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5" r:id="rId2"/>
    <p:sldId id="580" r:id="rId3"/>
    <p:sldId id="704" r:id="rId4"/>
    <p:sldId id="691" r:id="rId5"/>
    <p:sldId id="692" r:id="rId6"/>
    <p:sldId id="705" r:id="rId7"/>
    <p:sldId id="706" r:id="rId8"/>
    <p:sldId id="707" r:id="rId9"/>
    <p:sldId id="664" r:id="rId10"/>
    <p:sldId id="708" r:id="rId11"/>
    <p:sldId id="656" r:id="rId12"/>
    <p:sldId id="709" r:id="rId13"/>
    <p:sldId id="711" r:id="rId14"/>
    <p:sldId id="712" r:id="rId15"/>
    <p:sldId id="713" r:id="rId16"/>
    <p:sldId id="715" r:id="rId17"/>
    <p:sldId id="718" r:id="rId18"/>
    <p:sldId id="720" r:id="rId19"/>
    <p:sldId id="722" r:id="rId20"/>
    <p:sldId id="724" r:id="rId21"/>
    <p:sldId id="725" r:id="rId22"/>
    <p:sldId id="729" r:id="rId23"/>
    <p:sldId id="736" r:id="rId24"/>
    <p:sldId id="727" r:id="rId25"/>
    <p:sldId id="730" r:id="rId26"/>
    <p:sldId id="732" r:id="rId27"/>
    <p:sldId id="728" r:id="rId28"/>
    <p:sldId id="648" r:id="rId29"/>
    <p:sldId id="649" r:id="rId30"/>
  </p:sldIdLst>
  <p:sldSz cx="9144000" cy="6858000" type="screen4x3"/>
  <p:notesSz cx="6805613" cy="99393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5pPr>
    <a:lvl6pPr marL="2286000" algn="l" defTabSz="914400" rtl="0" eaLnBrk="1" latinLnBrk="1" hangingPunct="1"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6pPr>
    <a:lvl7pPr marL="2743200" algn="l" defTabSz="914400" rtl="0" eaLnBrk="1" latinLnBrk="1" hangingPunct="1"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7pPr>
    <a:lvl8pPr marL="3200400" algn="l" defTabSz="914400" rtl="0" eaLnBrk="1" latinLnBrk="1" hangingPunct="1"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8pPr>
    <a:lvl9pPr marL="3657600" algn="l" defTabSz="914400" rtl="0" eaLnBrk="1" latinLnBrk="1" hangingPunct="1">
      <a:defRPr kumimoji="1" sz="14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0FF40"/>
    <a:srgbClr val="0202FF"/>
    <a:srgbClr val="7777FF"/>
    <a:srgbClr val="B4B4FF"/>
    <a:srgbClr val="FFFEF7"/>
    <a:srgbClr val="FFFAD9"/>
    <a:srgbClr val="00FF00"/>
    <a:srgbClr val="6E6C4A"/>
    <a:srgbClr val="575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4539" autoAdjust="0"/>
  </p:normalViewPr>
  <p:slideViewPr>
    <p:cSldViewPr>
      <p:cViewPr varScale="1">
        <p:scale>
          <a:sx n="58" d="100"/>
          <a:sy n="58" d="100"/>
        </p:scale>
        <p:origin x="864" y="60"/>
      </p:cViewPr>
      <p:guideLst>
        <p:guide orient="horz" pos="429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/>
              <a:t>제품 생산 비용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9475033463844524"/>
          <c:y val="0.17869840325241285"/>
          <c:w val="0.58724107026625449"/>
          <c:h val="0.713416400328241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소모 비용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HW</c:v>
                </c:pt>
                <c:pt idx="1">
                  <c:v>SW</c:v>
                </c:pt>
                <c:pt idx="2">
                  <c:v>기타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/>
              <a:t>제품 생산 비용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9475033463844524"/>
          <c:y val="0.17869840325241285"/>
          <c:w val="0.58724107026625449"/>
          <c:h val="0.713416400328241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소모 비용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HW</c:v>
                </c:pt>
                <c:pt idx="1">
                  <c:v>SW</c:v>
                </c:pt>
                <c:pt idx="2">
                  <c:v>기타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8252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4" y="1"/>
            <a:ext cx="2948252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227"/>
            <a:ext cx="2948252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4" y="9440227"/>
            <a:ext cx="2948252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CE37FC0-826D-459C-9DD9-71609CAD40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915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1"/>
            <a:ext cx="2949841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2499"/>
            <a:ext cx="5445126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227"/>
            <a:ext cx="2949841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0227"/>
            <a:ext cx="2949841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BF9E505-0746-4F04-B522-72EBE00B99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389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87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09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7598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4592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783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619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8257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9395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87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3097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444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8957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122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0451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0657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3318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7407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7858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1297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2223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2700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603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890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108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759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031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768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112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9E505-0746-4F04-B522-72EBE00B99E1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270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84A9-731C-487A-A948-E0D5F71D96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9D32C-5D34-403C-BFD4-BEE07B0288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32588" y="141288"/>
            <a:ext cx="2160587" cy="595153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41288"/>
            <a:ext cx="6329363" cy="59515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C5A9-7DF0-4653-8CF0-3A467C1BBF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41288"/>
            <a:ext cx="8642350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50825" y="1412875"/>
            <a:ext cx="8642350" cy="4679950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ACCB-B420-4601-B052-1CF9E7F988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71465-FBF7-40B6-A1B3-DD7B7AE75F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8137-DFFA-427E-B13B-46A4D6469D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4238-14B0-4E99-8B06-8DD42AE1E2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4D1C-436D-436F-8EDD-9B452B6BC3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95EB-F6D4-4FB4-B2DF-89B3931D8C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0532-39C5-4ECC-8517-F43DE6D1D2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8F28-9760-4052-BFDE-F9269293AF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8100-96B4-41CF-91FB-F3BB29B090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selab.hongik.ac.k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0" descr="업글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551613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과학회오리"/>
          <p:cNvPicPr>
            <a:picLocks noChangeAspect="1" noChangeArrowheads="1"/>
          </p:cNvPicPr>
          <p:nvPr/>
        </p:nvPicPr>
        <p:blipFill>
          <a:blip r:embed="rId16" cstate="print"/>
          <a:srcRect t="69687" b="3999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9888" y="63087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ED687D5-1CC8-498F-A82F-765B037F67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2053" name="Group 24"/>
          <p:cNvGrpSpPr>
            <a:grpSpLocks/>
          </p:cNvGrpSpPr>
          <p:nvPr/>
        </p:nvGrpSpPr>
        <p:grpSpPr bwMode="auto">
          <a:xfrm>
            <a:off x="5651500" y="814388"/>
            <a:ext cx="3492500" cy="1152525"/>
            <a:chOff x="3696" y="482"/>
            <a:chExt cx="2064" cy="726"/>
          </a:xfrm>
        </p:grpSpPr>
        <p:sp>
          <p:nvSpPr>
            <p:cNvPr id="1038" name="Oval 14"/>
            <p:cNvSpPr>
              <a:spLocks noChangeArrowheads="1"/>
            </p:cNvSpPr>
            <p:nvPr userDrawn="1"/>
          </p:nvSpPr>
          <p:spPr bwMode="auto">
            <a:xfrm>
              <a:off x="3696" y="482"/>
              <a:ext cx="816" cy="72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9" name="AutoShape 15"/>
            <p:cNvSpPr>
              <a:spLocks noChangeArrowheads="1"/>
            </p:cNvSpPr>
            <p:nvPr userDrawn="1"/>
          </p:nvSpPr>
          <p:spPr bwMode="auto">
            <a:xfrm>
              <a:off x="3990" y="482"/>
              <a:ext cx="1770" cy="4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5148" y="490"/>
              <a:ext cx="612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1288"/>
            <a:ext cx="86423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HY울릉도M" pitchFamily="18" charset="-127"/>
          <a:ea typeface="HY울릉도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HY울릉도M" pitchFamily="18" charset="-127"/>
          <a:ea typeface="HY울릉도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HY울릉도M" pitchFamily="18" charset="-127"/>
          <a:ea typeface="HY울릉도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HY울릉도M" pitchFamily="18" charset="-127"/>
          <a:ea typeface="HY울릉도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HY울릉도M" pitchFamily="18" charset="-127"/>
          <a:ea typeface="HY울릉도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HY울릉도M" pitchFamily="18" charset="-127"/>
          <a:ea typeface="HY울릉도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HY울릉도M" pitchFamily="18" charset="-127"/>
          <a:ea typeface="HY울릉도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269875" indent="-269875" algn="just" rtl="0" eaLnBrk="1" fontAlgn="base" latinLnBrk="1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0975" algn="just" rtl="0" eaLnBrk="1" fontAlgn="base" latinLnBrk="1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233488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41475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0"/>
            <a:ext cx="2627313" cy="6858000"/>
            <a:chOff x="0" y="0"/>
            <a:chExt cx="2627313" cy="6858000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hidden">
            <a:xfrm>
              <a:off x="1951718" y="0"/>
              <a:ext cx="675595" cy="685800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ko-KR" sz="1800">
                <a:latin typeface="Arial" pitchFamily="34" charset="0"/>
                <a:ea typeface="굴림" pitchFamily="50" charset="-127"/>
              </a:endParaRPr>
            </a:p>
          </p:txBody>
        </p:sp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0" y="0"/>
            <a:ext cx="2104738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" name="Image" r:id="rId4" imgW="2730159" imgH="8761905" progId="">
                    <p:embed/>
                  </p:oleObj>
                </mc:Choice>
                <mc:Fallback>
                  <p:oleObj name="Image" r:id="rId4" imgW="2730159" imgH="8761905" progId="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104738" cy="685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6E6E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folHlink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3000364" y="3857628"/>
            <a:ext cx="492922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altLang="ko-KR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2017. 11. 05.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홍익대학교</a:t>
            </a:r>
            <a:r>
              <a:rPr kumimoji="0"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소프트웨어공학 </a:t>
            </a:r>
            <a:r>
              <a:rPr lang="ko-KR" altLang="en-US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연구실</a:t>
            </a:r>
            <a:endParaRPr lang="en-US" altLang="ko-KR" sz="20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3500"/>
              </a:lnSpc>
            </a:pPr>
            <a:r>
              <a:rPr lang="ko-KR" altLang="en-US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  은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3500"/>
              </a:lnSpc>
            </a:pPr>
            <a:r>
              <a:rPr kumimoji="0" lang="ko-KR" altLang="en-US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지도교수 </a:t>
            </a:r>
            <a:r>
              <a:rPr kumimoji="0"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김영철</a:t>
            </a:r>
            <a:endParaRPr kumimoji="0"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2339975" y="806450"/>
            <a:ext cx="6624638" cy="197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ko-KR" sz="2400"/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2161381" y="1571612"/>
            <a:ext cx="69294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smtClean="0">
                <a:solidFill>
                  <a:srgbClr val="002060"/>
                </a:solidFill>
                <a:latin typeface="+mj-lt"/>
                <a:ea typeface="HY견고딕" pitchFamily="18" charset="-127"/>
              </a:rPr>
              <a:t>객체지향 패러다임에서의 코드 재사용을 위한 </a:t>
            </a:r>
            <a:endParaRPr lang="en-US" altLang="ko-KR" sz="2200" smtClean="0">
              <a:solidFill>
                <a:srgbClr val="002060"/>
              </a:solidFill>
              <a:latin typeface="+mj-lt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smtClean="0">
                <a:solidFill>
                  <a:srgbClr val="002060"/>
                </a:solidFill>
                <a:latin typeface="+mj-lt"/>
                <a:ea typeface="HY견고딕" pitchFamily="18" charset="-127"/>
              </a:rPr>
              <a:t>응집도 레벨 식별 모범 사례</a:t>
            </a:r>
            <a:endParaRPr lang="en-US" altLang="ko-KR" sz="2200" smtClean="0">
              <a:solidFill>
                <a:srgbClr val="002060"/>
              </a:solidFill>
              <a:latin typeface="+mj-lt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80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(Best Practice on identifying the level of cohesion</a:t>
            </a:r>
          </a:p>
          <a:p>
            <a:pPr>
              <a:lnSpc>
                <a:spcPct val="150000"/>
              </a:lnSpc>
            </a:pPr>
            <a:r>
              <a:rPr lang="en-US" altLang="ko-KR" sz="180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for reusing source code in object-oriented paradigm)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Step 1 – </a:t>
            </a:r>
            <a:r>
              <a:rPr lang="ko-KR" altLang="en-US"/>
              <a:t>코드 입력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1337626"/>
          </a:xfrm>
        </p:spPr>
        <p:txBody>
          <a:bodyPr/>
          <a:lstStyle/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코드 입력 단계는 대상이 되는 소스 코드를 </a:t>
            </a:r>
            <a:r>
              <a:rPr lang="en-US" altLang="ko-KR" sz="1600" smtClean="0">
                <a:solidFill>
                  <a:srgbClr val="FF0000"/>
                </a:solidFill>
                <a:latin typeface="+mn-ea"/>
              </a:rPr>
              <a:t>xCodeParser</a:t>
            </a:r>
            <a:r>
              <a:rPr lang="ko-KR" altLang="en-US" sz="1600" smtClean="0">
                <a:latin typeface="+mn-ea"/>
              </a:rPr>
              <a:t>에 입력</a:t>
            </a: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객체 지향 언어인 </a:t>
            </a:r>
            <a:r>
              <a:rPr lang="en-US" altLang="ko-KR" sz="1600" smtClean="0">
                <a:latin typeface="+mn-ea"/>
              </a:rPr>
              <a:t>Java </a:t>
            </a:r>
            <a:r>
              <a:rPr lang="ko-KR" altLang="en-US" sz="1600" smtClean="0">
                <a:latin typeface="+mn-ea"/>
              </a:rPr>
              <a:t>기반 코드</a:t>
            </a: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en-US" altLang="ko-KR" sz="1400" smtClean="0">
                <a:solidFill>
                  <a:schemeClr val="tx2"/>
                </a:solidFill>
                <a:latin typeface="+mn-ea"/>
              </a:rPr>
              <a:t>xCodeParser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ko-KR" altLang="en-US" sz="1400" smtClean="0">
                <a:solidFill>
                  <a:schemeClr val="tx2"/>
                </a:solidFill>
                <a:latin typeface="+mn-ea"/>
                <a:ea typeface="+mn-ea"/>
              </a:rPr>
              <a:t>연구실에서 자체 개발한 </a:t>
            </a:r>
            <a:r>
              <a:rPr lang="en-US" altLang="ko-KR" sz="1400" smtClean="0">
                <a:solidFill>
                  <a:schemeClr val="tx2"/>
                </a:solidFill>
                <a:latin typeface="+mn-ea"/>
                <a:ea typeface="+mn-ea"/>
              </a:rPr>
              <a:t>Parser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ko-KR" altLang="en-US" sz="1400">
                <a:solidFill>
                  <a:srgbClr val="1F497D"/>
                </a:solidFill>
                <a:latin typeface="HY울릉도M"/>
                <a:ea typeface="+mn-ea"/>
              </a:rPr>
              <a:t>입력된 소스 코드 정보를 분석한 결과로 </a:t>
            </a:r>
            <a:r>
              <a:rPr lang="en-US" altLang="ko-KR" sz="1400">
                <a:solidFill>
                  <a:srgbClr val="1F497D"/>
                </a:solidFill>
                <a:latin typeface="HY울릉도M"/>
                <a:ea typeface="+mn-ea"/>
              </a:rPr>
              <a:t>ASTM</a:t>
            </a:r>
            <a:r>
              <a:rPr lang="ko-KR" altLang="en-US" sz="1400">
                <a:solidFill>
                  <a:srgbClr val="1F497D"/>
                </a:solidFill>
                <a:latin typeface="HY울릉도M"/>
                <a:ea typeface="+mn-ea"/>
              </a:rPr>
              <a:t>을 </a:t>
            </a:r>
            <a:r>
              <a:rPr lang="ko-KR" altLang="en-US" sz="1400" smtClean="0">
                <a:solidFill>
                  <a:srgbClr val="1F497D"/>
                </a:solidFill>
                <a:latin typeface="HY울릉도M"/>
                <a:ea typeface="+mn-ea"/>
              </a:rPr>
              <a:t>추출</a:t>
            </a:r>
            <a:endParaRPr lang="en-US" altLang="ko-KR" sz="140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ko-KR" altLang="en-US" sz="1400" smtClean="0">
                <a:solidFill>
                  <a:schemeClr val="tx2"/>
                </a:solidFill>
                <a:latin typeface="+mn-ea"/>
                <a:ea typeface="+mn-ea"/>
              </a:rPr>
              <a:t>기존</a:t>
            </a:r>
            <a:r>
              <a:rPr lang="en-US" altLang="ko-KR" sz="140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smtClean="0">
                <a:solidFill>
                  <a:schemeClr val="tx2"/>
                </a:solidFill>
                <a:latin typeface="+mn-ea"/>
                <a:ea typeface="+mn-ea"/>
              </a:rPr>
              <a:t>연구에서 사용하던 파서 </a:t>
            </a:r>
            <a:r>
              <a:rPr lang="en-US" altLang="ko-KR" sz="1400" smtClean="0">
                <a:solidFill>
                  <a:schemeClr val="tx2"/>
                </a:solidFill>
                <a:latin typeface="+mn-ea"/>
                <a:ea typeface="+mn-ea"/>
              </a:rPr>
              <a:t>Source Navigator</a:t>
            </a:r>
            <a:r>
              <a:rPr lang="ko-KR" altLang="en-US" sz="1400" smtClean="0">
                <a:solidFill>
                  <a:schemeClr val="tx2"/>
                </a:solidFill>
                <a:latin typeface="+mn-ea"/>
                <a:ea typeface="+mn-ea"/>
              </a:rPr>
              <a:t>에 비해 응집도 추출에 적합</a:t>
            </a:r>
            <a:endParaRPr lang="en-US" altLang="ko-KR" sz="140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21" name="직사각형 20"/>
          <p:cNvSpPr/>
          <p:nvPr/>
        </p:nvSpPr>
        <p:spPr>
          <a:xfrm>
            <a:off x="1619672" y="3068960"/>
            <a:ext cx="1848928" cy="97883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t>Java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t>Source code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508104" y="3068960"/>
            <a:ext cx="1712158" cy="97883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t>xCodeParser</a:t>
            </a:r>
          </a:p>
        </p:txBody>
      </p:sp>
      <p:cxnSp>
        <p:nvCxnSpPr>
          <p:cNvPr id="23" name="직선 화살표 연결선 22"/>
          <p:cNvCxnSpPr>
            <a:stCxn id="21" idx="3"/>
            <a:endCxn id="22" idx="1"/>
          </p:cNvCxnSpPr>
          <p:nvPr/>
        </p:nvCxnSpPr>
        <p:spPr>
          <a:xfrm>
            <a:off x="3468600" y="3558377"/>
            <a:ext cx="2039504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045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</a:t>
            </a:r>
            <a:r>
              <a:rPr lang="en-US" altLang="ko-KR" smtClean="0"/>
              <a:t>1 – </a:t>
            </a:r>
            <a:r>
              <a:rPr lang="ko-KR" altLang="en-US" smtClean="0"/>
              <a:t>코드 입력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-612576" y="1826127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1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1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  <a:p>
            <a:pPr marL="228600" marR="0" lvl="0" indent="-182880" algn="l" defTabSz="914400" rtl="0" eaLnBrk="1" fontAlgn="auto" latinLnBrk="1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046619"/>
            <a:ext cx="4056970" cy="426555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27" y="2046619"/>
            <a:ext cx="4056970" cy="42655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01550" y="1550021"/>
            <a:ext cx="1891865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smtClean="0">
                <a:solidFill>
                  <a:srgbClr val="000000"/>
                </a:solidFill>
                <a:latin typeface="Corbel" panose="020B0503020204020204"/>
                <a:ea typeface="맑은 고딕" panose="020B0503020000020004" pitchFamily="50" charset="-127"/>
              </a:rPr>
              <a:t>Source Navigator</a:t>
            </a:r>
            <a:endParaRPr kumimoji="0" lang="ko-KR" altLang="en-US" sz="1800" smtClean="0">
              <a:solidFill>
                <a:srgbClr val="000000"/>
              </a:solidFill>
              <a:latin typeface="Corbel" panose="020B0503020204020204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9044" y="1550021"/>
            <a:ext cx="1396536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smtClean="0">
                <a:solidFill>
                  <a:srgbClr val="000000"/>
                </a:solidFill>
                <a:latin typeface="Corbel" panose="020B0503020204020204"/>
                <a:ea typeface="맑은 고딕" panose="020B0503020000020004" pitchFamily="50" charset="-127"/>
              </a:rPr>
              <a:t>xCodeParser</a:t>
            </a:r>
            <a:endParaRPr kumimoji="0" lang="ko-KR" altLang="en-US" sz="1800" smtClean="0">
              <a:solidFill>
                <a:srgbClr val="000000"/>
              </a:solidFill>
              <a:latin typeface="Corbel" panose="020B0503020204020204"/>
              <a:ea typeface="맑은 고딕" panose="020B0503020000020004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886051" y="2864351"/>
            <a:ext cx="3421744" cy="4572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260259" y="4135938"/>
            <a:ext cx="1378517" cy="22383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900792" y="5412288"/>
            <a:ext cx="1690234" cy="31908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DCD3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DCD3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DCD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DCD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DCD3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DCD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아래쪽 화살표 설명선 33"/>
          <p:cNvSpPr/>
          <p:nvPr/>
        </p:nvSpPr>
        <p:spPr bwMode="auto">
          <a:xfrm>
            <a:off x="3775376" y="1340768"/>
            <a:ext cx="5241392" cy="2448272"/>
          </a:xfrm>
          <a:prstGeom prst="downArrowCallout">
            <a:avLst>
              <a:gd name="adj1" fmla="val 7094"/>
              <a:gd name="adj2" fmla="val 13185"/>
              <a:gd name="adj3" fmla="val 8275"/>
              <a:gd name="adj4" fmla="val 89261"/>
            </a:avLst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Step </a:t>
            </a:r>
            <a:r>
              <a:rPr lang="en-US" altLang="ko-KR" smtClean="0"/>
              <a:t>2 </a:t>
            </a:r>
            <a:r>
              <a:rPr lang="en-US" altLang="ko-KR"/>
              <a:t>– </a:t>
            </a:r>
            <a:r>
              <a:rPr lang="ko-KR" altLang="en-US" smtClean="0"/>
              <a:t>소스 분석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20725" y="4437112"/>
            <a:ext cx="8784158" cy="1337626"/>
          </a:xfrm>
        </p:spPr>
        <p:txBody>
          <a:bodyPr/>
          <a:lstStyle/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smtClean="0">
                <a:latin typeface="+mn-ea"/>
              </a:rPr>
              <a:t>xCodeParser</a:t>
            </a:r>
            <a:r>
              <a:rPr lang="ko-KR" altLang="en-US" sz="1600" smtClean="0">
                <a:latin typeface="+mn-ea"/>
              </a:rPr>
              <a:t>를 이용해 소스 코드를 분석</a:t>
            </a: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분석 결과로 </a:t>
            </a:r>
            <a:r>
              <a:rPr lang="en-US" altLang="ko-KR" sz="1600" smtClean="0">
                <a:latin typeface="+mn-ea"/>
              </a:rPr>
              <a:t>ASTM </a:t>
            </a:r>
            <a:r>
              <a:rPr lang="ko-KR" altLang="en-US" sz="1600" smtClean="0">
                <a:latin typeface="+mn-ea"/>
              </a:rPr>
              <a:t>추출</a:t>
            </a:r>
            <a:endParaRPr lang="en-US" altLang="ko-KR" sz="160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1371600" lvl="3" indent="0">
              <a:buNone/>
            </a:pPr>
            <a:endParaRPr lang="en-US" altLang="ko-KR" sz="1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18" name="직사각형 17"/>
          <p:cNvSpPr/>
          <p:nvPr/>
        </p:nvSpPr>
        <p:spPr>
          <a:xfrm>
            <a:off x="1274497" y="2196019"/>
            <a:ext cx="1681192" cy="53909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/>
              <a:t>xCodeParser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904200" y="1465866"/>
            <a:ext cx="4969247" cy="199939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600" b="1"/>
              <a:t>ASTM</a:t>
            </a:r>
          </a:p>
        </p:txBody>
      </p:sp>
      <p:sp>
        <p:nvSpPr>
          <p:cNvPr id="20" name="순서도: 다중 문서 19"/>
          <p:cNvSpPr/>
          <p:nvPr/>
        </p:nvSpPr>
        <p:spPr>
          <a:xfrm>
            <a:off x="4043335" y="1557395"/>
            <a:ext cx="1145825" cy="473449"/>
          </a:xfrm>
          <a:prstGeom prst="flowChartMultidocument">
            <a:avLst/>
          </a:prstGeom>
          <a:solidFill>
            <a:srgbClr val="D6DCE5"/>
          </a:solidFill>
          <a:ln>
            <a:solidFill>
              <a:srgbClr val="72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600" b="1">
                <a:solidFill>
                  <a:sysClr val="windowText" lastClr="000000"/>
                </a:solidFill>
              </a:rPr>
              <a:t>project</a:t>
            </a:r>
            <a:endParaRPr lang="ko-KR" altLang="en-US" sz="1600" b="1">
              <a:solidFill>
                <a:sysClr val="windowText" lastClr="000000"/>
              </a:solidFill>
            </a:endParaRPr>
          </a:p>
        </p:txBody>
      </p:sp>
      <p:sp>
        <p:nvSpPr>
          <p:cNvPr id="24" name="순서도: 다중 문서 23"/>
          <p:cNvSpPr/>
          <p:nvPr/>
        </p:nvSpPr>
        <p:spPr>
          <a:xfrm>
            <a:off x="5035975" y="2030844"/>
            <a:ext cx="1179198" cy="474211"/>
          </a:xfrm>
          <a:prstGeom prst="flowChartMultidocument">
            <a:avLst/>
          </a:prstGeom>
          <a:solidFill>
            <a:srgbClr val="D6DCE5"/>
          </a:solidFill>
          <a:ln>
            <a:solidFill>
              <a:srgbClr val="72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600" b="1">
                <a:solidFill>
                  <a:sysClr val="windowText" lastClr="000000"/>
                </a:solidFill>
              </a:rPr>
              <a:t>class</a:t>
            </a:r>
            <a:endParaRPr lang="ko-KR" altLang="en-US" sz="1600" b="1">
              <a:solidFill>
                <a:sysClr val="windowText" lastClr="00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215173" y="2478347"/>
            <a:ext cx="2513563" cy="841105"/>
          </a:xfrm>
          <a:prstGeom prst="rect">
            <a:avLst/>
          </a:prstGeom>
          <a:solidFill>
            <a:srgbClr val="D6DCE5"/>
          </a:solidFill>
          <a:ln>
            <a:solidFill>
              <a:srgbClr val="72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600" b="1">
                <a:solidFill>
                  <a:sysClr val="windowText" lastClr="000000"/>
                </a:solidFill>
              </a:rPr>
              <a:t>members</a:t>
            </a:r>
            <a:endParaRPr lang="ko-KR" altLang="en-US" sz="1600" b="1">
              <a:solidFill>
                <a:sysClr val="windowText" lastClr="000000"/>
              </a:solidFill>
            </a:endParaRPr>
          </a:p>
        </p:txBody>
      </p:sp>
      <p:sp>
        <p:nvSpPr>
          <p:cNvPr id="26" name="순서도: 다중 문서 25"/>
          <p:cNvSpPr/>
          <p:nvPr/>
        </p:nvSpPr>
        <p:spPr>
          <a:xfrm>
            <a:off x="6300945" y="2850613"/>
            <a:ext cx="1103416" cy="336215"/>
          </a:xfrm>
          <a:prstGeom prst="flowChartMultidocument">
            <a:avLst/>
          </a:prstGeom>
          <a:solidFill>
            <a:srgbClr val="D6DCE5"/>
          </a:solidFill>
          <a:ln>
            <a:solidFill>
              <a:srgbClr val="72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ysClr val="windowText" lastClr="000000"/>
                </a:solidFill>
              </a:rPr>
              <a:t>variable</a:t>
            </a:r>
            <a:endParaRPr lang="ko-KR" altLang="en-US" sz="1600" b="1">
              <a:solidFill>
                <a:sysClr val="windowText" lastClr="000000"/>
              </a:solidFill>
            </a:endParaRPr>
          </a:p>
        </p:txBody>
      </p:sp>
      <p:sp>
        <p:nvSpPr>
          <p:cNvPr id="27" name="순서도: 다중 문서 26"/>
          <p:cNvSpPr/>
          <p:nvPr/>
        </p:nvSpPr>
        <p:spPr>
          <a:xfrm>
            <a:off x="7507044" y="2850613"/>
            <a:ext cx="1146636" cy="365842"/>
          </a:xfrm>
          <a:prstGeom prst="flowChartMultidocument">
            <a:avLst/>
          </a:prstGeom>
          <a:solidFill>
            <a:srgbClr val="D6DCE5"/>
          </a:solidFill>
          <a:ln>
            <a:solidFill>
              <a:srgbClr val="72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ysClr val="windowText" lastClr="000000"/>
                </a:solidFill>
              </a:rPr>
              <a:t>member</a:t>
            </a:r>
            <a:endParaRPr lang="ko-KR" altLang="en-US" sz="1600" b="1">
              <a:solidFill>
                <a:sysClr val="windowText" lastClr="000000"/>
              </a:solidFill>
            </a:endParaRPr>
          </a:p>
        </p:txBody>
      </p:sp>
      <p:cxnSp>
        <p:nvCxnSpPr>
          <p:cNvPr id="28" name="꺾인 연결선 27"/>
          <p:cNvCxnSpPr>
            <a:stCxn id="20" idx="2"/>
            <a:endCxn id="24" idx="1"/>
          </p:cNvCxnSpPr>
          <p:nvPr/>
        </p:nvCxnSpPr>
        <p:spPr>
          <a:xfrm rot="16200000" flipH="1">
            <a:off x="4658754" y="1890729"/>
            <a:ext cx="255036" cy="499405"/>
          </a:xfrm>
          <a:prstGeom prst="bentConnector2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24" idx="2"/>
            <a:endCxn id="25" idx="1"/>
          </p:cNvCxnSpPr>
          <p:nvPr/>
        </p:nvCxnSpPr>
        <p:spPr>
          <a:xfrm rot="16200000" flipH="1">
            <a:off x="5673472" y="2357199"/>
            <a:ext cx="411804" cy="671597"/>
          </a:xfrm>
          <a:prstGeom prst="bentConnector2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8" idx="3"/>
            <a:endCxn id="19" idx="1"/>
          </p:cNvCxnSpPr>
          <p:nvPr/>
        </p:nvCxnSpPr>
        <p:spPr>
          <a:xfrm>
            <a:off x="2955689" y="2465565"/>
            <a:ext cx="948511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427" y="3797788"/>
            <a:ext cx="4358616" cy="30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Step 3</a:t>
            </a:r>
            <a:r>
              <a:rPr lang="en-US" altLang="ko-KR" smtClean="0"/>
              <a:t> </a:t>
            </a:r>
            <a:r>
              <a:rPr lang="en-US" altLang="ko-KR"/>
              <a:t>– </a:t>
            </a:r>
            <a:r>
              <a:rPr lang="en-US" altLang="ko-KR" smtClean="0"/>
              <a:t>DB </a:t>
            </a:r>
            <a:r>
              <a:rPr lang="ko-KR" altLang="en-US" smtClean="0"/>
              <a:t>저장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1337626"/>
          </a:xfrm>
        </p:spPr>
        <p:txBody>
          <a:bodyPr/>
          <a:lstStyle/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smtClean="0">
                <a:latin typeface="+mn-ea"/>
              </a:rPr>
              <a:t>step 2</a:t>
            </a:r>
            <a:r>
              <a:rPr lang="ko-KR" altLang="en-US" sz="1600" smtClean="0">
                <a:latin typeface="+mn-ea"/>
              </a:rPr>
              <a:t>에서 분석한 정보인 </a:t>
            </a:r>
            <a:r>
              <a:rPr lang="en-US" altLang="ko-KR" sz="1600" smtClean="0">
                <a:latin typeface="+mn-ea"/>
              </a:rPr>
              <a:t>ASTM </a:t>
            </a:r>
            <a:r>
              <a:rPr lang="ko-KR" altLang="en-US" sz="1600" smtClean="0">
                <a:latin typeface="+mn-ea"/>
              </a:rPr>
              <a:t>데이터를 원하는 구조로 구조화하여 저장</a:t>
            </a: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smtClean="0">
                <a:latin typeface="+mn-ea"/>
              </a:rPr>
              <a:t>SQLite </a:t>
            </a:r>
            <a:r>
              <a:rPr lang="ko-KR" altLang="en-US" sz="1600" smtClean="0">
                <a:latin typeface="+mn-ea"/>
              </a:rPr>
              <a:t>사용</a:t>
            </a: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1371600" lvl="3" indent="0">
              <a:buNone/>
            </a:pPr>
            <a:endParaRPr lang="en-US" altLang="ko-KR" sz="1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23" name="순서도: 자기 디스크 22"/>
          <p:cNvSpPr/>
          <p:nvPr/>
        </p:nvSpPr>
        <p:spPr>
          <a:xfrm>
            <a:off x="3965464" y="2708920"/>
            <a:ext cx="3981856" cy="1527470"/>
          </a:xfrm>
          <a:prstGeom prst="flowChartMagneticDisk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ysClr val="windowText" lastClr="000000"/>
              </a:solidFill>
            </a:endParaRPr>
          </a:p>
        </p:txBody>
      </p:sp>
      <p:sp>
        <p:nvSpPr>
          <p:cNvPr id="31" name="순서도: 다중 문서 30"/>
          <p:cNvSpPr/>
          <p:nvPr/>
        </p:nvSpPr>
        <p:spPr>
          <a:xfrm>
            <a:off x="4143661" y="3363672"/>
            <a:ext cx="1857634" cy="675857"/>
          </a:xfrm>
          <a:prstGeom prst="flowChartMultidocument">
            <a:avLst/>
          </a:prstGeom>
          <a:solidFill>
            <a:srgbClr val="D6DCE5"/>
          </a:solidFill>
          <a:ln>
            <a:solidFill>
              <a:srgbClr val="72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>
                <a:solidFill>
                  <a:sysClr val="windowText" lastClr="000000"/>
                </a:solidFill>
              </a:rPr>
              <a:t>C</a:t>
            </a:r>
            <a:r>
              <a:rPr lang="en-US" altLang="ko-KR" sz="1800" b="1" smtClean="0">
                <a:solidFill>
                  <a:sysClr val="windowText" lastClr="000000"/>
                </a:solidFill>
              </a:rPr>
              <a:t>omponent</a:t>
            </a:r>
            <a:endParaRPr lang="ko-KR" altLang="en-US" sz="1800" b="1">
              <a:solidFill>
                <a:sysClr val="windowText" lastClr="000000"/>
              </a:solidFill>
            </a:endParaRPr>
          </a:p>
        </p:txBody>
      </p:sp>
      <p:sp>
        <p:nvSpPr>
          <p:cNvPr id="32" name="순서도: 다중 문서 31"/>
          <p:cNvSpPr/>
          <p:nvPr/>
        </p:nvSpPr>
        <p:spPr>
          <a:xfrm>
            <a:off x="6141392" y="3363673"/>
            <a:ext cx="1586853" cy="675856"/>
          </a:xfrm>
          <a:prstGeom prst="flowChartMultidocument">
            <a:avLst/>
          </a:prstGeom>
          <a:solidFill>
            <a:srgbClr val="D6DCE5"/>
          </a:solidFill>
          <a:ln>
            <a:solidFill>
              <a:srgbClr val="72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>
                <a:solidFill>
                  <a:sysClr val="windowText" lastClr="000000"/>
                </a:solidFill>
              </a:rPr>
              <a:t>Link</a:t>
            </a:r>
            <a:endParaRPr lang="ko-KR" altLang="en-US" sz="1800" b="1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9861" y="2760906"/>
            <a:ext cx="215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/>
              <a:t>Database(SQLite)</a:t>
            </a:r>
            <a:endParaRPr lang="ko-KR" altLang="en-US" sz="1800" b="1"/>
          </a:p>
        </p:txBody>
      </p:sp>
      <p:sp>
        <p:nvSpPr>
          <p:cNvPr id="35" name="직사각형 34"/>
          <p:cNvSpPr/>
          <p:nvPr/>
        </p:nvSpPr>
        <p:spPr>
          <a:xfrm>
            <a:off x="1363067" y="3194924"/>
            <a:ext cx="1312743" cy="55546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800" b="1"/>
              <a:t>ASTM</a:t>
            </a:r>
          </a:p>
        </p:txBody>
      </p:sp>
      <p:cxnSp>
        <p:nvCxnSpPr>
          <p:cNvPr id="10" name="직선 화살표 연결선 9"/>
          <p:cNvCxnSpPr>
            <a:stCxn id="35" idx="3"/>
            <a:endCxn id="23" idx="2"/>
          </p:cNvCxnSpPr>
          <p:nvPr/>
        </p:nvCxnSpPr>
        <p:spPr bwMode="auto">
          <a:xfrm>
            <a:off x="2675810" y="3472655"/>
            <a:ext cx="1289654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2995"/>
            <a:ext cx="6182951" cy="1651472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331" y="4853326"/>
            <a:ext cx="3715037" cy="16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Step 4</a:t>
            </a:r>
            <a:r>
              <a:rPr lang="en-US" altLang="ko-KR" smtClean="0"/>
              <a:t> </a:t>
            </a:r>
            <a:r>
              <a:rPr lang="en-US" altLang="ko-KR"/>
              <a:t>– </a:t>
            </a:r>
            <a:r>
              <a:rPr lang="ko-KR" altLang="en-US" smtClean="0"/>
              <a:t>구조 분석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1337626"/>
          </a:xfrm>
        </p:spPr>
        <p:txBody>
          <a:bodyPr/>
          <a:lstStyle/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구조 분석 단계는 미리 정의된 응집도 정의에 따라서 데이터베이스에 저장된 정보를 </a:t>
            </a:r>
            <a:r>
              <a:rPr lang="en-US" altLang="ko-KR" sz="1600" smtClean="0">
                <a:latin typeface="+mn-ea"/>
              </a:rPr>
              <a:t>DOT </a:t>
            </a:r>
            <a:r>
              <a:rPr lang="ko-KR" altLang="en-US" sz="1600" smtClean="0">
                <a:latin typeface="+mn-ea"/>
              </a:rPr>
              <a:t>문법에 맞게 재해석</a:t>
            </a: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데이터베이스 정보를 재해석하기 위해 </a:t>
            </a:r>
            <a:r>
              <a:rPr lang="en-US" altLang="ko-KR" sz="1600" smtClean="0">
                <a:latin typeface="+mn-ea"/>
              </a:rPr>
              <a:t>Query </a:t>
            </a:r>
            <a:r>
              <a:rPr lang="ko-KR" altLang="en-US" sz="1600" smtClean="0">
                <a:latin typeface="+mn-ea"/>
              </a:rPr>
              <a:t>문을 사용</a:t>
            </a:r>
            <a:endParaRPr lang="en-US" altLang="ko-KR" sz="1600" smtClean="0">
              <a:latin typeface="+mn-ea"/>
            </a:endParaRPr>
          </a:p>
          <a:p>
            <a:pPr marL="360363" lvl="1" indent="0">
              <a:lnSpc>
                <a:spcPct val="100000"/>
              </a:lnSpc>
              <a:buNone/>
            </a:pPr>
            <a:endParaRPr lang="en-US" altLang="ko-KR" sz="1600" smtClean="0">
              <a:latin typeface="+mn-ea"/>
            </a:endParaRP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1371600" lvl="3" indent="0">
              <a:buNone/>
            </a:pPr>
            <a:endParaRPr lang="en-US" altLang="ko-KR" sz="1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3933056"/>
            <a:ext cx="7416824" cy="1981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174256"/>
            <a:ext cx="7879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smtClean="0">
                <a:solidFill>
                  <a:schemeClr val="tx2"/>
                </a:solidFill>
              </a:rPr>
              <a:t>Query – </a:t>
            </a:r>
            <a:r>
              <a:rPr lang="ko-KR" altLang="en-US" b="1" smtClean="0">
                <a:solidFill>
                  <a:schemeClr val="tx2"/>
                </a:solidFill>
              </a:rPr>
              <a:t>메소드를 노드로 가시화 하기 위해 </a:t>
            </a:r>
            <a:r>
              <a:rPr lang="en-US" altLang="ko-KR" b="1" smtClean="0">
                <a:solidFill>
                  <a:schemeClr val="tx2"/>
                </a:solidFill>
              </a:rPr>
              <a:t>component </a:t>
            </a:r>
            <a:r>
              <a:rPr lang="ko-KR" altLang="en-US" b="1" smtClean="0">
                <a:solidFill>
                  <a:schemeClr val="tx2"/>
                </a:solidFill>
              </a:rPr>
              <a:t>들 중 </a:t>
            </a:r>
            <a:r>
              <a:rPr lang="en-US" altLang="ko-KR" b="1" smtClean="0">
                <a:solidFill>
                  <a:schemeClr val="tx2"/>
                </a:solidFill>
              </a:rPr>
              <a:t>method</a:t>
            </a:r>
            <a:r>
              <a:rPr lang="ko-KR" altLang="en-US" b="1" smtClean="0">
                <a:solidFill>
                  <a:schemeClr val="tx2"/>
                </a:solidFill>
              </a:rPr>
              <a:t>만 조회</a:t>
            </a:r>
            <a:r>
              <a:rPr lang="en-US" altLang="ko-KR" b="1" smtClean="0">
                <a:solidFill>
                  <a:schemeClr val="tx2"/>
                </a:solidFill>
              </a:rPr>
              <a:t> </a:t>
            </a:r>
          </a:p>
          <a:p>
            <a:r>
              <a:rPr lang="en-US" altLang="ko-KR" b="1">
                <a:solidFill>
                  <a:schemeClr val="tx2"/>
                </a:solidFill>
              </a:rPr>
              <a:t>	</a:t>
            </a:r>
            <a:r>
              <a:rPr lang="en-US" altLang="ko-KR" b="1" smtClean="0">
                <a:solidFill>
                  <a:schemeClr val="tx2"/>
                </a:solidFill>
              </a:rPr>
              <a:t>: Select distinct file_name, class_name from ASTM_contents where mem_type = ‘function’</a:t>
            </a:r>
            <a:endParaRPr lang="ko-KR" alt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Step </a:t>
            </a:r>
            <a:r>
              <a:rPr lang="en-US" altLang="ko-KR" smtClean="0"/>
              <a:t>5 </a:t>
            </a:r>
            <a:r>
              <a:rPr lang="en-US" altLang="ko-KR"/>
              <a:t>– </a:t>
            </a:r>
            <a:r>
              <a:rPr lang="ko-KR" altLang="en-US" smtClean="0"/>
              <a:t>가시화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1337626"/>
          </a:xfrm>
        </p:spPr>
        <p:txBody>
          <a:bodyPr/>
          <a:lstStyle/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가시화 단계는 </a:t>
            </a:r>
            <a:r>
              <a:rPr lang="en-US" altLang="ko-KR" sz="1600" smtClean="0">
                <a:latin typeface="+mn-ea"/>
              </a:rPr>
              <a:t>Step 4</a:t>
            </a:r>
            <a:r>
              <a:rPr lang="ko-KR" altLang="en-US" sz="1600" smtClean="0">
                <a:latin typeface="+mn-ea"/>
              </a:rPr>
              <a:t>에서 재해석한 정보를 </a:t>
            </a:r>
            <a:r>
              <a:rPr lang="en-US" altLang="ko-KR" sz="1600" smtClean="0">
                <a:latin typeface="+mn-ea"/>
              </a:rPr>
              <a:t>DOT Gen(Graphviz)</a:t>
            </a:r>
            <a:r>
              <a:rPr lang="ko-KR" altLang="en-US" sz="1600" smtClean="0">
                <a:latin typeface="+mn-ea"/>
              </a:rPr>
              <a:t>를 이용해 가시화</a:t>
            </a:r>
            <a:endParaRPr lang="en-US" altLang="ko-KR" sz="1600">
              <a:latin typeface="+mn-ea"/>
            </a:endParaRPr>
          </a:p>
          <a:p>
            <a:pPr marL="1371600" lvl="3" indent="0">
              <a:buNone/>
            </a:pPr>
            <a:endParaRPr lang="en-US" altLang="ko-KR" sz="1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060848"/>
            <a:ext cx="5022131" cy="43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4. </a:t>
            </a:r>
            <a:r>
              <a:rPr lang="ko-KR" altLang="en-US" sz="2400" smtClean="0"/>
              <a:t>객체 지향 패러다임에서 응집도 재정의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646113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2000" smtClean="0">
                <a:latin typeface="+mj-lt"/>
                <a:ea typeface="+mj-ea"/>
              </a:rPr>
              <a:t>Functional Cohesion</a:t>
            </a: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모듈 안의 모든 요소들이 한 가지 기능과 관련 </a:t>
            </a:r>
            <a:r>
              <a:rPr lang="ko-KR" alt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ko-KR" altLang="en-US" sz="1600"/>
              <a:t>높은 응집도</a:t>
            </a:r>
            <a:endParaRPr lang="en-US" altLang="ko-KR" sz="1600"/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/>
              <a:t>이런 모듈은 오직 하나의 기능을 수행함으로써 이해하기 쉽고 수정하기 </a:t>
            </a:r>
            <a:r>
              <a:rPr lang="ko-KR" altLang="en-US" sz="1600" smtClean="0"/>
              <a:t>쉬움</a:t>
            </a:r>
            <a:endParaRPr lang="en-US" altLang="ko-KR" sz="1600" smtClean="0"/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/>
              <a:t>따라서 </a:t>
            </a:r>
            <a:r>
              <a:rPr lang="en-US" altLang="ko-KR" sz="1600"/>
              <a:t>Method </a:t>
            </a:r>
            <a:r>
              <a:rPr lang="ko-KR" altLang="en-US" sz="1600"/>
              <a:t>관점에서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ko-KR" altLang="en-US" sz="1600">
                <a:latin typeface="+mn-ea"/>
                <a:ea typeface="+mn-ea"/>
              </a:rPr>
              <a:t>모든 </a:t>
            </a:r>
            <a:r>
              <a:rPr lang="en-US" altLang="ko-KR" sz="1600">
                <a:latin typeface="+mn-ea"/>
                <a:ea typeface="+mn-ea"/>
              </a:rPr>
              <a:t>Statement</a:t>
            </a:r>
            <a:r>
              <a:rPr lang="ko-KR" altLang="en-US" sz="1600">
                <a:latin typeface="+mn-ea"/>
                <a:ea typeface="+mn-ea"/>
              </a:rPr>
              <a:t>에서 대입되는 변수가 공통적으로 사용되는 경우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altLang="ko-KR" sz="1600">
                <a:latin typeface="+mn-ea"/>
                <a:ea typeface="+mn-ea"/>
              </a:rPr>
              <a:t>Method </a:t>
            </a:r>
            <a:r>
              <a:rPr lang="ko-KR" altLang="en-US" sz="1600">
                <a:latin typeface="+mn-ea"/>
                <a:ea typeface="+mn-ea"/>
              </a:rPr>
              <a:t>호출이 한 번 이루어진 경우</a:t>
            </a:r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ko-KR" altLang="en-US" sz="1400"/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55979" y="6525344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221088"/>
            <a:ext cx="3960440" cy="191564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192" y="4264799"/>
            <a:ext cx="3414464" cy="10229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80528" y="5878191"/>
            <a:ext cx="4990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49363" lvl="2" indent="-285750" algn="l">
              <a:buFont typeface="맑은 고딕" panose="020B0503020000020004" pitchFamily="50" charset="-127"/>
              <a:buChar char="–"/>
            </a:pPr>
            <a:endParaRPr lang="en-US" altLang="ko-KR">
              <a:latin typeface="+mn-ea"/>
            </a:endParaRPr>
          </a:p>
          <a:p>
            <a:pPr marL="1249363" lvl="2" indent="-285750" algn="l">
              <a:buFont typeface="Arial" panose="020B0604020202020204" pitchFamily="34" charset="0"/>
              <a:buChar char="•"/>
            </a:pPr>
            <a:r>
              <a:rPr lang="ko-KR" altLang="en-US">
                <a:solidFill>
                  <a:schemeClr val="tx2"/>
                </a:solidFill>
                <a:latin typeface="+mn-ea"/>
              </a:rPr>
              <a:t>대입 되는 변수가 공통적으로 사용되는 </a:t>
            </a:r>
            <a:r>
              <a:rPr lang="ko-KR" altLang="en-US" smtClean="0">
                <a:solidFill>
                  <a:schemeClr val="tx2"/>
                </a:solidFill>
                <a:latin typeface="+mn-ea"/>
              </a:rPr>
              <a:t>경우</a:t>
            </a:r>
            <a:endParaRPr lang="en-US" altLang="ko-KR">
              <a:solidFill>
                <a:schemeClr val="tx2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976" y="5878191"/>
            <a:ext cx="4314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49363" lvl="2" indent="-285750" algn="l">
              <a:buFont typeface="맑은 고딕" panose="020B0503020000020004" pitchFamily="50" charset="-127"/>
              <a:buChar char="–"/>
            </a:pPr>
            <a:endParaRPr lang="en-US" altLang="ko-KR">
              <a:latin typeface="+mn-ea"/>
            </a:endParaRPr>
          </a:p>
          <a:p>
            <a:pPr marL="1249363" lvl="2" indent="-285750" algn="l"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tx2"/>
                </a:solidFill>
                <a:latin typeface="+mn-ea"/>
              </a:rPr>
              <a:t>Method </a:t>
            </a:r>
            <a:r>
              <a:rPr lang="ko-KR" altLang="en-US">
                <a:solidFill>
                  <a:schemeClr val="tx2"/>
                </a:solidFill>
                <a:latin typeface="+mn-ea"/>
              </a:rPr>
              <a:t>호출이 한번 이루어진 </a:t>
            </a:r>
            <a:r>
              <a:rPr lang="ko-KR" altLang="en-US" smtClean="0">
                <a:solidFill>
                  <a:schemeClr val="tx2"/>
                </a:solidFill>
                <a:latin typeface="+mn-ea"/>
              </a:rPr>
              <a:t>경우</a:t>
            </a:r>
            <a:endParaRPr lang="ko-KR" altLang="en-US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7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4. </a:t>
            </a:r>
            <a:r>
              <a:rPr lang="ko-KR" altLang="en-US" sz="2400" smtClean="0"/>
              <a:t>객체 지향 패러다임에서 </a:t>
            </a:r>
            <a:r>
              <a:rPr lang="ko-KR" altLang="en-US" sz="2400"/>
              <a:t>응집도 </a:t>
            </a:r>
            <a:r>
              <a:rPr lang="ko-KR" altLang="en-US" sz="2400" smtClean="0"/>
              <a:t>재정의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646113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2000" smtClean="0">
                <a:latin typeface="+mj-lt"/>
                <a:ea typeface="+mj-ea"/>
              </a:rPr>
              <a:t>Sequential Cohesion</a:t>
            </a: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모듈 내 한 구성요소의 출력이 다른 구성요소의 입력이 되는 경우</a:t>
            </a: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/>
              <a:t>따라서 </a:t>
            </a:r>
            <a:r>
              <a:rPr lang="en-US" altLang="ko-KR" sz="1600"/>
              <a:t>Method </a:t>
            </a:r>
            <a:r>
              <a:rPr lang="ko-KR" altLang="en-US" sz="1600"/>
              <a:t>관점에서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altLang="ko-KR" sz="1600" smtClean="0">
                <a:latin typeface="+mn-ea"/>
                <a:ea typeface="+mn-ea"/>
              </a:rPr>
              <a:t> Method</a:t>
            </a:r>
            <a:r>
              <a:rPr lang="ko-KR" altLang="en-US" sz="1600" smtClean="0">
                <a:latin typeface="+mn-ea"/>
                <a:ea typeface="+mn-ea"/>
              </a:rPr>
              <a:t>의 </a:t>
            </a:r>
            <a:r>
              <a:rPr lang="en-US" altLang="ko-KR" sz="1600" smtClean="0">
                <a:latin typeface="+mn-ea"/>
                <a:ea typeface="+mn-ea"/>
              </a:rPr>
              <a:t>Return </a:t>
            </a:r>
            <a:r>
              <a:rPr lang="ko-KR" altLang="en-US" sz="1600" smtClean="0">
                <a:latin typeface="+mn-ea"/>
                <a:ea typeface="+mn-ea"/>
              </a:rPr>
              <a:t>된 결과가 다음 </a:t>
            </a:r>
            <a:r>
              <a:rPr lang="en-US" altLang="ko-KR" sz="1600" smtClean="0">
                <a:latin typeface="+mn-ea"/>
                <a:ea typeface="+mn-ea"/>
              </a:rPr>
              <a:t>Method</a:t>
            </a:r>
            <a:r>
              <a:rPr lang="ko-KR" altLang="en-US" sz="1600" smtClean="0">
                <a:latin typeface="+mn-ea"/>
                <a:ea typeface="+mn-ea"/>
              </a:rPr>
              <a:t>의 </a:t>
            </a:r>
            <a:r>
              <a:rPr lang="en-US" altLang="ko-KR" sz="1600" smtClean="0">
                <a:latin typeface="+mn-ea"/>
                <a:ea typeface="+mn-ea"/>
              </a:rPr>
              <a:t>Input Parameter</a:t>
            </a:r>
            <a:r>
              <a:rPr lang="ko-KR" altLang="en-US" sz="1600" smtClean="0">
                <a:latin typeface="+mn-ea"/>
                <a:ea typeface="+mn-ea"/>
              </a:rPr>
              <a:t>로 쓰이는 </a:t>
            </a:r>
            <a:endParaRPr lang="en-US" altLang="ko-KR" sz="1600" smtClean="0">
              <a:latin typeface="+mn-ea"/>
              <a:ea typeface="+mn-ea"/>
            </a:endParaRPr>
          </a:p>
          <a:p>
            <a:pPr marL="1371600" lvl="3" indent="0">
              <a:buNone/>
            </a:pPr>
            <a:r>
              <a:rPr lang="en-US" altLang="ko-KR" sz="1600">
                <a:latin typeface="+mn-ea"/>
                <a:ea typeface="+mn-ea"/>
              </a:rPr>
              <a:t> </a:t>
            </a:r>
            <a:r>
              <a:rPr lang="en-US" altLang="ko-KR" sz="1600" smtClean="0">
                <a:latin typeface="+mn-ea"/>
                <a:ea typeface="+mn-ea"/>
              </a:rPr>
              <a:t>  </a:t>
            </a:r>
            <a:r>
              <a:rPr lang="ko-KR" altLang="en-US" sz="1600" smtClean="0">
                <a:latin typeface="+mn-ea"/>
                <a:ea typeface="+mn-ea"/>
              </a:rPr>
              <a:t>경우로 정의</a:t>
            </a:r>
            <a:endParaRPr lang="ko-KR" altLang="en-US" sz="1600">
              <a:latin typeface="+mn-ea"/>
              <a:ea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ko-KR" altLang="en-US" sz="1400"/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645024"/>
            <a:ext cx="7341493" cy="27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4. </a:t>
            </a:r>
            <a:r>
              <a:rPr lang="ko-KR" altLang="en-US" sz="2400" smtClean="0"/>
              <a:t>객체 지향 패러다임에서 </a:t>
            </a:r>
            <a:r>
              <a:rPr lang="ko-KR" altLang="en-US" sz="2400"/>
              <a:t>응집도 </a:t>
            </a:r>
            <a:r>
              <a:rPr lang="ko-KR" altLang="en-US" sz="2400" smtClean="0"/>
              <a:t>재정의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646113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2000" smtClean="0">
                <a:latin typeface="+mj-lt"/>
                <a:ea typeface="+mj-ea"/>
              </a:rPr>
              <a:t>Communicational Cohesion</a:t>
            </a: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모듈의 모든 요소들이 공통된 데이터에 의해 작업</a:t>
            </a: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공통된 데이터에 의해서 관련 없는 기능들 수행</a:t>
            </a: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/>
              <a:t>따라서 </a:t>
            </a:r>
            <a:r>
              <a:rPr lang="en-US" altLang="ko-KR" sz="1600"/>
              <a:t>Method </a:t>
            </a:r>
            <a:r>
              <a:rPr lang="ko-KR" altLang="en-US" sz="1600"/>
              <a:t>관점에서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altLang="ko-KR" sz="1600" smtClean="0">
                <a:latin typeface="+mn-ea"/>
                <a:ea typeface="+mn-ea"/>
              </a:rPr>
              <a:t> </a:t>
            </a:r>
            <a:r>
              <a:rPr lang="ko-KR" altLang="en-US" sz="1600" smtClean="0">
                <a:latin typeface="+mn-ea"/>
                <a:ea typeface="+mn-ea"/>
              </a:rPr>
              <a:t>여러 </a:t>
            </a:r>
            <a:r>
              <a:rPr lang="en-US" altLang="ko-KR" sz="1600" smtClean="0">
                <a:latin typeface="+mn-ea"/>
                <a:ea typeface="+mn-ea"/>
              </a:rPr>
              <a:t>Method Call</a:t>
            </a:r>
            <a:r>
              <a:rPr lang="ko-KR" altLang="en-US" sz="1600" smtClean="0">
                <a:latin typeface="+mn-ea"/>
                <a:ea typeface="+mn-ea"/>
              </a:rPr>
              <a:t>에 들어가는 </a:t>
            </a:r>
            <a:r>
              <a:rPr lang="en-US" altLang="ko-KR" sz="1600" smtClean="0">
                <a:latin typeface="+mn-ea"/>
                <a:ea typeface="+mn-ea"/>
              </a:rPr>
              <a:t>Parameter</a:t>
            </a:r>
            <a:r>
              <a:rPr lang="ko-KR" altLang="en-US" sz="1600" smtClean="0">
                <a:latin typeface="+mn-ea"/>
                <a:ea typeface="+mn-ea"/>
              </a:rPr>
              <a:t>가 동일한 경우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46675"/>
            <a:ext cx="5896865" cy="2151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350" y="5661248"/>
            <a:ext cx="5895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9363" lvl="2" indent="-285750" algn="l">
              <a:buFont typeface="맑은 고딕" panose="020B0503020000020004" pitchFamily="50" charset="-127"/>
              <a:buChar char="–"/>
            </a:pPr>
            <a:endParaRPr lang="en-US" altLang="ko-KR" dirty="0">
              <a:latin typeface="+mn-ea"/>
            </a:endParaRPr>
          </a:p>
          <a:p>
            <a:pPr marL="1249363" lvl="2" indent="-285750" algn="l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tx2"/>
                </a:solidFill>
                <a:latin typeface="+mn-ea"/>
              </a:rPr>
              <a:t>Compute_Matrix</a:t>
            </a:r>
            <a:r>
              <a:rPr lang="ko-KR" altLang="en-US" dirty="0" err="1">
                <a:solidFill>
                  <a:schemeClr val="tx2"/>
                </a:solidFill>
                <a:latin typeface="+mn-ea"/>
              </a:rPr>
              <a:t>메소드에서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2"/>
                </a:solidFill>
                <a:latin typeface="+mn-ea"/>
              </a:rPr>
              <a:t>호출하는                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</a:rPr>
              <a:t>trans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와 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inverse </a:t>
            </a:r>
            <a:r>
              <a:rPr lang="ko-KR" altLang="en-US" dirty="0" err="1">
                <a:solidFill>
                  <a:schemeClr val="tx2"/>
                </a:solidFill>
                <a:latin typeface="+mn-ea"/>
              </a:rPr>
              <a:t>메소드의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dirty="0" err="1" smtClean="0">
                <a:solidFill>
                  <a:schemeClr val="tx2"/>
                </a:solidFill>
                <a:latin typeface="+mn-ea"/>
              </a:rPr>
              <a:t>파라미터가</a:t>
            </a:r>
            <a:r>
              <a:rPr lang="ko-KR" altLang="en-US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dirty="0" err="1" smtClean="0">
                <a:solidFill>
                  <a:schemeClr val="tx2"/>
                </a:solidFill>
                <a:latin typeface="+mn-ea"/>
              </a:rPr>
              <a:t>aMatrix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로 같음</a:t>
            </a:r>
          </a:p>
        </p:txBody>
      </p:sp>
    </p:spTree>
    <p:extLst>
      <p:ext uri="{BB962C8B-B14F-4D97-AF65-F5344CB8AC3E}">
        <p14:creationId xmlns:p14="http://schemas.microsoft.com/office/powerpoint/2010/main" val="21753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4. </a:t>
            </a:r>
            <a:r>
              <a:rPr lang="ko-KR" altLang="en-US" sz="2400" smtClean="0"/>
              <a:t>객체 지향 패러다임에서 </a:t>
            </a:r>
            <a:r>
              <a:rPr lang="ko-KR" altLang="en-US" sz="2400"/>
              <a:t>응집도 </a:t>
            </a:r>
            <a:r>
              <a:rPr lang="ko-KR" altLang="en-US" sz="2400" smtClean="0"/>
              <a:t>재정의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646113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2000" smtClean="0">
                <a:latin typeface="+mj-lt"/>
                <a:ea typeface="+mj-ea"/>
              </a:rPr>
              <a:t>Procedural Cohesion</a:t>
            </a: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모듈 내 요소들이 연관성 있고 특정 순서에 의해 수행되는 경우</a:t>
            </a: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/>
              <a:t>따라서 </a:t>
            </a:r>
            <a:r>
              <a:rPr lang="en-US" altLang="ko-KR" sz="1600"/>
              <a:t>Method </a:t>
            </a:r>
            <a:r>
              <a:rPr lang="ko-KR" altLang="en-US" sz="1600"/>
              <a:t>관점에서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altLang="ko-KR" sz="1600" smtClean="0">
                <a:latin typeface="+mn-ea"/>
                <a:ea typeface="+mn-ea"/>
              </a:rPr>
              <a:t> </a:t>
            </a:r>
            <a:r>
              <a:rPr lang="ko-KR" altLang="en-US" sz="1600" smtClean="0">
                <a:latin typeface="+mn-ea"/>
                <a:ea typeface="+mn-ea"/>
              </a:rPr>
              <a:t>하나의 클래스에 있는 메소드들 여러 개를 호출하는 경우로 정의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861048"/>
            <a:ext cx="4320480" cy="24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Table of Contents</a:t>
            </a:r>
            <a:endParaRPr lang="ko-KR" altLang="en-US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76" name="슬라이드 번호 개체 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4F7DE8-36EF-46F5-A831-1B08128D9316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gray">
          <a:xfrm>
            <a:off x="585758" y="4538664"/>
            <a:ext cx="5655572" cy="46835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V</a:t>
            </a: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. </a:t>
            </a:r>
            <a:r>
              <a:rPr lang="ko-KR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소스 코드 가시화</a:t>
            </a:r>
            <a:endParaRPr lang="ko-KR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Y헤드라인M" pitchFamily="18" charset="-127"/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gray">
          <a:xfrm>
            <a:off x="585759" y="3121680"/>
            <a:ext cx="564128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III</a:t>
            </a:r>
            <a:r>
              <a:rPr lang="en-US" altLang="ko-KR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응집도 추출 가시화 </a:t>
            </a: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Tool-Chain</a:t>
            </a:r>
            <a:endParaRPr lang="ko-KR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AutoShape 52"/>
          <p:cNvSpPr>
            <a:spLocks noChangeArrowheads="1"/>
          </p:cNvSpPr>
          <p:nvPr/>
        </p:nvSpPr>
        <p:spPr bwMode="gray">
          <a:xfrm>
            <a:off x="585758" y="2456187"/>
            <a:ext cx="564128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II. </a:t>
            </a:r>
            <a:r>
              <a:rPr lang="ko-KR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관련 연구</a:t>
            </a:r>
            <a:endParaRPr lang="ko-KR" altLang="en-US" sz="1800" dirty="0">
              <a:solidFill>
                <a:schemeClr val="tx2"/>
              </a:solidFill>
              <a:latin typeface="+mj-lt"/>
              <a:ea typeface="HY헤드라인M" pitchFamily="18" charset="-127"/>
            </a:endParaRPr>
          </a:p>
        </p:txBody>
      </p:sp>
      <p:sp>
        <p:nvSpPr>
          <p:cNvPr id="36" name="AutoShape 50"/>
          <p:cNvSpPr>
            <a:spLocks noChangeArrowheads="1"/>
          </p:cNvSpPr>
          <p:nvPr/>
        </p:nvSpPr>
        <p:spPr bwMode="gray">
          <a:xfrm>
            <a:off x="585758" y="3817125"/>
            <a:ext cx="5641283" cy="53409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IV.</a:t>
            </a:r>
            <a:r>
              <a:rPr lang="en-US" altLang="ko-KR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 </a:t>
            </a:r>
            <a:r>
              <a:rPr lang="ko-KR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객체 지향 패러다임에서 응집도 재정의</a:t>
            </a:r>
            <a:endParaRPr lang="ko-KR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Y헤드라인M" pitchFamily="18" charset="-127"/>
            </a:endParaRPr>
          </a:p>
        </p:txBody>
      </p:sp>
      <p:sp>
        <p:nvSpPr>
          <p:cNvPr id="10" name="AutoShape 49"/>
          <p:cNvSpPr>
            <a:spLocks noChangeArrowheads="1"/>
          </p:cNvSpPr>
          <p:nvPr/>
        </p:nvSpPr>
        <p:spPr bwMode="gray">
          <a:xfrm>
            <a:off x="585758" y="5194465"/>
            <a:ext cx="5655572" cy="46835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Ⅵ. </a:t>
            </a:r>
            <a:r>
              <a:rPr lang="ko-KR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결론 </a:t>
            </a: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향후 연구</a:t>
            </a:r>
            <a:endParaRPr lang="ko-KR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Y헤드라인M" pitchFamily="18" charset="-127"/>
            </a:endParaRP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gray">
          <a:xfrm>
            <a:off x="585758" y="1760742"/>
            <a:ext cx="564128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altLang="ko-KR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Y헤드라인M" pitchFamily="18" charset="-127"/>
              </a:rPr>
              <a:t>연구 배경</a:t>
            </a:r>
            <a:endParaRPr lang="ko-KR" altLang="en-US" sz="1800" dirty="0">
              <a:solidFill>
                <a:schemeClr val="tx2"/>
              </a:solidFill>
              <a:latin typeface="+mj-lt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4. </a:t>
            </a:r>
            <a:r>
              <a:rPr lang="ko-KR" altLang="en-US" sz="2400" smtClean="0"/>
              <a:t>객체 지향 패러다임에서 </a:t>
            </a:r>
            <a:r>
              <a:rPr lang="ko-KR" altLang="en-US" sz="2400"/>
              <a:t>응집도 </a:t>
            </a:r>
            <a:r>
              <a:rPr lang="ko-KR" altLang="en-US" sz="2400" smtClean="0"/>
              <a:t>재정의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646113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2000" smtClean="0">
                <a:latin typeface="+mj-lt"/>
                <a:ea typeface="+mj-ea"/>
              </a:rPr>
              <a:t>Temporal Cohesion</a:t>
            </a: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모듈 내 요소들이 서로 다른 기능을 같은 순간에 실행</a:t>
            </a: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초기화 모듈은 흔히 볼 수 있는 시간적 응집도 모듈</a:t>
            </a: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/>
              <a:t>따라서 </a:t>
            </a:r>
            <a:r>
              <a:rPr lang="en-US" altLang="ko-KR" sz="1600"/>
              <a:t>Method </a:t>
            </a:r>
            <a:r>
              <a:rPr lang="ko-KR" altLang="en-US" sz="1600"/>
              <a:t>관점에서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altLang="ko-KR" sz="1600" smtClean="0">
                <a:latin typeface="+mn-ea"/>
                <a:ea typeface="+mn-ea"/>
              </a:rPr>
              <a:t> </a:t>
            </a:r>
            <a:r>
              <a:rPr lang="ko-KR" altLang="en-US" sz="1600" smtClean="0">
                <a:latin typeface="+mn-ea"/>
                <a:ea typeface="+mn-ea"/>
              </a:rPr>
              <a:t>메소드 호출이 일어나지 않고 변수의 초기화만 실행되는 경우로 정의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933056"/>
            <a:ext cx="4320480" cy="23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4. </a:t>
            </a:r>
            <a:r>
              <a:rPr lang="ko-KR" altLang="en-US" sz="2400" smtClean="0"/>
              <a:t>객체 지향 패러다임에서 </a:t>
            </a:r>
            <a:r>
              <a:rPr lang="ko-KR" altLang="en-US" sz="2400"/>
              <a:t>응집도 </a:t>
            </a:r>
            <a:r>
              <a:rPr lang="ko-KR" altLang="en-US" sz="2400" smtClean="0"/>
              <a:t>재정의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646113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2000" smtClean="0">
                <a:latin typeface="+mj-lt"/>
                <a:ea typeface="+mj-ea"/>
              </a:rPr>
              <a:t>Logical Cohesion</a:t>
            </a:r>
          </a:p>
          <a:p>
            <a:pPr marL="531813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모듈 내 요소들이 논리적으로 연관된 임무나 비슷한 기능 수행</a:t>
            </a: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>
                <a:latin typeface="+mn-ea"/>
              </a:rPr>
              <a:t>서로 다른 기능이지만 많은 부분 중복</a:t>
            </a:r>
            <a:endParaRPr lang="en-US" altLang="ko-KR" sz="1600" smtClean="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</a:endParaRPr>
          </a:p>
          <a:p>
            <a:pPr marL="1135063" lvl="2" indent="-171450">
              <a:buFont typeface="Arial" panose="020B0604020202020204" pitchFamily="34" charset="0"/>
              <a:buChar char="•"/>
            </a:pPr>
            <a:r>
              <a:rPr lang="ko-KR" altLang="en-US" sz="1600" smtClean="0"/>
              <a:t>따라서 </a:t>
            </a:r>
            <a:r>
              <a:rPr lang="en-US" altLang="ko-KR" sz="1600"/>
              <a:t>Method </a:t>
            </a:r>
            <a:r>
              <a:rPr lang="ko-KR" altLang="en-US" sz="1600"/>
              <a:t>관점에서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altLang="ko-KR" sz="1600" smtClean="0">
                <a:latin typeface="+mn-ea"/>
                <a:ea typeface="+mn-ea"/>
              </a:rPr>
              <a:t> case</a:t>
            </a:r>
            <a:r>
              <a:rPr lang="ko-KR" altLang="en-US" sz="1600" smtClean="0">
                <a:latin typeface="+mn-ea"/>
                <a:ea typeface="+mn-ea"/>
              </a:rPr>
              <a:t>에 따라 비슷한 기능을 수행하는                                                  </a:t>
            </a:r>
            <a:r>
              <a:rPr lang="en-US" altLang="ko-KR" sz="1600" smtClean="0">
                <a:latin typeface="+mn-ea"/>
                <a:ea typeface="+mn-ea"/>
              </a:rPr>
              <a:t>switch</a:t>
            </a:r>
            <a:r>
              <a:rPr lang="ko-KR" altLang="en-US" sz="1600" smtClean="0">
                <a:latin typeface="+mn-ea"/>
                <a:ea typeface="+mn-ea"/>
              </a:rPr>
              <a:t>문이 쓰인 경우</a:t>
            </a:r>
            <a:endParaRPr lang="en-US" altLang="ko-KR" sz="1600" smtClean="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708920"/>
            <a:ext cx="3456384" cy="360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979" y="5188907"/>
            <a:ext cx="8094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171450" algn="l"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tx2"/>
                </a:solidFill>
                <a:latin typeface="+mn-ea"/>
              </a:rPr>
              <a:t>solve-equation </a:t>
            </a:r>
            <a:r>
              <a:rPr lang="ko-KR" altLang="en-US">
                <a:solidFill>
                  <a:schemeClr val="tx2"/>
                </a:solidFill>
                <a:latin typeface="+mn-ea"/>
              </a:rPr>
              <a:t>메소드는 </a:t>
            </a:r>
            <a:r>
              <a:rPr lang="en-US" altLang="ko-KR" smtClean="0">
                <a:solidFill>
                  <a:schemeClr val="tx2"/>
                </a:solidFill>
                <a:latin typeface="+mn-ea"/>
              </a:rPr>
              <a:t>switch </a:t>
            </a:r>
            <a:r>
              <a:rPr lang="ko-KR" altLang="en-US">
                <a:solidFill>
                  <a:schemeClr val="tx2"/>
                </a:solidFill>
                <a:latin typeface="+mn-ea"/>
              </a:rPr>
              <a:t>문에 </a:t>
            </a:r>
            <a:r>
              <a:rPr lang="ko-KR" altLang="en-US" smtClean="0">
                <a:solidFill>
                  <a:schemeClr val="tx2"/>
                </a:solidFill>
                <a:latin typeface="+mn-ea"/>
              </a:rPr>
              <a:t>의해 수행되는 </a:t>
            </a:r>
            <a:r>
              <a:rPr lang="ko-KR" altLang="en-US">
                <a:solidFill>
                  <a:schemeClr val="tx2"/>
                </a:solidFill>
                <a:latin typeface="+mn-ea"/>
              </a:rPr>
              <a:t>작업이 </a:t>
            </a:r>
            <a:r>
              <a:rPr lang="ko-KR" altLang="en-US" smtClean="0">
                <a:solidFill>
                  <a:schemeClr val="tx2"/>
                </a:solidFill>
                <a:latin typeface="+mn-ea"/>
              </a:rPr>
              <a:t>           </a:t>
            </a:r>
            <a:endParaRPr lang="en-US" altLang="ko-KR" smtClean="0">
              <a:solidFill>
                <a:schemeClr val="tx2"/>
              </a:solidFill>
              <a:latin typeface="+mn-ea"/>
            </a:endParaRPr>
          </a:p>
          <a:p>
            <a:pPr marL="0" lvl="3" algn="l"/>
            <a:r>
              <a:rPr lang="en-US" altLang="ko-KR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mtClean="0">
                <a:solidFill>
                  <a:schemeClr val="tx2"/>
                </a:solidFill>
                <a:latin typeface="+mn-ea"/>
              </a:rPr>
              <a:t>  </a:t>
            </a:r>
            <a:r>
              <a:rPr lang="ko-KR" altLang="en-US" smtClean="0">
                <a:solidFill>
                  <a:schemeClr val="tx2"/>
                </a:solidFill>
                <a:latin typeface="+mn-ea"/>
              </a:rPr>
              <a:t>세가지로 </a:t>
            </a:r>
            <a:r>
              <a:rPr lang="ko-KR" altLang="en-US">
                <a:solidFill>
                  <a:schemeClr val="tx2"/>
                </a:solidFill>
                <a:latin typeface="+mn-ea"/>
              </a:rPr>
              <a:t>나누어짐</a:t>
            </a:r>
            <a:endParaRPr lang="en-US" altLang="ko-KR">
              <a:solidFill>
                <a:schemeClr val="tx2"/>
              </a:solidFill>
              <a:latin typeface="+mn-ea"/>
            </a:endParaRPr>
          </a:p>
          <a:p>
            <a:pPr marL="0" lvl="3" indent="-171450" algn="l">
              <a:buFont typeface="Arial" panose="020B0604020202020204" pitchFamily="34" charset="0"/>
              <a:buChar char="•"/>
            </a:pPr>
            <a:r>
              <a:rPr lang="ko-KR" altLang="en-US">
                <a:solidFill>
                  <a:schemeClr val="tx2"/>
                </a:solidFill>
                <a:latin typeface="+mn-ea"/>
              </a:rPr>
              <a:t>세가지 업무는 연관된 업무로 비슷한 기능 수행</a:t>
            </a:r>
            <a:endParaRPr lang="en-US" altLang="ko-KR">
              <a:solidFill>
                <a:schemeClr val="tx2"/>
              </a:solidFill>
              <a:latin typeface="+mn-ea"/>
            </a:endParaRPr>
          </a:p>
          <a:p>
            <a:pPr marL="0" lvl="3" indent="-171450" algn="l">
              <a:buFont typeface="Arial" panose="020B0604020202020204" pitchFamily="34" charset="0"/>
              <a:buChar char="•"/>
            </a:pPr>
            <a:r>
              <a:rPr lang="ko-KR" altLang="en-US">
                <a:solidFill>
                  <a:schemeClr val="tx2"/>
                </a:solidFill>
                <a:latin typeface="+mn-ea"/>
              </a:rPr>
              <a:t>넘어 오는 </a:t>
            </a:r>
            <a:r>
              <a:rPr lang="en-US" altLang="ko-KR">
                <a:solidFill>
                  <a:schemeClr val="tx2"/>
                </a:solidFill>
                <a:latin typeface="+mn-ea"/>
              </a:rPr>
              <a:t>no_equ </a:t>
            </a:r>
            <a:r>
              <a:rPr lang="ko-KR" altLang="en-US">
                <a:solidFill>
                  <a:schemeClr val="tx2"/>
                </a:solidFill>
                <a:latin typeface="+mn-ea"/>
              </a:rPr>
              <a:t>파라미터에 의해 수행될 작업 선택</a:t>
            </a:r>
            <a:endParaRPr lang="en-US" altLang="ko-KR">
              <a:latin typeface="+mn-ea"/>
            </a:endParaRPr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6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4. </a:t>
            </a:r>
            <a:r>
              <a:rPr lang="ko-KR" altLang="en-US" sz="2400" smtClean="0"/>
              <a:t>객체 지향 패러다임에서 </a:t>
            </a:r>
            <a:r>
              <a:rPr lang="ko-KR" altLang="en-US" sz="2400"/>
              <a:t>응집도 </a:t>
            </a:r>
            <a:r>
              <a:rPr lang="ko-KR" altLang="en-US" sz="2400" smtClean="0"/>
              <a:t>재정의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360363" lvl="1" indent="0">
              <a:lnSpc>
                <a:spcPct val="100000"/>
              </a:lnSpc>
              <a:buNone/>
            </a:pPr>
            <a:endParaRPr lang="en-US" altLang="ko-KR" sz="1600" smtClean="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9793"/>
              </p:ext>
            </p:extLst>
          </p:nvPr>
        </p:nvGraphicFramePr>
        <p:xfrm>
          <a:off x="250825" y="1670910"/>
          <a:ext cx="8642350" cy="4608515"/>
        </p:xfrm>
        <a:graphic>
          <a:graphicData uri="http://schemas.openxmlformats.org/drawingml/2006/table">
            <a:tbl>
              <a:tblPr firstRow="1" bandRow="1"/>
              <a:tblGrid>
                <a:gridCol w="1612256"/>
                <a:gridCol w="764703"/>
                <a:gridCol w="6265391"/>
              </a:tblGrid>
              <a:tr h="33351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smtClean="0"/>
                        <a:t>응집도</a:t>
                      </a:r>
                      <a:r>
                        <a:rPr lang="en-US" altLang="ko-KR" sz="1600" smtClean="0"/>
                        <a:t>(</a:t>
                      </a:r>
                      <a:r>
                        <a:rPr lang="en-US" altLang="ko-KR" sz="1600" dirty="0" smtClean="0"/>
                        <a:t>Grade)</a:t>
                      </a:r>
                      <a:endParaRPr lang="ko-KR" altLang="en-US" sz="1600" dirty="0"/>
                    </a:p>
                  </a:txBody>
                  <a:tcPr marL="55736" marR="55736" marT="27868" marB="2786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가중치</a:t>
                      </a:r>
                      <a:endParaRPr lang="ko-KR" altLang="en-US" sz="1600" dirty="0"/>
                    </a:p>
                  </a:txBody>
                  <a:tcPr marL="55736" marR="55736" marT="27868" marB="278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smtClean="0"/>
                        <a:t>정의</a:t>
                      </a:r>
                      <a:endParaRPr lang="ko-KR" altLang="en-US" sz="1600"/>
                    </a:p>
                  </a:txBody>
                  <a:tcPr marL="55736" marR="55736" marT="27868" marB="2786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</a:tr>
              <a:tr h="6107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/>
                        <a:t>Functional Cohesion </a:t>
                      </a:r>
                      <a:r>
                        <a:rPr lang="en-US" altLang="ko-KR" sz="1600" dirty="0" smtClean="0">
                          <a:solidFill>
                            <a:srgbClr val="008080"/>
                          </a:solidFill>
                        </a:rPr>
                        <a:t>= [7]</a:t>
                      </a:r>
                      <a:endParaRPr lang="ko-KR" altLang="en-US" sz="1600" dirty="0">
                        <a:solidFill>
                          <a:srgbClr val="008080"/>
                        </a:solidFill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1.45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ko-KR" sz="1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대입 되는 변수가 공통적으로 사용되는 경우로 정</a:t>
                      </a:r>
                      <a:r>
                        <a:rPr lang="ko-KR" altLang="en-US" sz="1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</a:t>
                      </a:r>
                      <a:endParaRPr lang="en-US" altLang="ko-KR" sz="160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메소드 콜이 한번 이루어 지는 경우로 정의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7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smtClean="0"/>
                        <a:t>Sequential Cohesion </a:t>
                      </a:r>
                      <a:r>
                        <a:rPr lang="en-US" altLang="ko-KR" sz="1600" kern="1200" smtClean="0">
                          <a:solidFill>
                            <a:srgbClr val="00808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= [6]</a:t>
                      </a:r>
                      <a:endParaRPr lang="ko-KR" altLang="en-US" sz="1600" kern="1200" dirty="0">
                        <a:solidFill>
                          <a:srgbClr val="008080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1.34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mtClean="0"/>
                        <a:t>메소드의 리턴된 결과가 다음 메소드의 입력 파라미터로 쓰이는 경우로 정의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7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/>
                        <a:t>Communicational Cohesion </a:t>
                      </a:r>
                      <a:r>
                        <a:rPr lang="en-US" altLang="ko-KR" sz="1600" kern="1200" dirty="0" smtClean="0">
                          <a:solidFill>
                            <a:srgbClr val="00808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= [5]</a:t>
                      </a:r>
                      <a:endParaRPr lang="ko-KR" altLang="en-US" sz="1600" kern="1200" dirty="0">
                        <a:solidFill>
                          <a:srgbClr val="008080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1.2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mtClean="0"/>
                        <a:t>여러 메소드 호출에 들어가는 파라미터가 동일한 경우로 정의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7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/>
                        <a:t>Procedural Cohesion </a:t>
                      </a:r>
                      <a:r>
                        <a:rPr lang="en-US" altLang="ko-KR" sz="1600" kern="1200" dirty="0" smtClean="0">
                          <a:solidFill>
                            <a:srgbClr val="00808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= [4]</a:t>
                      </a:r>
                      <a:endParaRPr lang="ko-KR" altLang="en-US" sz="1600" kern="1200" dirty="0">
                        <a:solidFill>
                          <a:srgbClr val="008080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1.1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mtClean="0"/>
                        <a:t>하나의 클래스에 있는 메소드들을 여러 개 호출하는 경우로 정의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7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600" dirty="0" smtClean="0"/>
                        <a:t>Temporal Cohesion </a:t>
                      </a:r>
                      <a:r>
                        <a:rPr lang="en-US" altLang="ko-KR" sz="1600" kern="1200" dirty="0" smtClean="0">
                          <a:solidFill>
                            <a:srgbClr val="00808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= [3]</a:t>
                      </a:r>
                      <a:endParaRPr lang="ko-KR" altLang="en-US" sz="1600" kern="1200" dirty="0">
                        <a:solidFill>
                          <a:srgbClr val="008080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mtClean="0"/>
                        <a:t>메소드 호출이 일어나지 않고 변수의 초기화만 실행된 경우로 정의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7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/>
                        <a:t>Logical 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600" dirty="0" smtClean="0"/>
                        <a:t>Cohesion </a:t>
                      </a:r>
                      <a:r>
                        <a:rPr lang="en-US" altLang="ko-KR" sz="1600" kern="1200" dirty="0" smtClean="0">
                          <a:solidFill>
                            <a:srgbClr val="00808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= [2]</a:t>
                      </a:r>
                      <a:endParaRPr lang="ko-KR" altLang="en-US" sz="1600" kern="1200" dirty="0">
                        <a:solidFill>
                          <a:srgbClr val="008080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smtClean="0"/>
                        <a:t>case</a:t>
                      </a:r>
                      <a:r>
                        <a:rPr lang="ko-KR" altLang="en-US" sz="1600" smtClean="0"/>
                        <a:t>에 따라 비슷한 기능을 수행하는 </a:t>
                      </a:r>
                      <a:r>
                        <a:rPr lang="en-US" altLang="ko-KR" sz="1600" smtClean="0"/>
                        <a:t>switch</a:t>
                      </a:r>
                      <a:r>
                        <a:rPr lang="ko-KR" altLang="en-US" sz="1600" smtClean="0"/>
                        <a:t>문에 쓰인 경우로 정의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7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/>
                        <a:t>Coincidental Cohesion </a:t>
                      </a:r>
                      <a:r>
                        <a:rPr lang="en-US" altLang="ko-KR" sz="1600" kern="1200" dirty="0" smtClean="0">
                          <a:solidFill>
                            <a:srgbClr val="00808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= [1]</a:t>
                      </a:r>
                      <a:endParaRPr lang="ko-KR" altLang="en-US" sz="1600" kern="1200" dirty="0">
                        <a:solidFill>
                          <a:srgbClr val="008080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/>
                    </a:p>
                  </a:txBody>
                  <a:tcPr marL="55736" marR="55736" marT="27868" marB="2786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mtClean="0"/>
                        <a:t>위의 경우가 모두 아닌 경우로 정의</a:t>
                      </a:r>
                      <a:endParaRPr lang="ko-KR" altLang="en-US" sz="1600"/>
                    </a:p>
                  </a:txBody>
                  <a:tcPr marL="55736" marR="55736" marT="27868" marB="2786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7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5. </a:t>
            </a:r>
            <a:r>
              <a:rPr lang="ko-KR" altLang="en-US" sz="2400" smtClean="0"/>
              <a:t>소스 코드 가시화 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1371600" lvl="3" indent="0">
              <a:buNone/>
            </a:pPr>
            <a:endParaRPr lang="en-US" altLang="ko-KR" sz="1600" smtClean="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  <a:ea typeface="+mn-ea"/>
            </a:endParaRPr>
          </a:p>
          <a:p>
            <a:pPr marL="1371600" lvl="3" indent="0">
              <a:buNone/>
            </a:pPr>
            <a:endParaRPr lang="en-US" altLang="ko-KR" sz="1600" smtClean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pic>
        <p:nvPicPr>
          <p:cNvPr id="2049" name="_x382286736" descr="EMB00002b400d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83" y="1856357"/>
            <a:ext cx="9187083" cy="14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143025" y="5524721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tx2"/>
                </a:solidFill>
              </a:rPr>
              <a:t>설정 </a:t>
            </a:r>
            <a:r>
              <a:rPr lang="en-US" altLang="ko-KR" smtClean="0">
                <a:solidFill>
                  <a:schemeClr val="tx2"/>
                </a:solidFill>
              </a:rPr>
              <a:t>: </a:t>
            </a:r>
            <a:r>
              <a:rPr lang="ko-KR" altLang="en-US" smtClean="0">
                <a:solidFill>
                  <a:schemeClr val="tx2"/>
                </a:solidFill>
              </a:rPr>
              <a:t>재사용 모듈 응집도 </a:t>
            </a:r>
            <a:r>
              <a:rPr lang="en-US" altLang="ko-KR" smtClean="0">
                <a:solidFill>
                  <a:schemeClr val="tx2"/>
                </a:solidFill>
              </a:rPr>
              <a:t>&gt;5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452859" y="3834102"/>
            <a:ext cx="1296144" cy="537603"/>
          </a:xfrm>
          <a:prstGeom prst="rect">
            <a:avLst/>
          </a:prstGeom>
          <a:noFill/>
          <a:ln w="15875" cap="flat" cmpd="sng" algn="ctr">
            <a:solidFill>
              <a:srgbClr val="020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452859" y="4607975"/>
            <a:ext cx="1296144" cy="537603"/>
          </a:xfrm>
          <a:prstGeom prst="rect">
            <a:avLst/>
          </a:prstGeom>
          <a:noFill/>
          <a:ln w="15875" cap="flat" cmpd="sng" algn="ctr">
            <a:solidFill>
              <a:srgbClr val="40FF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" name="타원 46"/>
          <p:cNvSpPr/>
          <p:nvPr/>
        </p:nvSpPr>
        <p:spPr bwMode="auto">
          <a:xfrm>
            <a:off x="4771747" y="3830260"/>
            <a:ext cx="1224136" cy="44371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0" name="타원 49"/>
          <p:cNvSpPr/>
          <p:nvPr/>
        </p:nvSpPr>
        <p:spPr bwMode="auto">
          <a:xfrm>
            <a:off x="4755411" y="4642999"/>
            <a:ext cx="1224136" cy="44371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1" name="타원 50"/>
          <p:cNvSpPr/>
          <p:nvPr/>
        </p:nvSpPr>
        <p:spPr bwMode="auto">
          <a:xfrm>
            <a:off x="4798819" y="4681093"/>
            <a:ext cx="1120964" cy="367521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41237" y="3890772"/>
            <a:ext cx="118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smtClean="0"/>
              <a:t>: package</a:t>
            </a:r>
            <a:endParaRPr lang="ko-KR" altLang="en-US" sz="1800"/>
          </a:p>
        </p:txBody>
      </p:sp>
      <p:sp>
        <p:nvSpPr>
          <p:cNvPr id="53" name="TextBox 52"/>
          <p:cNvSpPr txBox="1"/>
          <p:nvPr/>
        </p:nvSpPr>
        <p:spPr>
          <a:xfrm>
            <a:off x="2243323" y="4634283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smtClean="0"/>
              <a:t>: class</a:t>
            </a:r>
            <a:endParaRPr lang="ko-KR" altLang="en-US" sz="1800"/>
          </a:p>
        </p:txBody>
      </p:sp>
      <p:sp>
        <p:nvSpPr>
          <p:cNvPr id="54" name="TextBox 53"/>
          <p:cNvSpPr txBox="1"/>
          <p:nvPr/>
        </p:nvSpPr>
        <p:spPr>
          <a:xfrm>
            <a:off x="6169389" y="3866593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smtClean="0"/>
              <a:t>: method( </a:t>
            </a:r>
            <a:r>
              <a:rPr lang="ko-KR" altLang="en-US" sz="1800" smtClean="0"/>
              <a:t>재사용 </a:t>
            </a:r>
            <a:r>
              <a:rPr lang="ko-KR" altLang="en-US" sz="1800"/>
              <a:t>적합 </a:t>
            </a:r>
            <a:r>
              <a:rPr lang="en-US" altLang="ko-KR" sz="1800" smtClean="0"/>
              <a:t>)</a:t>
            </a:r>
            <a:endParaRPr lang="ko-KR" altLang="en-US" sz="1800"/>
          </a:p>
        </p:txBody>
      </p:sp>
      <p:sp>
        <p:nvSpPr>
          <p:cNvPr id="55" name="TextBox 54"/>
          <p:cNvSpPr txBox="1"/>
          <p:nvPr/>
        </p:nvSpPr>
        <p:spPr>
          <a:xfrm>
            <a:off x="6147696" y="4692110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smtClean="0"/>
              <a:t>: method( </a:t>
            </a:r>
            <a:r>
              <a:rPr lang="ko-KR" altLang="en-US" sz="1800" smtClean="0"/>
              <a:t>재사용 </a:t>
            </a:r>
            <a:r>
              <a:rPr lang="ko-KR" altLang="en-US" sz="1800"/>
              <a:t>부</a:t>
            </a:r>
            <a:r>
              <a:rPr lang="ko-KR" altLang="en-US" sz="1800" smtClean="0"/>
              <a:t>적합 </a:t>
            </a:r>
            <a:r>
              <a:rPr lang="en-US" altLang="ko-KR" sz="1800" smtClean="0"/>
              <a:t>)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4399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5. </a:t>
            </a:r>
            <a:r>
              <a:rPr lang="ko-KR" altLang="en-US" sz="2400" smtClean="0"/>
              <a:t>소스 코드 가시화 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1371600" lvl="3" indent="0">
              <a:buNone/>
            </a:pPr>
            <a:endParaRPr lang="en-US" altLang="ko-KR" sz="1600" smtClean="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  <a:ea typeface="+mn-ea"/>
            </a:endParaRPr>
          </a:p>
          <a:p>
            <a:pPr marL="1371600" lvl="3" indent="0">
              <a:buNone/>
            </a:pPr>
            <a:endParaRPr lang="en-US" altLang="ko-KR" sz="1600" smtClean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  <p:pic>
        <p:nvPicPr>
          <p:cNvPr id="2049" name="_x382286736" descr="EMB00002b400d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9" y="1412776"/>
            <a:ext cx="86613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10" y="3839716"/>
            <a:ext cx="6624736" cy="933948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 bwMode="auto">
          <a:xfrm>
            <a:off x="4754678" y="1792784"/>
            <a:ext cx="2337602" cy="3877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10" name="직선 화살표 연결선 9"/>
          <p:cNvCxnSpPr>
            <a:stCxn id="8" idx="2"/>
            <a:endCxn id="6" idx="0"/>
          </p:cNvCxnSpPr>
          <p:nvPr/>
        </p:nvCxnSpPr>
        <p:spPr bwMode="auto">
          <a:xfrm flipH="1">
            <a:off x="4754678" y="2180496"/>
            <a:ext cx="1168801" cy="165922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59832" y="541728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en-US" altLang="ko-KR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 </a:t>
            </a:r>
            <a:r>
              <a:rPr lang="en-US" altLang="ko-KR" sz="20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1.45</a:t>
            </a:r>
            <a:r>
              <a:rPr lang="en-US" altLang="ko-KR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= 10.15     &gt;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5669" y="5099761"/>
            <a:ext cx="246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sz="1400"/>
              <a:t>functional cohesion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9622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5. </a:t>
            </a:r>
            <a:r>
              <a:rPr lang="ko-KR" altLang="en-US" sz="2400" smtClean="0"/>
              <a:t>소스 코드 가시화 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659326"/>
            <a:ext cx="9073008" cy="4001922"/>
          </a:xfrm>
        </p:spPr>
        <p:txBody>
          <a:bodyPr/>
          <a:lstStyle/>
          <a:p>
            <a:pPr marL="1371600" lvl="3" indent="0">
              <a:buNone/>
            </a:pPr>
            <a:endParaRPr lang="en-US" altLang="ko-KR" sz="1600" smtClean="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  <p:pic>
        <p:nvPicPr>
          <p:cNvPr id="2049" name="_x382286736" descr="EMB00002b400d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9" y="1412776"/>
            <a:ext cx="86613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35" y="3021843"/>
            <a:ext cx="3864717" cy="649385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 bwMode="auto">
          <a:xfrm>
            <a:off x="1117682" y="1777755"/>
            <a:ext cx="1942150" cy="3877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10" name="직선 화살표 연결선 9"/>
          <p:cNvCxnSpPr>
            <a:stCxn id="8" idx="2"/>
            <a:endCxn id="7" idx="0"/>
          </p:cNvCxnSpPr>
          <p:nvPr/>
        </p:nvCxnSpPr>
        <p:spPr bwMode="auto">
          <a:xfrm>
            <a:off x="2088757" y="2165467"/>
            <a:ext cx="118837" cy="85637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23528" y="577462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 </a:t>
            </a:r>
            <a:r>
              <a:rPr lang="en-US" altLang="ko-KR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1.34 </a:t>
            </a:r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1.1</a:t>
            </a:r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= 12.44     &gt;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6073897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sequential cohesion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1305" y="6073897"/>
            <a:ext cx="1846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procedural cohesion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78" y="3753557"/>
            <a:ext cx="3323158" cy="190464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 bwMode="auto">
          <a:xfrm>
            <a:off x="7094346" y="1792784"/>
            <a:ext cx="1006046" cy="3877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18" name="직선 화살표 연결선 17"/>
          <p:cNvCxnSpPr>
            <a:stCxn id="17" idx="2"/>
            <a:endCxn id="22" idx="0"/>
          </p:cNvCxnSpPr>
          <p:nvPr/>
        </p:nvCxnSpPr>
        <p:spPr bwMode="auto">
          <a:xfrm flipH="1">
            <a:off x="6883496" y="2180496"/>
            <a:ext cx="713873" cy="79200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808038" y="577557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 </a:t>
            </a:r>
            <a:r>
              <a:rPr lang="en-US" altLang="ko-KR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1.2 </a:t>
            </a:r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1.1</a:t>
            </a:r>
            <a:r>
              <a:rPr lang="en-US" altLang="ko-KR" sz="18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= 10.4     &gt;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4343" y="6073897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communication cohesion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2141" y="6073897"/>
            <a:ext cx="1846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procedural cohesion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530" y="2972499"/>
            <a:ext cx="2481932" cy="76910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063" y="3901574"/>
            <a:ext cx="3738715" cy="12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smtClean="0"/>
              <a:t>5. </a:t>
            </a:r>
            <a:r>
              <a:rPr lang="ko-KR" altLang="en-US" sz="2400" smtClean="0"/>
              <a:t>소스 코드 가시화 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8311" y="1884234"/>
            <a:ext cx="9073008" cy="4001922"/>
          </a:xfrm>
        </p:spPr>
        <p:txBody>
          <a:bodyPr/>
          <a:lstStyle/>
          <a:p>
            <a:pPr marL="1371600" lvl="3" indent="0">
              <a:buNone/>
            </a:pPr>
            <a:endParaRPr lang="en-US" altLang="ko-KR" sz="1600" smtClean="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>
              <a:latin typeface="+mn-ea"/>
              <a:ea typeface="+mn-ea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altLang="ko-KR" sz="1600" smtClean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  <p:pic>
        <p:nvPicPr>
          <p:cNvPr id="2049" name="_x382286736" descr="EMB00002b400d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0" y="3225084"/>
            <a:ext cx="86613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 bwMode="auto">
          <a:xfrm>
            <a:off x="2987824" y="3547684"/>
            <a:ext cx="858616" cy="4662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10" name="직선 화살표 연결선 9"/>
          <p:cNvCxnSpPr>
            <a:stCxn id="8" idx="0"/>
            <a:endCxn id="5" idx="2"/>
          </p:cNvCxnSpPr>
          <p:nvPr/>
        </p:nvCxnSpPr>
        <p:spPr bwMode="auto">
          <a:xfrm flipH="1" flipV="1">
            <a:off x="1769181" y="2967734"/>
            <a:ext cx="1647951" cy="5799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5025" y="137164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20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0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1.1</a:t>
            </a:r>
            <a:r>
              <a:rPr lang="en-US" altLang="ko-KR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= 4.4   &lt;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172" y="1694886"/>
            <a:ext cx="1846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procedural cohesion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41" y="2062217"/>
            <a:ext cx="1956480" cy="905517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 bwMode="auto">
          <a:xfrm>
            <a:off x="246581" y="3557176"/>
            <a:ext cx="897235" cy="4567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19" name="직선 화살표 연결선 18"/>
          <p:cNvCxnSpPr>
            <a:stCxn id="18" idx="2"/>
            <a:endCxn id="22" idx="0"/>
          </p:cNvCxnSpPr>
          <p:nvPr/>
        </p:nvCxnSpPr>
        <p:spPr bwMode="auto">
          <a:xfrm>
            <a:off x="695199" y="4013948"/>
            <a:ext cx="974970" cy="87389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27679" y="5761484"/>
            <a:ext cx="295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20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0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1.0</a:t>
            </a:r>
            <a:r>
              <a:rPr lang="en-US" altLang="ko-KR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= 3.0     &lt;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493" y="6058757"/>
            <a:ext cx="180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temporal cohesion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17" y="4887845"/>
            <a:ext cx="2154504" cy="820962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 bwMode="auto">
          <a:xfrm>
            <a:off x="3834732" y="3547684"/>
            <a:ext cx="834345" cy="4662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27" name="직선 화살표 연결선 26"/>
          <p:cNvCxnSpPr>
            <a:stCxn id="26" idx="3"/>
            <a:endCxn id="30" idx="0"/>
          </p:cNvCxnSpPr>
          <p:nvPr/>
        </p:nvCxnSpPr>
        <p:spPr bwMode="auto">
          <a:xfrm flipV="1">
            <a:off x="4669077" y="2123067"/>
            <a:ext cx="1852275" cy="165774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582149" y="137164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1.0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= 2.0   &lt;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2400" y="1726358"/>
            <a:ext cx="1502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logical cohesion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066" y="2123067"/>
            <a:ext cx="2406572" cy="878012"/>
          </a:xfrm>
          <a:prstGeom prst="rect">
            <a:avLst/>
          </a:prstGeom>
        </p:spPr>
      </p:pic>
      <p:sp>
        <p:nvSpPr>
          <p:cNvPr id="44" name="모서리가 둥근 직사각형 43"/>
          <p:cNvSpPr/>
          <p:nvPr/>
        </p:nvSpPr>
        <p:spPr bwMode="auto">
          <a:xfrm>
            <a:off x="7924441" y="3552167"/>
            <a:ext cx="1004012" cy="50405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45" name="직선 화살표 연결선 44"/>
          <p:cNvCxnSpPr>
            <a:stCxn id="44" idx="2"/>
            <a:endCxn id="48" idx="0"/>
          </p:cNvCxnSpPr>
          <p:nvPr/>
        </p:nvCxnSpPr>
        <p:spPr bwMode="auto">
          <a:xfrm flipH="1">
            <a:off x="7496043" y="4056223"/>
            <a:ext cx="930404" cy="68863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433120" y="585870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1.0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= 1.0     &lt; 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96096" y="618194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coincidental cohesion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1352" y="4744858"/>
            <a:ext cx="1949381" cy="9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/>
              <a:t>5. </a:t>
            </a:r>
            <a:r>
              <a:rPr lang="ko-KR" altLang="en-US" sz="2400"/>
              <a:t>소스 코드 가시화 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912172" y="6534869"/>
            <a:ext cx="1152525" cy="215900"/>
          </a:xfrm>
        </p:spPr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  <p:grpSp>
        <p:nvGrpSpPr>
          <p:cNvPr id="22" name="그룹 21"/>
          <p:cNvGrpSpPr/>
          <p:nvPr/>
        </p:nvGrpSpPr>
        <p:grpSpPr>
          <a:xfrm>
            <a:off x="1215626" y="1371803"/>
            <a:ext cx="7272808" cy="3100063"/>
            <a:chOff x="3812620" y="2415397"/>
            <a:chExt cx="18310780" cy="8419380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2620" y="2415397"/>
              <a:ext cx="18310780" cy="8419380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7111" y="7969106"/>
              <a:ext cx="4299040" cy="1788973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61999" y="4386553"/>
              <a:ext cx="3991622" cy="213017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8950" y="7415673"/>
              <a:ext cx="4991831" cy="1981798"/>
            </a:xfrm>
            <a:prstGeom prst="rect">
              <a:avLst/>
            </a:prstGeom>
            <a:ln w="28575">
              <a:solidFill>
                <a:srgbClr val="FF0000"/>
              </a:solidFill>
              <a:prstDash val="dash"/>
            </a:ln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5962" y="3968151"/>
              <a:ext cx="8748997" cy="2539777"/>
            </a:xfrm>
            <a:prstGeom prst="rect">
              <a:avLst/>
            </a:prstGeom>
            <a:ln w="28575">
              <a:solidFill>
                <a:srgbClr val="FF0000"/>
              </a:solidFill>
              <a:prstDash val="dash"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4168175" y="3772248"/>
              <a:ext cx="714477" cy="132308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55736" tIns="27868" rIns="55736" bIns="27868">
              <a:spAutoFit/>
            </a:bodyPr>
            <a:lstStyle/>
            <a:p>
              <a:pPr algn="ctr"/>
              <a:r>
                <a:rPr lang="en-US" altLang="ko-KR" sz="28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A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049853" y="8871687"/>
              <a:ext cx="854753" cy="132308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55736" tIns="27868" rIns="55736" bIns="27868">
              <a:spAutoFit/>
            </a:bodyPr>
            <a:lstStyle/>
            <a:p>
              <a:pPr algn="ctr"/>
              <a:r>
                <a:rPr lang="en-US" altLang="ko-KR" sz="2800" b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A’</a:t>
              </a:r>
              <a:endParaRPr lang="en-US" altLang="ko-KR" sz="2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9538372" y="4062667"/>
              <a:ext cx="852721" cy="132308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55736" tIns="27868" rIns="55736" bIns="27868">
              <a:spAutoFit/>
            </a:bodyPr>
            <a:lstStyle/>
            <a:p>
              <a:pPr algn="ctr"/>
              <a:r>
                <a:rPr lang="en-US" altLang="ko-KR" sz="28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B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5567" y="9148165"/>
              <a:ext cx="1206174" cy="132308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55736" tIns="27868" rIns="55736" bIns="27868">
              <a:spAutoFit/>
            </a:bodyPr>
            <a:lstStyle/>
            <a:p>
              <a:pPr algn="ctr"/>
              <a:r>
                <a:rPr lang="en-US" altLang="ko-KR" sz="28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B’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모서리가 둥근 직사각형 5"/>
              <p:cNvSpPr/>
              <p:nvPr/>
            </p:nvSpPr>
            <p:spPr bwMode="auto">
              <a:xfrm>
                <a:off x="1172810" y="4633648"/>
                <a:ext cx="3683594" cy="1844824"/>
              </a:xfrm>
              <a:prstGeom prst="roundRect">
                <a:avLst/>
              </a:prstGeom>
              <a:solidFill>
                <a:srgbClr val="FFFEF7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ko-KR" alt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ko-KR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ko-KR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ko-KR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𝑐𝑒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𝑐𝑒𝑓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𝑐𝑒𝑠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𝑐𝑒𝑚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𝑐𝑒𝑝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𝑐𝑒𝑡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𝑐𝑒𝑙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𝑐𝑒𝑐</m:t>
                          </m:r>
                        </m:e>
                      </m:nary>
                    </m:oMath>
                  </m:oMathPara>
                </a14:m>
                <a:endParaRPr kumimoji="1" lang="en-US" altLang="ko-K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ko-KR" sz="1000" i="1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altLang="ko-KR" sz="1000" i="1">
                        <a:latin typeface="Cambria Math" panose="02040503050406030204" pitchFamily="18" charset="0"/>
                      </a:rPr>
                      <m:t>①</m:t>
                    </m:r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000" i="1">
                        <a:latin typeface="Cambria Math" panose="02040503050406030204" pitchFamily="18" charset="0"/>
                      </a:rPr>
                      <m:t>응</m:t>
                    </m:r>
                  </m:oMath>
                </a14:m>
                <a:r>
                  <a:rPr lang="ko-KR" altLang="en-US" sz="1000"/>
                  <a:t>집도의 </a:t>
                </a:r>
                <a:r>
                  <a:rPr lang="ko-KR" altLang="en-US" sz="1000" smtClean="0"/>
                  <a:t>총합</a:t>
                </a:r>
                <a:endParaRPr lang="en-US" altLang="ko-KR" sz="1000" smtClean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ko-KR" altLang="en-US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𝑐𝑜𝑑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𝑐𝑜𝑐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𝑐𝑜𝑒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𝑐𝑜𝑛</m:t>
                          </m:r>
                        </m:e>
                      </m:nary>
                    </m:oMath>
                  </m:oMathPara>
                </a14:m>
                <a:endParaRPr lang="en-US" altLang="ko-KR" sz="1100" smtClean="0"/>
              </a:p>
              <a:p>
                <a:pPr algn="r"/>
                <a14:m>
                  <m:oMath xmlns:m="http://schemas.openxmlformats.org/officeDocument/2006/math">
                    <m:r>
                      <a:rPr lang="en-US" altLang="ko-KR" sz="1000" i="1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altLang="ko-KR" sz="1000" i="1" smtClean="0">
                        <a:latin typeface="Cambria Math" panose="02040503050406030204" pitchFamily="18" charset="0"/>
                      </a:rPr>
                      <m:t>②</m:t>
                    </m:r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000" i="1" smtClean="0">
                        <a:latin typeface="Cambria Math" panose="02040503050406030204" pitchFamily="18" charset="0"/>
                      </a:rPr>
                      <m:t>결</m:t>
                    </m:r>
                  </m:oMath>
                </a14:m>
                <a:r>
                  <a:rPr lang="ko-KR" altLang="en-US" sz="1000" smtClean="0"/>
                  <a:t>합</a:t>
                </a:r>
                <a:r>
                  <a:rPr lang="ko-KR" altLang="en-US" sz="1000"/>
                  <a:t>도의 </a:t>
                </a:r>
                <a:r>
                  <a:rPr lang="ko-KR" altLang="en-US" sz="1000" smtClean="0"/>
                  <a:t>총합</a:t>
                </a:r>
                <a:endParaRPr lang="en-US" altLang="ko-KR" sz="1000" smtClean="0"/>
              </a:p>
              <a:p>
                <a:pPr algn="r"/>
                <a:endParaRPr lang="en-US" altLang="ko-KR" sz="1000"/>
              </a:p>
              <a:p>
                <a:r>
                  <a:rPr lang="en-US" altLang="ko-KR" sz="1000" smtClean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ko-KR" sz="1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𝑐𝑒</m:t>
                            </m:r>
                            <m:r>
                              <a:rPr lang="en-US" altLang="ko-KR" sz="1000" b="0" i="1" baseline="-2500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num>
                      <m:den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ko-KR" sz="1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sz="1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altLang="ko-KR" sz="1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ko-KR" sz="1000" b="0" i="1" baseline="-2500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nary>
                      </m:num>
                      <m:den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000" smtClean="0"/>
              </a:p>
              <a:p>
                <a:endParaRPr lang="en-US" altLang="ko-KR" sz="1000" smtClean="0"/>
              </a:p>
              <a:p>
                <a:pPr algn="r"/>
                <a:r>
                  <a:rPr lang="en-US" altLang="ko-KR" sz="1000" smtClean="0"/>
                  <a:t>(5 &lt; R &lt; 8) </a:t>
                </a:r>
                <a14:m>
                  <m:oMath xmlns:m="http://schemas.openxmlformats.org/officeDocument/2006/math">
                    <m:r>
                      <a:rPr lang="en-US" altLang="ko-KR" sz="1000" i="1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altLang="ko-KR" sz="1000" i="1" smtClean="0">
                        <a:latin typeface="Cambria Math" panose="02040503050406030204" pitchFamily="18" charset="0"/>
                      </a:rPr>
                      <m:t>③</m:t>
                    </m:r>
                    <m:r>
                      <a:rPr lang="en-US" altLang="ko-KR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000" i="1" smtClean="0">
                        <a:latin typeface="Cambria Math" panose="02040503050406030204" pitchFamily="18" charset="0"/>
                      </a:rPr>
                      <m:t>재</m:t>
                    </m:r>
                  </m:oMath>
                </a14:m>
                <a:r>
                  <a:rPr lang="ko-KR" altLang="en-US" sz="1000" smtClean="0"/>
                  <a:t>사용화 성숙도 메트릭</a:t>
                </a:r>
                <a:endParaRPr lang="en-US" altLang="ko-KR" sz="1000"/>
              </a:p>
            </p:txBody>
          </p:sp>
        </mc:Choice>
        <mc:Fallback xmlns="">
          <p:sp>
            <p:nvSpPr>
              <p:cNvPr id="6" name="모서리가 둥근 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810" y="4633648"/>
                <a:ext cx="3683594" cy="1844824"/>
              </a:xfrm>
              <a:prstGeom prst="roundRect">
                <a:avLst/>
              </a:prstGeom>
              <a:blipFill rotWithShape="0">
                <a:blip r:embed="rId9"/>
                <a:stretch>
                  <a:fillRect t="-18954"/>
                </a:stretch>
              </a:blip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모서리가 둥근 직사각형 43"/>
              <p:cNvSpPr/>
              <p:nvPr/>
            </p:nvSpPr>
            <p:spPr bwMode="auto">
              <a:xfrm>
                <a:off x="4822901" y="4475039"/>
                <a:ext cx="3411789" cy="2024554"/>
              </a:xfrm>
              <a:prstGeom prst="roundRect">
                <a:avLst/>
              </a:prstGeom>
              <a:solidFill>
                <a:srgbClr val="FFFEF7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kumimoji="1" lang="en-US" altLang="ko-KR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A</a:t>
                </a:r>
                <a:r>
                  <a:rPr kumimoji="1" lang="en-US" altLang="ko-KR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(operator</a:t>
                </a:r>
                <a:r>
                  <a:rPr kumimoji="1" lang="en-US" altLang="ko-KR" sz="900" b="0" i="0" u="none" strike="noStrike" cap="none" normalizeH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– jj_consume-token)</a:t>
                </a:r>
              </a:p>
              <a:p>
                <a:r>
                  <a:rPr lang="en-US" altLang="ko-KR" sz="1000" baseline="0" smtClean="0"/>
                  <a:t>  R</a:t>
                </a:r>
                <a:r>
                  <a:rPr lang="en-US" altLang="ko-KR" sz="100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ko-KR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R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4.4+4.4</m:t>
                        </m:r>
                      </m:num>
                      <m:den>
                        <m:r>
                          <a:rPr kumimoji="1" lang="en-US" altLang="ko-KR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ko-KR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1" lang="en-US" altLang="ko-KR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)</a:t>
                </a:r>
                <a:r>
                  <a:rPr lang="en-US" altLang="ko-KR" sz="1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/>
                  <a:t>(</a:t>
                </a:r>
                <a14:m>
                  <m:oMath xmlns:m="http://schemas.openxmlformats.org/officeDocument/2006/math"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4.4</m:t>
                    </m:r>
                    <m:r>
                      <a:rPr lang="en-US" altLang="ko-KR" sz="1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3.7</m:t>
                    </m:r>
                  </m:oMath>
                </a14:m>
                <a:r>
                  <a:rPr lang="en-US" altLang="ko-KR" sz="1000" smtClean="0"/>
                  <a:t>) = 4		</a:t>
                </a:r>
                <a:r>
                  <a:rPr lang="ko-KR" altLang="en-US" sz="1000" b="1" smtClean="0"/>
                  <a:t>부적합</a:t>
                </a:r>
                <a:endParaRPr lang="en-US" altLang="ko-KR" sz="1000" b="1" smtClean="0"/>
              </a:p>
              <a:p>
                <a:endParaRPr lang="en-US" altLang="ko-KR" sz="1000" smtClean="0"/>
              </a:p>
              <a:p>
                <a:pPr algn="l"/>
                <a:r>
                  <a:rPr lang="en-US" altLang="ko-KR" sz="900" b="1" smtClean="0"/>
                  <a:t>A’</a:t>
                </a:r>
                <a:r>
                  <a:rPr lang="en-US" altLang="ko-KR" sz="900" smtClean="0"/>
                  <a:t> (jjCheckNAddTwoStates - jjCheckNAdd)</a:t>
                </a:r>
                <a:endParaRPr lang="en-US" altLang="ko-KR" sz="900"/>
              </a:p>
              <a:p>
                <a:r>
                  <a:rPr lang="en-US" altLang="ko-KR" sz="1000"/>
                  <a:t>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4.4+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3.0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1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ko-KR" sz="100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000" b="0" i="0" smtClean="0">
                        <a:latin typeface="Cambria Math" panose="02040503050406030204" pitchFamily="18" charset="0"/>
                      </a:rPr>
                      <m:t>3.7</m:t>
                    </m:r>
                    <m:r>
                      <a:rPr lang="en-US" altLang="ko-KR" sz="1000" i="1">
                        <a:latin typeface="Cambria Math" panose="02040503050406030204" pitchFamily="18" charset="0"/>
                      </a:rPr>
                      <m:t>+3.7</m:t>
                    </m:r>
                  </m:oMath>
                </a14:m>
                <a:r>
                  <a:rPr lang="en-US" altLang="ko-KR" sz="1000"/>
                  <a:t>) = </a:t>
                </a:r>
                <a:r>
                  <a:rPr lang="en-US" altLang="ko-KR" sz="1000" smtClean="0"/>
                  <a:t>3.7</a:t>
                </a:r>
                <a:r>
                  <a:rPr lang="en-US" altLang="ko-KR" sz="1000"/>
                  <a:t>		</a:t>
                </a:r>
                <a:r>
                  <a:rPr lang="ko-KR" altLang="en-US" sz="1000" b="1"/>
                  <a:t>부적합</a:t>
                </a:r>
                <a:endParaRPr lang="en-US" altLang="ko-KR" sz="1000" b="1"/>
              </a:p>
              <a:p>
                <a:endParaRPr lang="en-US" altLang="ko-KR" sz="1000" smtClean="0"/>
              </a:p>
              <a:p>
                <a:pPr algn="l"/>
                <a:r>
                  <a:rPr lang="en-US" altLang="ko-KR" sz="900" b="1" smtClean="0"/>
                  <a:t>B</a:t>
                </a:r>
                <a:r>
                  <a:rPr lang="en-US" altLang="ko-KR" sz="900" smtClean="0"/>
                  <a:t> (sum - element)</a:t>
                </a:r>
                <a:endParaRPr lang="en-US" altLang="ko-KR" sz="900"/>
              </a:p>
              <a:p>
                <a:r>
                  <a:rPr lang="en-US" altLang="ko-KR" sz="1000"/>
                  <a:t>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1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7+7</m:t>
                        </m:r>
                      </m:num>
                      <m:den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/>
                  <a:t>(</a:t>
                </a:r>
                <a14:m>
                  <m:oMath xmlns:m="http://schemas.openxmlformats.org/officeDocument/2006/math">
                    <m:r>
                      <a:rPr lang="en-US" altLang="ko-KR" sz="10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.0</m:t>
                    </m:r>
                    <m:r>
                      <a:rPr lang="en-US" altLang="ko-KR" sz="1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7.0</m:t>
                    </m:r>
                  </m:oMath>
                </a14:m>
                <a:r>
                  <a:rPr lang="en-US" altLang="ko-KR" sz="1000"/>
                  <a:t>) = </a:t>
                </a:r>
                <a:r>
                  <a:rPr lang="en-US" altLang="ko-KR" sz="1000" smtClean="0"/>
                  <a:t>6.0</a:t>
                </a:r>
                <a:r>
                  <a:rPr lang="en-US" altLang="ko-KR" sz="1000"/>
                  <a:t>		</a:t>
                </a:r>
                <a:r>
                  <a:rPr lang="ko-KR" altLang="en-US" sz="1000" smtClean="0"/>
                  <a:t> </a:t>
                </a:r>
                <a:r>
                  <a:rPr lang="ko-KR" altLang="en-US" sz="1000" b="1" smtClean="0"/>
                  <a:t>적합</a:t>
                </a:r>
                <a:endParaRPr lang="en-US" altLang="ko-KR" sz="1000" b="1"/>
              </a:p>
              <a:p>
                <a:endParaRPr lang="en-US" altLang="ko-KR" sz="1000" smtClean="0"/>
              </a:p>
              <a:p>
                <a:pPr algn="l"/>
                <a:r>
                  <a:rPr lang="en-US" altLang="ko-KR" sz="900" b="1" smtClean="0"/>
                  <a:t>B’ </a:t>
                </a:r>
                <a:r>
                  <a:rPr lang="en-US" altLang="ko-KR" sz="900" smtClean="0"/>
                  <a:t>(jjMoveStringLiteral - jjStopAtPos)</a:t>
                </a:r>
                <a:endParaRPr lang="en-US" altLang="ko-KR" sz="900"/>
              </a:p>
              <a:p>
                <a:r>
                  <a:rPr lang="en-US" altLang="ko-KR" sz="1000"/>
                  <a:t>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.4+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.4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1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/>
                  <a:t>(</a:t>
                </a:r>
                <a14:m>
                  <m:oMath xmlns:m="http://schemas.openxmlformats.org/officeDocument/2006/math">
                    <m:r>
                      <a:rPr lang="en-US" altLang="ko-KR" sz="10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ko-KR" sz="1000" i="1">
                        <a:latin typeface="Cambria Math" panose="02040503050406030204" pitchFamily="18" charset="0"/>
                      </a:rPr>
                      <m:t>.4+</m:t>
                    </m:r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4.5</m:t>
                    </m:r>
                  </m:oMath>
                </a14:m>
                <a:r>
                  <a:rPr lang="en-US" altLang="ko-KR" sz="1000"/>
                  <a:t>) = </a:t>
                </a:r>
                <a:r>
                  <a:rPr lang="en-US" altLang="ko-KR" sz="1000" smtClean="0"/>
                  <a:t>5.45</a:t>
                </a:r>
                <a:r>
                  <a:rPr lang="en-US" altLang="ko-KR" sz="1000"/>
                  <a:t>		</a:t>
                </a:r>
                <a:r>
                  <a:rPr lang="ko-KR" altLang="en-US" sz="1000" b="1" smtClean="0"/>
                  <a:t>적합</a:t>
                </a:r>
                <a:endParaRPr lang="en-US" altLang="ko-KR" sz="1000" b="1"/>
              </a:p>
            </p:txBody>
          </p:sp>
        </mc:Choice>
        <mc:Fallback xmlns="">
          <p:sp>
            <p:nvSpPr>
              <p:cNvPr id="44" name="모서리가 둥근 직사각형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901" y="4475039"/>
                <a:ext cx="3411789" cy="202455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172810" y="4488915"/>
            <a:ext cx="3683593" cy="307777"/>
          </a:xfrm>
          <a:prstGeom prst="rect">
            <a:avLst/>
          </a:prstGeom>
          <a:solidFill>
            <a:srgbClr val="FFFEF7"/>
          </a:solidFill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tx2"/>
                </a:solidFill>
              </a:rPr>
              <a:t>&lt; </a:t>
            </a:r>
            <a:r>
              <a:rPr lang="ko-KR" altLang="en-US" smtClean="0">
                <a:solidFill>
                  <a:schemeClr val="tx2"/>
                </a:solidFill>
              </a:rPr>
              <a:t>재사용화 성숙도 메트릭 </a:t>
            </a:r>
            <a:r>
              <a:rPr lang="en-US" altLang="ko-KR" smtClean="0">
                <a:solidFill>
                  <a:schemeClr val="tx2"/>
                </a:solidFill>
              </a:rPr>
              <a:t>&gt;</a:t>
            </a:r>
            <a:endParaRPr lang="ko-KR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latin typeface="맑은 고딕"/>
                <a:ea typeface="맑은 고딕"/>
              </a:rPr>
              <a:t>6</a:t>
            </a:r>
            <a:r>
              <a:rPr lang="en-US" altLang="ko-KR" sz="2400" smtClean="0"/>
              <a:t>. </a:t>
            </a:r>
            <a:r>
              <a:rPr lang="ko-KR" altLang="en-US" sz="2400" smtClean="0"/>
              <a:t>결론 </a:t>
            </a:r>
            <a:r>
              <a:rPr lang="en-US" altLang="ko-KR" sz="2400" smtClean="0"/>
              <a:t>&amp; </a:t>
            </a:r>
            <a:r>
              <a:rPr lang="ko-KR" altLang="en-US" sz="2400" smtClean="0"/>
              <a:t>향후 연구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34051" y="1877773"/>
            <a:ext cx="8715436" cy="2924976"/>
          </a:xfrm>
          <a:prstGeom prst="roundRect">
            <a:avLst>
              <a:gd name="adj" fmla="val 9242"/>
            </a:avLst>
          </a:prstGeom>
          <a:solidFill>
            <a:srgbClr val="EAEAEA"/>
          </a:soli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t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6213" indent="-176213" latinLnBrk="0">
              <a:lnSpc>
                <a:spcPct val="95000"/>
              </a:lnSpc>
              <a:spcBef>
                <a:spcPct val="51000"/>
              </a:spcBef>
              <a:buFont typeface="Wingdings" pitchFamily="2" charset="2"/>
              <a:buChar char="§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규모가 점점 커지고 복잡해지면서 코드의 재사용성은 품질과 생산성에</a:t>
            </a: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95000"/>
              </a:lnSpc>
              <a:spcBef>
                <a:spcPct val="51000"/>
              </a:spcBef>
              <a:tabLst>
                <a:tab pos="179388" algn="l"/>
              </a:tabLst>
            </a:pPr>
            <a:r>
              <a:rPr kumimoji="0" lang="en-US" altLang="ko-KR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결정적인 역할</a:t>
            </a: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6213" indent="-176213" latinLnBrk="0">
              <a:lnSpc>
                <a:spcPct val="95000"/>
              </a:lnSpc>
              <a:spcBef>
                <a:spcPct val="51000"/>
              </a:spcBef>
              <a:buFont typeface="Wingdings" pitchFamily="2" charset="2"/>
              <a:buChar char="§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재사용 적합한 모듈 판단을 위해 응집도 추출 </a:t>
            </a:r>
            <a:r>
              <a:rPr kumimoji="0" lang="en-US" altLang="ko-KR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Tool-Chain </a:t>
            </a: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6213" indent="-176213" latinLnBrk="0">
              <a:lnSpc>
                <a:spcPct val="95000"/>
              </a:lnSpc>
              <a:spcBef>
                <a:spcPct val="51000"/>
              </a:spcBef>
              <a:buFont typeface="Wingdings" pitchFamily="2" charset="2"/>
              <a:buChar char="§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객체 지향 패러다임에서 응집도 재 정의</a:t>
            </a: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6213" indent="-176213" latinLnBrk="0">
              <a:lnSpc>
                <a:spcPct val="95000"/>
              </a:lnSpc>
              <a:spcBef>
                <a:spcPct val="51000"/>
              </a:spcBef>
              <a:buFont typeface="Wingdings" pitchFamily="2" charset="2"/>
              <a:buChar char="§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객체 지향 기반 코드 분석을 통해 프로그램 구조와 응집도와 결합도 측정 결과를 가시화</a:t>
            </a:r>
            <a:endParaRPr kumimoji="0" lang="en-US" altLang="ko-KR" sz="1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6213" indent="-176213" latinLnBrk="0">
              <a:lnSpc>
                <a:spcPct val="95000"/>
              </a:lnSpc>
              <a:spcBef>
                <a:spcPct val="51000"/>
              </a:spcBef>
              <a:buFont typeface="Wingdings" pitchFamily="2" charset="2"/>
              <a:buChar char="§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가시화 결과에 따라 </a:t>
            </a: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latinLnBrk="0">
              <a:lnSpc>
                <a:spcPct val="95000"/>
              </a:lnSpc>
              <a:spcBef>
                <a:spcPct val="51000"/>
              </a:spcBef>
              <a:buFont typeface="맑은 고딕" panose="020B0503020000020004" pitchFamily="50" charset="-127"/>
              <a:buChar char="–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재사용에 적합한 모듈 판단</a:t>
            </a: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latinLnBrk="0">
              <a:lnSpc>
                <a:spcPct val="95000"/>
              </a:lnSpc>
              <a:spcBef>
                <a:spcPct val="51000"/>
              </a:spcBef>
              <a:buFont typeface="맑은 고딕" panose="020B0503020000020004" pitchFamily="50" charset="-127"/>
              <a:buChar char="–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재사용 모듈의 품질을 위해 리팩토링이 가능</a:t>
            </a: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6213" indent="-176213" latinLnBrk="0">
              <a:lnSpc>
                <a:spcPct val="95000"/>
              </a:lnSpc>
              <a:spcBef>
                <a:spcPct val="51000"/>
              </a:spcBef>
              <a:buFont typeface="Wingdings" pitchFamily="2" charset="2"/>
              <a:buChar char="§"/>
              <a:tabLst>
                <a:tab pos="179388" algn="l"/>
              </a:tabLst>
            </a:pP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34051" y="5373216"/>
            <a:ext cx="8715436" cy="991582"/>
          </a:xfrm>
          <a:prstGeom prst="roundRect">
            <a:avLst>
              <a:gd name="adj" fmla="val 9242"/>
            </a:avLst>
          </a:prstGeom>
          <a:solidFill>
            <a:srgbClr val="EAEAEA"/>
          </a:soli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t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6213" indent="-176213" latinLnBrk="0">
              <a:lnSpc>
                <a:spcPct val="95000"/>
              </a:lnSpc>
              <a:spcBef>
                <a:spcPct val="51000"/>
              </a:spcBef>
              <a:buFont typeface="Wingdings" pitchFamily="2" charset="2"/>
              <a:buChar char="§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구체적인 응집도 개념 추가적 검출</a:t>
            </a:r>
            <a:endParaRPr kumimoji="0" lang="en-US" altLang="ko-KR" sz="16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6213" indent="-176213" latinLnBrk="0">
              <a:lnSpc>
                <a:spcPct val="95000"/>
              </a:lnSpc>
              <a:spcBef>
                <a:spcPct val="51000"/>
              </a:spcBef>
              <a:buFont typeface="Wingdings" pitchFamily="2" charset="2"/>
              <a:buChar char="§"/>
              <a:tabLst>
                <a:tab pos="179388" algn="l"/>
              </a:tabLst>
            </a:pPr>
            <a:r>
              <a:rPr kumimoji="0"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객체 지향 특성이 반영되도록 모듈의 단위 클래스로 확장</a:t>
            </a:r>
            <a:endParaRPr kumimoji="0"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34051" y="1445725"/>
            <a:ext cx="900360" cy="373716"/>
          </a:xfrm>
          <a:prstGeom prst="rect">
            <a:avLst/>
          </a:prstGeom>
        </p:spPr>
        <p:txBody>
          <a:bodyPr wrap="none" lIns="95782" tIns="47891" rIns="95782" bIns="4789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ko-KR" sz="1800" b="1" smtClean="0">
                <a:solidFill>
                  <a:schemeClr val="tx2"/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ko-KR" altLang="en-US" b="1" smtClean="0">
                <a:solidFill>
                  <a:schemeClr val="tx2"/>
                </a:solidFill>
                <a:latin typeface="Arial" charset="0"/>
                <a:ea typeface="맑은 고딕" pitchFamily="50" charset="-127"/>
                <a:cs typeface="Arial" charset="0"/>
              </a:rPr>
              <a:t>결론</a:t>
            </a:r>
            <a:endParaRPr lang="ko-KR" altLang="en-US" sz="1800" b="1" dirty="0">
              <a:solidFill>
                <a:schemeClr val="tx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1520" y="4999500"/>
            <a:ext cx="1426145" cy="373716"/>
          </a:xfrm>
          <a:prstGeom prst="rect">
            <a:avLst/>
          </a:prstGeom>
        </p:spPr>
        <p:txBody>
          <a:bodyPr wrap="none" lIns="95782" tIns="47891" rIns="95782" bIns="4789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ko-KR" sz="1800" b="1" smtClean="0">
                <a:solidFill>
                  <a:schemeClr val="tx2"/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800" b="1" smtClean="0">
                <a:solidFill>
                  <a:schemeClr val="tx2"/>
                </a:solidFill>
                <a:latin typeface="Arial" charset="0"/>
                <a:ea typeface="맑은 고딕" pitchFamily="50" charset="-127"/>
                <a:cs typeface="Arial" charset="0"/>
              </a:rPr>
              <a:t>향후 연구</a:t>
            </a:r>
            <a:endParaRPr lang="ko-KR" alt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Q&amp;A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altLang="ko-KR" sz="7200" smtClean="0"/>
              <a:t>Thank you.</a:t>
            </a:r>
            <a:endParaRPr lang="ko-KR" altLang="en-US" sz="72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24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내용 개체 틀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580653"/>
              </p:ext>
            </p:extLst>
          </p:nvPr>
        </p:nvGraphicFramePr>
        <p:xfrm>
          <a:off x="4596812" y="2171504"/>
          <a:ext cx="4061232" cy="334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내용 개체 틀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010208"/>
              </p:ext>
            </p:extLst>
          </p:nvPr>
        </p:nvGraphicFramePr>
        <p:xfrm>
          <a:off x="539945" y="2171504"/>
          <a:ext cx="4061232" cy="334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 배경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9945" y="1919944"/>
            <a:ext cx="2331892" cy="2935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r>
              <a:rPr lang="ko-KR" altLang="en-US" sz="1800" b="1" smtClean="0">
                <a:latin typeface="+mj-ea"/>
                <a:ea typeface="+mj-ea"/>
              </a:rPr>
              <a:t>이전 제품 산업</a:t>
            </a:r>
            <a:endParaRPr lang="en-US" altLang="ko-KR" sz="1800" b="1">
              <a:latin typeface="+mj-ea"/>
              <a:ea typeface="+mj-ea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4596812" y="1919943"/>
            <a:ext cx="2331892" cy="2935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r>
              <a:rPr lang="ko-KR" altLang="en-US" sz="1800" b="1" smtClean="0">
                <a:latin typeface="+mj-ea"/>
                <a:ea typeface="+mj-ea"/>
              </a:rPr>
              <a:t>현재 제품 산업</a:t>
            </a:r>
            <a:endParaRPr lang="en-US" altLang="ko-KR" sz="1800" b="1">
              <a:latin typeface="+mj-ea"/>
              <a:ea typeface="+mj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653864" y="3381319"/>
            <a:ext cx="18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why?</a:t>
            </a:r>
            <a:endParaRPr lang="en-US" altLang="ko-KR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5547" y="5541449"/>
            <a:ext cx="3626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 </a:t>
            </a:r>
            <a:r>
              <a:rPr lang="en-US" altLang="ko-KR" sz="110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accenture</a:t>
            </a:r>
            <a:r>
              <a:rPr lang="ko-KR" altLang="en-US" sz="110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함께 하는 </a:t>
            </a:r>
            <a:r>
              <a:rPr lang="en-US" altLang="ko-KR" sz="110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PLM </a:t>
            </a:r>
            <a:r>
              <a:rPr lang="ko-KR" altLang="en-US" sz="110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글로벌 트렌드 이해</a:t>
            </a:r>
            <a:endParaRPr lang="ko-KR" altLang="en-US" sz="110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09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245754" y="1934571"/>
            <a:ext cx="8641655" cy="3031015"/>
          </a:xfrm>
          <a:prstGeom prst="roundRect">
            <a:avLst>
              <a:gd name="adj" fmla="val 8528"/>
            </a:avLst>
          </a:prstGeom>
          <a:solidFill>
            <a:schemeClr val="bg1"/>
          </a:solidFill>
          <a:ln w="12700">
            <a:solidFill>
              <a:srgbClr val="6D92D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 anchorCtr="0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algn="l">
              <a:lnSpc>
                <a:spcPts val="2500"/>
              </a:lnSpc>
              <a:buFont typeface="Wingdings" pitchFamily="2" charset="2"/>
              <a:buChar char="v"/>
            </a:pPr>
            <a:endParaRPr lang="en-US" altLang="ko-KR" kern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38858" y="5439212"/>
            <a:ext cx="8641655" cy="902739"/>
          </a:xfrm>
          <a:prstGeom prst="roundRect">
            <a:avLst>
              <a:gd name="adj" fmla="val 8528"/>
            </a:avLst>
          </a:prstGeom>
          <a:solidFill>
            <a:schemeClr val="bg1"/>
          </a:solidFill>
          <a:ln w="12700">
            <a:solidFill>
              <a:srgbClr val="6D92D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 anchorCtr="0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algn="l">
              <a:lnSpc>
                <a:spcPts val="2500"/>
              </a:lnSpc>
              <a:buFont typeface="Wingdings" pitchFamily="2" charset="2"/>
              <a:buChar char="v"/>
            </a:pPr>
            <a:endParaRPr lang="en-US" altLang="ko-KR" kern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 배경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95536" y="2297989"/>
            <a:ext cx="8353623" cy="331465"/>
          </a:xfrm>
          <a:prstGeom prst="roundRect">
            <a:avLst>
              <a:gd name="adj" fmla="val 9242"/>
            </a:avLst>
          </a:prstGeom>
          <a:solidFill>
            <a:srgbClr val="EAEAEA"/>
          </a:soli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342900" indent="-342900" latinLnBrk="0">
              <a:lnSpc>
                <a:spcPts val="1800"/>
              </a:lnSpc>
              <a:spcBef>
                <a:spcPct val="51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기능에 대한 소비자 요구 증가</a:t>
            </a:r>
            <a:endParaRPr kumimoji="0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00608" y="3949163"/>
            <a:ext cx="8348552" cy="331200"/>
          </a:xfrm>
          <a:prstGeom prst="roundRect">
            <a:avLst>
              <a:gd name="adj" fmla="val 9242"/>
            </a:avLst>
          </a:prstGeom>
          <a:solidFill>
            <a:srgbClr val="EAEAEA"/>
          </a:soli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l" latinLnBrk="0">
              <a:lnSpc>
                <a:spcPts val="1800"/>
              </a:lnSpc>
              <a:spcBef>
                <a:spcPct val="51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규모가 크고 복잡한 소프트웨어 </a:t>
            </a:r>
            <a:r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시스템의 </a:t>
            </a:r>
            <a:r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지속적인 </a:t>
            </a:r>
            <a:r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증가</a:t>
            </a: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68619" y="5166888"/>
            <a:ext cx="1477968" cy="3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해결 방법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95536" y="2733458"/>
            <a:ext cx="8353623" cy="331465"/>
          </a:xfrm>
          <a:prstGeom prst="roundRect">
            <a:avLst>
              <a:gd name="adj" fmla="val 9242"/>
            </a:avLst>
          </a:prstGeom>
          <a:solidFill>
            <a:srgbClr val="EAEAEA"/>
          </a:soli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342900" indent="-342900" latinLnBrk="0">
              <a:lnSpc>
                <a:spcPts val="1800"/>
              </a:lnSpc>
              <a:spcBef>
                <a:spcPct val="51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kumimoji="0"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SW </a:t>
            </a:r>
            <a:r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기술의 급속한 발전</a:t>
            </a:r>
            <a:endParaRPr kumimoji="0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95536" y="3165506"/>
            <a:ext cx="8353623" cy="331465"/>
          </a:xfrm>
          <a:prstGeom prst="roundRect">
            <a:avLst>
              <a:gd name="adj" fmla="val 9242"/>
            </a:avLst>
          </a:prstGeom>
          <a:solidFill>
            <a:srgbClr val="EAEAEA"/>
          </a:soli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342900" indent="-342900" latinLnBrk="0">
              <a:lnSpc>
                <a:spcPts val="1800"/>
              </a:lnSpc>
              <a:spcBef>
                <a:spcPct val="51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기능보다 다양한 기능을 가진 소프트웨어 개발</a:t>
            </a:r>
            <a:endParaRPr kumimoji="0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46587" y="5659748"/>
            <a:ext cx="51475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소스 코드의 </a:t>
            </a:r>
            <a:r>
              <a:rPr lang="ko-KR" altLang="en-US" sz="24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모듈화 </a:t>
            </a:r>
            <a:r>
              <a:rPr lang="ko-KR" alt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ko-KR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통한 </a:t>
            </a:r>
            <a:r>
              <a:rPr lang="ko-KR" alt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재사용</a:t>
            </a:r>
            <a:r>
              <a:rPr lang="ko-KR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400607" y="4406540"/>
            <a:ext cx="8348552" cy="331200"/>
          </a:xfrm>
          <a:prstGeom prst="roundRect">
            <a:avLst>
              <a:gd name="adj" fmla="val 9242"/>
            </a:avLst>
          </a:prstGeom>
          <a:solidFill>
            <a:srgbClr val="EAEAEA"/>
          </a:soli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l" latinLnBrk="0">
              <a:lnSpc>
                <a:spcPts val="1800"/>
              </a:lnSpc>
              <a:spcBef>
                <a:spcPct val="51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개발 </a:t>
            </a:r>
            <a:r>
              <a:rPr kumimoji="0"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유지보수에 많은 </a:t>
            </a:r>
            <a:r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시간과 비용 소비</a:t>
            </a:r>
            <a:endParaRPr kumimoji="0"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279048" y="1679593"/>
            <a:ext cx="1480200" cy="3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7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SW </a:t>
            </a:r>
            <a:r>
              <a:rPr lang="ko-KR" altLang="en-US" sz="16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중요성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650" y="5160622"/>
            <a:ext cx="562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제품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인증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프로세스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인증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도구 사용 등등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..)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85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1288"/>
            <a:ext cx="8642350" cy="777875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연구 </a:t>
            </a:r>
            <a:r>
              <a:rPr lang="en-US" altLang="ko-KR" sz="180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재사용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07504" y="1412776"/>
            <a:ext cx="8568952" cy="4392488"/>
          </a:xfrm>
          <a:prstGeom prst="roundRect">
            <a:avLst>
              <a:gd name="adj" fmla="val 8528"/>
            </a:avLst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 anchorCtr="0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algn="l">
              <a:lnSpc>
                <a:spcPts val="2500"/>
              </a:lnSpc>
              <a:buFont typeface="Wingdings" pitchFamily="2" charset="2"/>
              <a:buChar char="v"/>
            </a:pPr>
            <a:r>
              <a:rPr lang="en-US" altLang="ko-KR" sz="14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재사용</a:t>
            </a: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500"/>
              </a:lnSpc>
              <a:buFont typeface="Wingdings" pitchFamily="2" charset="2"/>
              <a:buChar char="v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6800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기존에 개발한 소프트웨어의 여러 요소들을 </a:t>
            </a:r>
            <a:r>
              <a:rPr lang="ko-KR" altLang="en-US" sz="1600" i="1" u="sng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소프트웨어 개발 </a:t>
            </a:r>
            <a:r>
              <a:rPr lang="en-US" altLang="ko-KR" sz="1600" i="1" u="sng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i="1" u="sng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 </a:t>
            </a: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600" kern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재적용</a:t>
            </a:r>
            <a:endParaRPr lang="en-US" altLang="ko-KR" sz="1600" kern="15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6800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품질과 생산성을 높임</a:t>
            </a: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6800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소프트웨어의 중요성이 커짐에 따라 소프트웨어 재사용의 적용 범위가 넓어짐</a:t>
            </a:r>
            <a:r>
              <a:rPr lang="en-US" altLang="ko-KR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46800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endParaRPr lang="en-US" altLang="ko-KR" sz="12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endParaRPr lang="en-US" altLang="ko-KR" sz="12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endParaRPr lang="en-US" altLang="ko-KR" sz="12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endParaRPr lang="en-US" altLang="ko-KR" sz="12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endParaRPr lang="en-US" altLang="ko-KR" sz="12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endParaRPr lang="en-US" altLang="ko-KR" sz="1200" kern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500"/>
              </a:lnSpc>
            </a:pPr>
            <a:endParaRPr lang="en-US" altLang="ko-KR" kern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441" y="3609020"/>
            <a:ext cx="4812492" cy="2579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326" y="6188421"/>
            <a:ext cx="27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재사용 적용 범위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47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1288"/>
            <a:ext cx="8642350" cy="777875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연구 </a:t>
            </a:r>
            <a:r>
              <a:rPr lang="en-US" altLang="ko-KR" sz="180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코드 복잡도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07504" y="1412776"/>
            <a:ext cx="9001000" cy="4392488"/>
          </a:xfrm>
          <a:prstGeom prst="roundRect">
            <a:avLst>
              <a:gd name="adj" fmla="val 8528"/>
            </a:avLst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 anchorCtr="0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en-US" altLang="ko-KR" sz="14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l">
              <a:lnSpc>
                <a:spcPts val="2500"/>
              </a:lnSpc>
              <a:buFont typeface="Wingdings" pitchFamily="2" charset="2"/>
              <a:buChar char="v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코드 </a:t>
            </a:r>
            <a:r>
              <a:rPr lang="ko-KR" altLang="en-US" sz="18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복잡도</a:t>
            </a: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500"/>
              </a:lnSpc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본질적 복잡성</a:t>
            </a: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00150" lvl="2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요구 사항 자체가 복잡하기 때문에 소프트웨어가 복잡해짐</a:t>
            </a:r>
            <a:endParaRPr lang="en-US" altLang="ko-KR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00150" lvl="2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소프트웨어는 요구 사항에 의해 설계되기 때문에 줄이기 어려움</a:t>
            </a:r>
            <a:endParaRPr lang="en-US" altLang="ko-KR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돌발적 복잡성</a:t>
            </a: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00150" lvl="2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여러 이유로 개발자가 스스로 초래한 돌발적 복잡성</a:t>
            </a:r>
            <a:endParaRPr lang="en-US" altLang="ko-KR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00150" lvl="2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레거시 코드</a:t>
            </a:r>
            <a:r>
              <a:rPr lang="en-US" altLang="ko-KR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플랫폼 버그</a:t>
            </a:r>
            <a:r>
              <a:rPr lang="en-US" altLang="ko-KR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툴의 사용성 등 다양한 원인</a:t>
            </a:r>
            <a:endParaRPr lang="en-US" altLang="ko-KR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00150" lvl="2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직접적인 원인은 </a:t>
            </a:r>
            <a:r>
              <a:rPr lang="ko-KR" altLang="en-US" kern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레거시 코드</a:t>
            </a:r>
            <a:endParaRPr lang="en-US" altLang="ko-KR" kern="150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00150" lvl="2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레커시 코드의 복잡도 지표</a:t>
            </a:r>
            <a:endParaRPr lang="en-US" altLang="ko-KR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l">
              <a:lnSpc>
                <a:spcPts val="2500"/>
              </a:lnSpc>
            </a:pPr>
            <a:r>
              <a:rPr lang="en-US" altLang="ko-KR" kern="150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순환 복잡도</a:t>
            </a:r>
            <a:r>
              <a:rPr lang="en-US" altLang="ko-KR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(Cuclomatic Complexity), </a:t>
            </a: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결합도</a:t>
            </a:r>
            <a:r>
              <a:rPr lang="en-US" altLang="ko-KR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(Coupling), </a:t>
            </a:r>
            <a:r>
              <a:rPr lang="ko-KR" altLang="en-US" kern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응집도</a:t>
            </a:r>
            <a:r>
              <a:rPr lang="en-US" altLang="ko-KR" kern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(Cohesion) </a:t>
            </a:r>
            <a:r>
              <a:rPr lang="ko-KR" altLang="en-US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맑은 고딕" panose="020B0503020000020004" pitchFamily="50" charset="-127"/>
              <a:buChar char="–"/>
            </a:pPr>
            <a:endParaRPr lang="en-US" altLang="ko-KR" kern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500"/>
              </a:lnSpc>
            </a:pPr>
            <a:endParaRPr lang="en-US" altLang="ko-KR" sz="1600" kern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66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1288"/>
            <a:ext cx="8642350" cy="777875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연구 </a:t>
            </a:r>
            <a:r>
              <a:rPr lang="en-US" altLang="ko-KR" sz="180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응집도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07504" y="1412776"/>
            <a:ext cx="9001000" cy="4392488"/>
          </a:xfrm>
          <a:prstGeom prst="roundRect">
            <a:avLst>
              <a:gd name="adj" fmla="val 8528"/>
            </a:avLst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 anchorCtr="0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en-US" altLang="ko-KR" sz="14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l">
              <a:lnSpc>
                <a:spcPts val="2500"/>
              </a:lnSpc>
              <a:buFont typeface="Wingdings" pitchFamily="2" charset="2"/>
              <a:buChar char="v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응집도</a:t>
            </a: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모듈 내부가 얼마나 단단히 뭉쳐져 있는가를 나타내는 품질지표</a:t>
            </a: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kern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500"/>
              </a:lnSpc>
            </a:pPr>
            <a:endParaRPr lang="en-US" altLang="ko-KR" sz="1600" kern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77742"/>
            <a:ext cx="3348083" cy="33480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67" y="2577742"/>
            <a:ext cx="3348083" cy="3348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2246" y="5926554"/>
            <a:ext cx="171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응집도가 낮은 경우 </a:t>
            </a:r>
            <a:r>
              <a:rPr lang="en-US" altLang="ko-KR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6745" y="5925825"/>
            <a:ext cx="171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응집도가 높은 경우 </a:t>
            </a:r>
            <a:r>
              <a:rPr lang="en-US" altLang="ko-KR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6485" y="42210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42386" y="2584649"/>
            <a:ext cx="4849694" cy="3723347"/>
          </a:xfrm>
          <a:prstGeom prst="roundRect">
            <a:avLst/>
          </a:prstGeom>
          <a:solidFill>
            <a:srgbClr val="FFFEF7">
              <a:alpha val="89804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5" y="3386705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코드 내부 </a:t>
            </a:r>
            <a:r>
              <a:rPr lang="ko-KR" alt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가시화</a:t>
            </a:r>
            <a:endParaRPr lang="en-US" altLang="ko-KR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28700" indent="-1028700" algn="l">
              <a:buFont typeface="+mj-lt"/>
              <a:buAutoNum type="romanUcPeriod"/>
            </a:pPr>
            <a:r>
              <a:rPr lang="ko-KR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코드 구조 </a:t>
            </a:r>
            <a:r>
              <a:rPr lang="ko-KR" alt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복잡도 파악</a:t>
            </a:r>
            <a:endParaRPr lang="en-US" altLang="ko-KR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28700" indent="-1028700" algn="l">
              <a:buFont typeface="+mj-lt"/>
              <a:buAutoNum type="romanUcPeriod"/>
            </a:pPr>
            <a:r>
              <a:rPr lang="ko-KR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재사용 </a:t>
            </a:r>
            <a:r>
              <a:rPr lang="ko-KR" alt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모듈 식별 </a:t>
            </a:r>
            <a:endParaRPr lang="ko-KR" altLang="en-US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0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5224867" y="2780929"/>
            <a:ext cx="1514173" cy="1440160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구부러진 연결선 20"/>
          <p:cNvCxnSpPr>
            <a:endCxn id="18" idx="3"/>
          </p:cNvCxnSpPr>
          <p:nvPr/>
        </p:nvCxnSpPr>
        <p:spPr bwMode="auto">
          <a:xfrm flipV="1">
            <a:off x="4396485" y="4010182"/>
            <a:ext cx="1050128" cy="714962"/>
          </a:xfrm>
          <a:prstGeom prst="curvedConnector2">
            <a:avLst/>
          </a:prstGeom>
          <a:noFill/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587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1288"/>
            <a:ext cx="8642350" cy="777875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연구 </a:t>
            </a:r>
            <a:r>
              <a:rPr lang="en-US" altLang="ko-KR" sz="180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응집도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07504" y="1412776"/>
            <a:ext cx="9001000" cy="4392488"/>
          </a:xfrm>
          <a:prstGeom prst="roundRect">
            <a:avLst>
              <a:gd name="adj" fmla="val 8528"/>
            </a:avLst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 anchorCtr="0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en-US" altLang="ko-KR" sz="14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l">
              <a:lnSpc>
                <a:spcPts val="2500"/>
              </a:lnSpc>
              <a:buFont typeface="Wingdings" pitchFamily="2" charset="2"/>
              <a:buChar char="v"/>
            </a:pPr>
            <a:r>
              <a:rPr lang="ko-KR" altLang="en-US" sz="16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응집도</a:t>
            </a: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500"/>
              </a:lnSpc>
              <a:buFont typeface="Wingdings" pitchFamily="2" charset="2"/>
              <a:buChar char="v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l">
              <a:lnSpc>
                <a:spcPts val="2500"/>
              </a:lnSpc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1600" kern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kern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500"/>
              </a:lnSpc>
            </a:pPr>
            <a:endParaRPr lang="en-US" altLang="ko-KR" sz="1600" kern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1767"/>
              </p:ext>
            </p:extLst>
          </p:nvPr>
        </p:nvGraphicFramePr>
        <p:xfrm>
          <a:off x="206814" y="2204864"/>
          <a:ext cx="8642350" cy="4022006"/>
        </p:xfrm>
        <a:graphic>
          <a:graphicData uri="http://schemas.openxmlformats.org/drawingml/2006/table">
            <a:tbl>
              <a:tblPr firstRow="1" bandRow="1"/>
              <a:tblGrid>
                <a:gridCol w="1982006"/>
                <a:gridCol w="6660344"/>
              </a:tblGrid>
              <a:tr h="3924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응집도</a:t>
                      </a:r>
                      <a:endParaRPr lang="ko-KR" altLang="en-US" sz="140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8AB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정의</a:t>
                      </a:r>
                      <a:endParaRPr lang="ko-KR" altLang="en-US" sz="140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8AB3">
                        <a:lumMod val="20000"/>
                        <a:lumOff val="80000"/>
                      </a:srgbClr>
                    </a:solidFill>
                  </a:tcPr>
                </a:tc>
              </a:tr>
              <a:tr h="4657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smtClean="0"/>
                        <a:t>Functional Cohesion</a:t>
                      </a:r>
                      <a:endParaRPr lang="ko-KR" altLang="en-US" sz="1400"/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atinLnBrk="1"/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모듈 내 모든 구성요소들이 한 가지 기능과 연관이 있는 경우</a:t>
                      </a:r>
                      <a:endParaRPr lang="ko-KR" altLang="en-US" sz="14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7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smtClean="0"/>
                        <a:t>Sequential Cohesion</a:t>
                      </a:r>
                      <a:endParaRPr lang="ko-KR" altLang="en-US" sz="1400"/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atinLnBrk="1"/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모듈 내 한 구성요소의 출력이 다른 구성 요소의 입력이 되는 경우</a:t>
                      </a:r>
                      <a:endParaRPr lang="ko-KR" altLang="en-US" sz="14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504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smtClean="0"/>
                        <a:t>Communicational Cohesion</a:t>
                      </a:r>
                      <a:endParaRPr lang="ko-KR" altLang="en-US" sz="1400"/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atinLnBrk="1"/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모듈이 여러 가지 기능을 수행하며 모듈 내 구성 요소들이 같은 입력 자료를 </a:t>
                      </a:r>
                      <a:endParaRPr lang="en-US" altLang="ko-KR" sz="140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이용하거나 동일한 출력 데이터를 만들어 내는 경우</a:t>
                      </a:r>
                      <a:endParaRPr lang="ko-KR" altLang="en-US" sz="14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7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smtClean="0"/>
                        <a:t>Procedural Cohesion</a:t>
                      </a:r>
                      <a:endParaRPr lang="ko-KR" altLang="en-US" sz="1400"/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atinLnBrk="1"/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모듈 내 구성 요소들이 연관되어 있고 특정 순서에 의해 수행되어야 하는 경우</a:t>
                      </a:r>
                      <a:endParaRPr lang="ko-KR" altLang="en-US" sz="14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7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smtClean="0"/>
                        <a:t>Temporal Cohesion</a:t>
                      </a:r>
                      <a:endParaRPr lang="ko-KR" altLang="en-US" sz="1400"/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atinLnBrk="1"/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모듈 내 구성 요소들이 서로 다른 기능을 같은 시간대에 실행하는 경우</a:t>
                      </a:r>
                      <a:endParaRPr lang="ko-KR" altLang="en-US" sz="14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7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smtClean="0"/>
                        <a:t>Logical Cohesion</a:t>
                      </a:r>
                      <a:endParaRPr lang="ko-KR" altLang="en-US" sz="1400"/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atinLnBrk="1"/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모듈 내 구성 요소들이 논리적으로 연관된 임무나 비슷한 기능을 수행하는 경우</a:t>
                      </a:r>
                      <a:endParaRPr lang="ko-KR" altLang="en-US" sz="14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7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smtClean="0"/>
                        <a:t>Coincidental Cohesion</a:t>
                      </a:r>
                      <a:endParaRPr lang="ko-KR" altLang="en-US" sz="1400"/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atinLnBrk="1"/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모듈 내 구성 요소들이 서로 관련이 없는 경우</a:t>
                      </a:r>
                      <a:endParaRPr lang="ko-KR" altLang="en-US" sz="14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736" marR="55736" marT="27868" marB="27868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9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3</a:t>
            </a:r>
            <a:r>
              <a:rPr lang="en-US" altLang="ko-KR" sz="2400" smtClean="0"/>
              <a:t>. </a:t>
            </a:r>
            <a:r>
              <a:rPr lang="ko-KR" altLang="en-US" sz="2400" smtClean="0"/>
              <a:t>응집도 추출 가시화 </a:t>
            </a:r>
            <a:r>
              <a:rPr lang="en-US" altLang="ko-KR" sz="2400" smtClean="0"/>
              <a:t>Tool-Chain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71465-FBF7-40B6-A1B3-DD7B7AE75FA4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8969012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0886" y="3284984"/>
            <a:ext cx="1265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추상화 구문 트리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17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IS 별칭 및 제안 공모전(제안_박보경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58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기본">
    <a:dk1>
      <a:srgbClr val="000000"/>
    </a:dk1>
    <a:lt1>
      <a:srgbClr val="FFFFFF"/>
    </a:lt1>
    <a:dk2>
      <a:srgbClr val="565349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7D447"/>
    </a:accent5>
    <a:accent6>
      <a:srgbClr val="818183"/>
    </a:accent6>
    <a:hlink>
      <a:srgbClr val="F59E00"/>
    </a:hlink>
    <a:folHlink>
      <a:srgbClr val="B2B2B2"/>
    </a:folHlink>
  </a:clrScheme>
  <a:fontScheme name="기본">
    <a:majorFont>
      <a:latin typeface="Corbel" panose="020B0503020204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기본">
    <a:fillStyleLst>
      <a:solidFill>
        <a:schemeClr val="phClr"/>
      </a:solidFill>
      <a:solidFill>
        <a:schemeClr val="phClr">
          <a:tint val="55000"/>
          <a:satMod val="130000"/>
        </a:schemeClr>
      </a:solidFill>
      <a:gradFill rotWithShape="1">
        <a:gsLst>
          <a:gs pos="0">
            <a:schemeClr val="phClr"/>
          </a:gs>
          <a:gs pos="90000">
            <a:schemeClr val="phClr">
              <a:shade val="100000"/>
              <a:satMod val="105000"/>
            </a:schemeClr>
          </a:gs>
          <a:gs pos="100000">
            <a:schemeClr val="phClr">
              <a:shade val="80000"/>
              <a:satMod val="120000"/>
            </a:schemeClr>
          </a:gs>
        </a:gsLst>
        <a:path path="circle">
          <a:fillToRect l="100000" t="100000" r="100000" b="100000"/>
        </a:path>
      </a:gra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phClr">
              <a:shade val="27000"/>
              <a:satMod val="12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95000"/>
          <a:satMod val="140000"/>
        </a:schemeClr>
      </a:solidFill>
      <a:solidFill>
        <a:schemeClr val="phClr">
          <a:tint val="90000"/>
          <a:shade val="85000"/>
          <a:satMod val="160000"/>
          <a:lumMod val="110000"/>
        </a:schemeClr>
      </a:solidFill>
    </a:bgFillStyleLst>
  </a:fmtScheme>
</a:themeOverride>
</file>

<file path=ppt/theme/themeOverride2.xml><?xml version="1.0" encoding="utf-8"?>
<a:themeOverride xmlns:a="http://schemas.openxmlformats.org/drawingml/2006/main">
  <a:clrScheme name="기본">
    <a:dk1>
      <a:srgbClr val="000000"/>
    </a:dk1>
    <a:lt1>
      <a:srgbClr val="FFFFFF"/>
    </a:lt1>
    <a:dk2>
      <a:srgbClr val="565349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7D447"/>
    </a:accent5>
    <a:accent6>
      <a:srgbClr val="818183"/>
    </a:accent6>
    <a:hlink>
      <a:srgbClr val="F59E00"/>
    </a:hlink>
    <a:folHlink>
      <a:srgbClr val="B2B2B2"/>
    </a:folHlink>
  </a:clrScheme>
  <a:fontScheme name="기본">
    <a:majorFont>
      <a:latin typeface="Corbel" panose="020B0503020204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기본">
    <a:fillStyleLst>
      <a:solidFill>
        <a:schemeClr val="phClr"/>
      </a:solidFill>
      <a:solidFill>
        <a:schemeClr val="phClr">
          <a:tint val="55000"/>
          <a:satMod val="130000"/>
        </a:schemeClr>
      </a:solidFill>
      <a:gradFill rotWithShape="1">
        <a:gsLst>
          <a:gs pos="0">
            <a:schemeClr val="phClr"/>
          </a:gs>
          <a:gs pos="90000">
            <a:schemeClr val="phClr">
              <a:shade val="100000"/>
              <a:satMod val="105000"/>
            </a:schemeClr>
          </a:gs>
          <a:gs pos="100000">
            <a:schemeClr val="phClr">
              <a:shade val="80000"/>
              <a:satMod val="120000"/>
            </a:schemeClr>
          </a:gs>
        </a:gsLst>
        <a:path path="circle">
          <a:fillToRect l="100000" t="100000" r="100000" b="100000"/>
        </a:path>
      </a:gra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phClr">
              <a:shade val="27000"/>
              <a:satMod val="12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95000"/>
          <a:satMod val="140000"/>
        </a:schemeClr>
      </a:solidFill>
      <a:solidFill>
        <a:schemeClr val="phClr">
          <a:tint val="90000"/>
          <a:shade val="85000"/>
          <a:satMod val="160000"/>
          <a:lumMod val="110000"/>
        </a:schemeClr>
      </a:soli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23009</TotalTime>
  <Words>1265</Words>
  <Application>Microsoft Office PowerPoint</Application>
  <PresentationFormat>화면 슬라이드 쇼(4:3)</PresentationFormat>
  <Paragraphs>372</Paragraphs>
  <Slides>29</Slides>
  <Notes>29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1" baseType="lpstr">
      <vt:lpstr>HY견고딕</vt:lpstr>
      <vt:lpstr>HY울릉도M</vt:lpstr>
      <vt:lpstr>HY헤드라인M</vt:lpstr>
      <vt:lpstr>굴림</vt:lpstr>
      <vt:lpstr>맑은 고딕</vt:lpstr>
      <vt:lpstr>Arial</vt:lpstr>
      <vt:lpstr>Calibri</vt:lpstr>
      <vt:lpstr>Cambria Math</vt:lpstr>
      <vt:lpstr>Corbel</vt:lpstr>
      <vt:lpstr>Wingdings</vt:lpstr>
      <vt:lpstr>NTIS 별칭 및 제안 공모전(제안_박보경)</vt:lpstr>
      <vt:lpstr>Image</vt:lpstr>
      <vt:lpstr>PowerPoint 프레젠테이션</vt:lpstr>
      <vt:lpstr>Table of Contents</vt:lpstr>
      <vt:lpstr>1. 연구 배경</vt:lpstr>
      <vt:lpstr>1. 연구 배경</vt:lpstr>
      <vt:lpstr>2. 관련 연구 – 재사용</vt:lpstr>
      <vt:lpstr>2. 관련 연구 – 코드 복잡도</vt:lpstr>
      <vt:lpstr>2. 관련 연구 – 응집도</vt:lpstr>
      <vt:lpstr>2. 관련 연구 – 응집도</vt:lpstr>
      <vt:lpstr>3. 응집도 추출 가시화 Tool-Chain</vt:lpstr>
      <vt:lpstr>Step 1 – 코드 입력</vt:lpstr>
      <vt:lpstr>Step 1 – 코드 입력</vt:lpstr>
      <vt:lpstr>Step 2 – 소스 분석</vt:lpstr>
      <vt:lpstr>Step 3 – DB 저장</vt:lpstr>
      <vt:lpstr>Step 4 – 구조 분석</vt:lpstr>
      <vt:lpstr>Step 5 – 가시화</vt:lpstr>
      <vt:lpstr>4. 객체 지향 패러다임에서 응집도 재정의</vt:lpstr>
      <vt:lpstr>4. 객체 지향 패러다임에서 응집도 재정의</vt:lpstr>
      <vt:lpstr>4. 객체 지향 패러다임에서 응집도 재정의</vt:lpstr>
      <vt:lpstr>4. 객체 지향 패러다임에서 응집도 재정의</vt:lpstr>
      <vt:lpstr>4. 객체 지향 패러다임에서 응집도 재정의</vt:lpstr>
      <vt:lpstr>4. 객체 지향 패러다임에서 응집도 재정의</vt:lpstr>
      <vt:lpstr>4. 객체 지향 패러다임에서 응집도 재정의</vt:lpstr>
      <vt:lpstr>5. 소스 코드 가시화 </vt:lpstr>
      <vt:lpstr>5. 소스 코드 가시화 </vt:lpstr>
      <vt:lpstr>5. 소스 코드 가시화 </vt:lpstr>
      <vt:lpstr>5. 소스 코드 가시화 </vt:lpstr>
      <vt:lpstr>5. 소스 코드 가시화 </vt:lpstr>
      <vt:lpstr>6. 결론 &amp; 향후 연구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</dc:creator>
  <cp:lastModifiedBy>yoyo</cp:lastModifiedBy>
  <cp:revision>459</cp:revision>
  <cp:lastPrinted>2014-06-25T14:06:21Z</cp:lastPrinted>
  <dcterms:created xsi:type="dcterms:W3CDTF">2010-12-08T15:47:38Z</dcterms:created>
  <dcterms:modified xsi:type="dcterms:W3CDTF">2017-02-20T07:40:36Z</dcterms:modified>
</cp:coreProperties>
</file>