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35"/>
  </p:notesMasterIdLst>
  <p:sldIdLst>
    <p:sldId id="256" r:id="rId2"/>
    <p:sldId id="288" r:id="rId3"/>
    <p:sldId id="289" r:id="rId4"/>
    <p:sldId id="290" r:id="rId5"/>
    <p:sldId id="268" r:id="rId6"/>
    <p:sldId id="260" r:id="rId7"/>
    <p:sldId id="291" r:id="rId8"/>
    <p:sldId id="292" r:id="rId9"/>
    <p:sldId id="261" r:id="rId10"/>
    <p:sldId id="273" r:id="rId11"/>
    <p:sldId id="267" r:id="rId12"/>
    <p:sldId id="294" r:id="rId13"/>
    <p:sldId id="263" r:id="rId14"/>
    <p:sldId id="284" r:id="rId15"/>
    <p:sldId id="282" r:id="rId16"/>
    <p:sldId id="283" r:id="rId17"/>
    <p:sldId id="277" r:id="rId18"/>
    <p:sldId id="265" r:id="rId19"/>
    <p:sldId id="266" r:id="rId20"/>
    <p:sldId id="274" r:id="rId21"/>
    <p:sldId id="269" r:id="rId22"/>
    <p:sldId id="271" r:id="rId23"/>
    <p:sldId id="279" r:id="rId24"/>
    <p:sldId id="281" r:id="rId25"/>
    <p:sldId id="278" r:id="rId26"/>
    <p:sldId id="285" r:id="rId27"/>
    <p:sldId id="286" r:id="rId28"/>
    <p:sldId id="287" r:id="rId29"/>
    <p:sldId id="272" r:id="rId30"/>
    <p:sldId id="276" r:id="rId31"/>
    <p:sldId id="275" r:id="rId32"/>
    <p:sldId id="270" r:id="rId33"/>
    <p:sldId id="293" r:id="rId3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B89D"/>
    <a:srgbClr val="FF7575"/>
    <a:srgbClr val="FF1111"/>
    <a:srgbClr val="FFFFFF"/>
    <a:srgbClr val="606060"/>
    <a:srgbClr val="860000"/>
    <a:srgbClr val="4B4B4B"/>
    <a:srgbClr val="88CEC9"/>
    <a:srgbClr val="3D957E"/>
    <a:srgbClr val="6EC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3065" autoAdjust="0"/>
  </p:normalViewPr>
  <p:slideViewPr>
    <p:cSldViewPr snapToGrid="0">
      <p:cViewPr varScale="1">
        <p:scale>
          <a:sx n="96" d="100"/>
          <a:sy n="96" d="100"/>
        </p:scale>
        <p:origin x="178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F49AC-FCF3-4AC4-97AB-F3387F199940}" type="datetimeFigureOut">
              <a:rPr lang="ko-KR" altLang="en-US" smtClean="0"/>
              <a:t>2017-04-29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5CE5F-63DD-4727-B601-A5FD45E1F46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962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안녕하십니까</a:t>
            </a:r>
            <a:endParaRPr lang="en-US" altLang="ko-KR" dirty="0" smtClean="0"/>
          </a:p>
          <a:p>
            <a:r>
              <a:rPr lang="ko-KR" altLang="en-US" dirty="0" smtClean="0"/>
              <a:t>코드 가시화의 서비스 모듈화를 발표할</a:t>
            </a:r>
            <a:endParaRPr lang="en-US" altLang="ko-KR" dirty="0" smtClean="0"/>
          </a:p>
          <a:p>
            <a:r>
              <a:rPr lang="ko-KR" altLang="en-US" dirty="0" smtClean="0"/>
              <a:t>홍익대학교 소프트웨어공학 연구실 이진협 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1729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자동화 서비스의 모듈화 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1639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먼저 모듈화란 관리에 용이하도록 기능 단위로 분할하는 것을 의미합니다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 서비스에서는 </a:t>
            </a:r>
            <a:r>
              <a:rPr lang="ko-KR" altLang="en-US" dirty="0" err="1" smtClean="0"/>
              <a:t>파서들과</a:t>
            </a:r>
            <a:r>
              <a:rPr lang="ko-KR" altLang="en-US" dirty="0" smtClean="0"/>
              <a:t> 데이터베이스에 있는 정보로 품질지표에 따라 가시화 코드를 생성하는 부분들을 모듈화 하였습니다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파서와 품질지표를 모듈화 함에 따라 개발자가 지정하는 </a:t>
            </a:r>
            <a:r>
              <a:rPr lang="ko-KR" altLang="en-US" dirty="0" err="1" smtClean="0"/>
              <a:t>파서를</a:t>
            </a:r>
            <a:r>
              <a:rPr lang="ko-KR" altLang="en-US" dirty="0" smtClean="0"/>
              <a:t> 이용해 원하는 품질지표 그래프를 생성할 수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또한 새로운 파서 또는 새로운 품질지표가 생기면 기능을 추가 하기도 쉬워집니다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8449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먼저 모듈화란 관리에 용이하도록 기능 단위로 분할하는 것을 의미합니다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 서비스에서는 </a:t>
            </a:r>
            <a:r>
              <a:rPr lang="ko-KR" altLang="en-US" dirty="0" err="1" smtClean="0"/>
              <a:t>파서들과</a:t>
            </a:r>
            <a:r>
              <a:rPr lang="ko-KR" altLang="en-US" dirty="0" smtClean="0"/>
              <a:t> 데이터베이스에 있는 정보로 품질지표에 따라 가시화 코드를 생성하는 부분들을 모듈화 하였습니다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파서와 품질지표를 모듈화 함에 따라 개발자가 지정하는 </a:t>
            </a:r>
            <a:r>
              <a:rPr lang="ko-KR" altLang="en-US" dirty="0" err="1" smtClean="0"/>
              <a:t>파서를</a:t>
            </a:r>
            <a:r>
              <a:rPr lang="ko-KR" altLang="en-US" dirty="0" smtClean="0"/>
              <a:t> 이용해 원하는 품질지표 그래프를 생성할 수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또한 새로운 파서 또는 새로운 품질지표가 생기면 기능을 추가 하기도 쉬워집니다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5078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모듈화된 자동화 서비스의 구성도 및 </a:t>
            </a:r>
            <a:r>
              <a:rPr lang="en-US" altLang="ko-KR" dirty="0" smtClean="0"/>
              <a:t>installer </a:t>
            </a:r>
            <a:r>
              <a:rPr lang="ko-KR" altLang="en-US" dirty="0" smtClean="0"/>
              <a:t>구성 방법입니다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툴체인</a:t>
            </a:r>
            <a:r>
              <a:rPr lang="en-US" altLang="ko-KR" dirty="0" smtClean="0"/>
              <a:t>.exe</a:t>
            </a:r>
            <a:r>
              <a:rPr lang="ko-KR" altLang="en-US" dirty="0" smtClean="0"/>
              <a:t>는 </a:t>
            </a:r>
            <a:r>
              <a:rPr lang="ko-KR" altLang="en-US" dirty="0" err="1" smtClean="0"/>
              <a:t>소스네비게이터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엑스코드파서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그래프비즈를</a:t>
            </a:r>
            <a:r>
              <a:rPr lang="ko-KR" altLang="en-US" dirty="0" smtClean="0"/>
              <a:t> 이어주는 자바로 짜여진 </a:t>
            </a:r>
            <a:r>
              <a:rPr lang="ko-KR" altLang="en-US" dirty="0" err="1" smtClean="0"/>
              <a:t>툴체인을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이클립스로</a:t>
            </a:r>
            <a:r>
              <a:rPr lang="ko-KR" altLang="en-US" dirty="0" smtClean="0"/>
              <a:t> </a:t>
            </a:r>
            <a:r>
              <a:rPr lang="en-US" altLang="ko-KR" dirty="0" smtClean="0"/>
              <a:t>java archive </a:t>
            </a:r>
            <a:r>
              <a:rPr lang="ko-KR" altLang="en-US" dirty="0" smtClean="0"/>
              <a:t>형태로 추출한 것을 </a:t>
            </a:r>
            <a:r>
              <a:rPr lang="en-US" altLang="ko-KR" dirty="0" err="1" smtClean="0"/>
              <a:t>Jsmooth</a:t>
            </a:r>
            <a:r>
              <a:rPr lang="ko-KR" altLang="en-US" dirty="0" smtClean="0"/>
              <a:t>를 이용해 실행파일화 한 것입니다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소스네비</a:t>
            </a:r>
            <a:r>
              <a:rPr lang="en-US" altLang="ko-KR" dirty="0" smtClean="0"/>
              <a:t>.zip</a:t>
            </a:r>
            <a:r>
              <a:rPr lang="ko-KR" altLang="en-US" dirty="0" smtClean="0"/>
              <a:t>은 파서 중에 하나인 </a:t>
            </a:r>
            <a:r>
              <a:rPr lang="ko-KR" altLang="en-US" dirty="0" err="1" smtClean="0"/>
              <a:t>소스네비게이터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오픈소스를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C++</a:t>
            </a:r>
            <a:r>
              <a:rPr lang="ko-KR" altLang="en-US" dirty="0" smtClean="0"/>
              <a:t>코드로 실행하는 </a:t>
            </a:r>
            <a:r>
              <a:rPr lang="en-US" altLang="ko-KR" dirty="0" err="1" smtClean="0"/>
              <a:t>SNCommandLine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파일을 함께 압축한 파일입니다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엑스코드파서</a:t>
            </a:r>
            <a:r>
              <a:rPr lang="en-US" altLang="ko-KR" dirty="0" smtClean="0"/>
              <a:t>.jar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사용하기 쉽게 </a:t>
            </a:r>
            <a:r>
              <a:rPr lang="en-US" altLang="ko-KR" baseline="0" dirty="0" smtClean="0"/>
              <a:t>jar </a:t>
            </a:r>
            <a:r>
              <a:rPr lang="ko-KR" altLang="en-US" baseline="0" dirty="0" smtClean="0"/>
              <a:t>파일화 해놓은 파서 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dirty="0" err="1" smtClean="0"/>
              <a:t>툴체인과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소스네비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엑스코드파서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그래프비즈를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NSIS</a:t>
            </a:r>
            <a:r>
              <a:rPr lang="ko-KR" altLang="en-US" dirty="0" smtClean="0"/>
              <a:t>를 이용해서 </a:t>
            </a:r>
            <a:r>
              <a:rPr lang="en-US" altLang="ko-KR" dirty="0" smtClean="0"/>
              <a:t>Visualization</a:t>
            </a:r>
            <a:r>
              <a:rPr lang="en-US" altLang="ko-KR" baseline="0" dirty="0" smtClean="0"/>
              <a:t> Installer</a:t>
            </a:r>
            <a:r>
              <a:rPr lang="ko-KR" altLang="en-US" baseline="0" dirty="0" smtClean="0"/>
              <a:t>를 생성 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만약 새로운 파서나 가시화 지표를 추가한다면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파서 모듈과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툴체인</a:t>
            </a:r>
            <a:r>
              <a:rPr lang="ko-KR" altLang="en-US" baseline="0" dirty="0" smtClean="0"/>
              <a:t> 실행파일 부분만 내용을 추가해서 설치해주면 즉시 사용할 수 있습니다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832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모듈화된 자동화 서비스의 구성도 및 </a:t>
            </a:r>
            <a:r>
              <a:rPr lang="en-US" altLang="ko-KR" dirty="0" smtClean="0"/>
              <a:t>installer </a:t>
            </a:r>
            <a:r>
              <a:rPr lang="ko-KR" altLang="en-US" dirty="0" smtClean="0"/>
              <a:t>구성 방법입니다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툴체인</a:t>
            </a:r>
            <a:r>
              <a:rPr lang="en-US" altLang="ko-KR" dirty="0" smtClean="0"/>
              <a:t>.exe</a:t>
            </a:r>
            <a:r>
              <a:rPr lang="ko-KR" altLang="en-US" dirty="0" smtClean="0"/>
              <a:t>는 </a:t>
            </a:r>
            <a:r>
              <a:rPr lang="ko-KR" altLang="en-US" dirty="0" err="1" smtClean="0"/>
              <a:t>소스네비게이터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엑스코드파서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그래프비즈를</a:t>
            </a:r>
            <a:r>
              <a:rPr lang="ko-KR" altLang="en-US" dirty="0" smtClean="0"/>
              <a:t> 이어주는 자바로 짜여진 </a:t>
            </a:r>
            <a:r>
              <a:rPr lang="ko-KR" altLang="en-US" dirty="0" err="1" smtClean="0"/>
              <a:t>툴체인을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이클립스로</a:t>
            </a:r>
            <a:r>
              <a:rPr lang="ko-KR" altLang="en-US" dirty="0" smtClean="0"/>
              <a:t> </a:t>
            </a:r>
            <a:r>
              <a:rPr lang="en-US" altLang="ko-KR" dirty="0" smtClean="0"/>
              <a:t>java archive </a:t>
            </a:r>
            <a:r>
              <a:rPr lang="ko-KR" altLang="en-US" dirty="0" smtClean="0"/>
              <a:t>형태로 추출한 것을 </a:t>
            </a:r>
            <a:r>
              <a:rPr lang="en-US" altLang="ko-KR" dirty="0" err="1" smtClean="0"/>
              <a:t>Jsmooth</a:t>
            </a:r>
            <a:r>
              <a:rPr lang="ko-KR" altLang="en-US" dirty="0" smtClean="0"/>
              <a:t>를 이용해 실행파일화 한 것입니다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소스네비</a:t>
            </a:r>
            <a:r>
              <a:rPr lang="en-US" altLang="ko-KR" dirty="0" smtClean="0"/>
              <a:t>.zip</a:t>
            </a:r>
            <a:r>
              <a:rPr lang="ko-KR" altLang="en-US" dirty="0" smtClean="0"/>
              <a:t>은 파서 중에 하나인 </a:t>
            </a:r>
            <a:r>
              <a:rPr lang="ko-KR" altLang="en-US" dirty="0" err="1" smtClean="0"/>
              <a:t>소스네비게이터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오픈소스를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C++</a:t>
            </a:r>
            <a:r>
              <a:rPr lang="ko-KR" altLang="en-US" dirty="0" smtClean="0"/>
              <a:t>코드로 실행하는 </a:t>
            </a:r>
            <a:r>
              <a:rPr lang="en-US" altLang="ko-KR" dirty="0" err="1" smtClean="0"/>
              <a:t>SNCommandLine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파일을 함께 압축한 파일입니다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엑스코드파서</a:t>
            </a:r>
            <a:r>
              <a:rPr lang="en-US" altLang="ko-KR" dirty="0" smtClean="0"/>
              <a:t>.jar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사용하기 쉽게 </a:t>
            </a:r>
            <a:r>
              <a:rPr lang="en-US" altLang="ko-KR" baseline="0" dirty="0" smtClean="0"/>
              <a:t>jar </a:t>
            </a:r>
            <a:r>
              <a:rPr lang="ko-KR" altLang="en-US" baseline="0" dirty="0" smtClean="0"/>
              <a:t>파일화 해놓은 파서 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dirty="0" err="1" smtClean="0"/>
              <a:t>툴체인과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소스네비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엑스코드파서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그래프비즈를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NSIS</a:t>
            </a:r>
            <a:r>
              <a:rPr lang="ko-KR" altLang="en-US" dirty="0" smtClean="0"/>
              <a:t>를 이용해서 </a:t>
            </a:r>
            <a:r>
              <a:rPr lang="en-US" altLang="ko-KR" dirty="0" smtClean="0"/>
              <a:t>Visualization</a:t>
            </a:r>
            <a:r>
              <a:rPr lang="en-US" altLang="ko-KR" baseline="0" dirty="0" smtClean="0"/>
              <a:t> Installer</a:t>
            </a:r>
            <a:r>
              <a:rPr lang="ko-KR" altLang="en-US" baseline="0" dirty="0" smtClean="0"/>
              <a:t>를 생성 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만약 새로운 파서나 가시화 지표를 추가한다면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파서 모듈과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툴체인</a:t>
            </a:r>
            <a:r>
              <a:rPr lang="ko-KR" altLang="en-US" baseline="0" dirty="0" smtClean="0"/>
              <a:t> 실행파일 부분만 내용을 추가해서 설치해주면 즉시 사용할 수 있습니다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6333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모듈화된 자동화 서비스의 구성도 및 </a:t>
            </a:r>
            <a:r>
              <a:rPr lang="en-US" altLang="ko-KR" dirty="0" smtClean="0"/>
              <a:t>installer </a:t>
            </a:r>
            <a:r>
              <a:rPr lang="ko-KR" altLang="en-US" dirty="0" smtClean="0"/>
              <a:t>구성 방법입니다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툴체인</a:t>
            </a:r>
            <a:r>
              <a:rPr lang="en-US" altLang="ko-KR" dirty="0" smtClean="0"/>
              <a:t>.exe</a:t>
            </a:r>
            <a:r>
              <a:rPr lang="ko-KR" altLang="en-US" dirty="0" smtClean="0"/>
              <a:t>는 </a:t>
            </a:r>
            <a:r>
              <a:rPr lang="ko-KR" altLang="en-US" dirty="0" err="1" smtClean="0"/>
              <a:t>소스네비게이터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엑스코드파서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그래프비즈를</a:t>
            </a:r>
            <a:r>
              <a:rPr lang="ko-KR" altLang="en-US" dirty="0" smtClean="0"/>
              <a:t> 이어주는 자바로 짜여진 </a:t>
            </a:r>
            <a:r>
              <a:rPr lang="ko-KR" altLang="en-US" dirty="0" err="1" smtClean="0"/>
              <a:t>툴체인을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이클립스로</a:t>
            </a:r>
            <a:r>
              <a:rPr lang="ko-KR" altLang="en-US" dirty="0" smtClean="0"/>
              <a:t> </a:t>
            </a:r>
            <a:r>
              <a:rPr lang="en-US" altLang="ko-KR" dirty="0" smtClean="0"/>
              <a:t>java archive </a:t>
            </a:r>
            <a:r>
              <a:rPr lang="ko-KR" altLang="en-US" dirty="0" smtClean="0"/>
              <a:t>형태로 추출한 것을 </a:t>
            </a:r>
            <a:r>
              <a:rPr lang="en-US" altLang="ko-KR" dirty="0" err="1" smtClean="0"/>
              <a:t>Jsmooth</a:t>
            </a:r>
            <a:r>
              <a:rPr lang="ko-KR" altLang="en-US" dirty="0" smtClean="0"/>
              <a:t>를 이용해 실행파일화 한 것입니다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소스네비</a:t>
            </a:r>
            <a:r>
              <a:rPr lang="en-US" altLang="ko-KR" dirty="0" smtClean="0"/>
              <a:t>.zip</a:t>
            </a:r>
            <a:r>
              <a:rPr lang="ko-KR" altLang="en-US" dirty="0" smtClean="0"/>
              <a:t>은 파서 중에 하나인 </a:t>
            </a:r>
            <a:r>
              <a:rPr lang="ko-KR" altLang="en-US" dirty="0" err="1" smtClean="0"/>
              <a:t>소스네비게이터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오픈소스를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C++</a:t>
            </a:r>
            <a:r>
              <a:rPr lang="ko-KR" altLang="en-US" dirty="0" smtClean="0"/>
              <a:t>코드로 실행하는 </a:t>
            </a:r>
            <a:r>
              <a:rPr lang="en-US" altLang="ko-KR" dirty="0" err="1" smtClean="0"/>
              <a:t>SNCommandLine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파일을 함께 압축한 파일입니다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엑스코드파서</a:t>
            </a:r>
            <a:r>
              <a:rPr lang="en-US" altLang="ko-KR" dirty="0" smtClean="0"/>
              <a:t>.jar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사용하기 쉽게 </a:t>
            </a:r>
            <a:r>
              <a:rPr lang="en-US" altLang="ko-KR" baseline="0" dirty="0" smtClean="0"/>
              <a:t>jar </a:t>
            </a:r>
            <a:r>
              <a:rPr lang="ko-KR" altLang="en-US" baseline="0" dirty="0" smtClean="0"/>
              <a:t>파일화 해놓은 파서 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dirty="0" err="1" smtClean="0"/>
              <a:t>툴체인과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소스네비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엑스코드파서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그래프비즈를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NSIS</a:t>
            </a:r>
            <a:r>
              <a:rPr lang="ko-KR" altLang="en-US" dirty="0" smtClean="0"/>
              <a:t>를 이용해서 </a:t>
            </a:r>
            <a:r>
              <a:rPr lang="en-US" altLang="ko-KR" dirty="0" smtClean="0"/>
              <a:t>Visualization</a:t>
            </a:r>
            <a:r>
              <a:rPr lang="en-US" altLang="ko-KR" baseline="0" dirty="0" smtClean="0"/>
              <a:t> Installer</a:t>
            </a:r>
            <a:r>
              <a:rPr lang="ko-KR" altLang="en-US" baseline="0" dirty="0" smtClean="0"/>
              <a:t>를 생성 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만약 새로운 파서나 가시화 지표를 추가한다면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파서 모듈과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툴체인</a:t>
            </a:r>
            <a:r>
              <a:rPr lang="ko-KR" altLang="en-US" baseline="0" dirty="0" smtClean="0"/>
              <a:t> 실행파일 부분만 내용을 추가해서 설치해주면 즉시 사용할 수 있습니다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9345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모듈화된 자동화 서비스의 구성도 및 </a:t>
            </a:r>
            <a:r>
              <a:rPr lang="en-US" altLang="ko-KR" dirty="0" smtClean="0"/>
              <a:t>installer </a:t>
            </a:r>
            <a:r>
              <a:rPr lang="ko-KR" altLang="en-US" dirty="0" smtClean="0"/>
              <a:t>구성 방법입니다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툴체인</a:t>
            </a:r>
            <a:r>
              <a:rPr lang="en-US" altLang="ko-KR" dirty="0" smtClean="0"/>
              <a:t>.exe</a:t>
            </a:r>
            <a:r>
              <a:rPr lang="ko-KR" altLang="en-US" dirty="0" smtClean="0"/>
              <a:t>는 </a:t>
            </a:r>
            <a:r>
              <a:rPr lang="ko-KR" altLang="en-US" dirty="0" err="1" smtClean="0"/>
              <a:t>소스네비게이터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엑스코드파서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그래프비즈를</a:t>
            </a:r>
            <a:r>
              <a:rPr lang="ko-KR" altLang="en-US" dirty="0" smtClean="0"/>
              <a:t> 이어주는 자바로 짜여진 </a:t>
            </a:r>
            <a:r>
              <a:rPr lang="ko-KR" altLang="en-US" dirty="0" err="1" smtClean="0"/>
              <a:t>툴체인을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이클립스로</a:t>
            </a:r>
            <a:r>
              <a:rPr lang="ko-KR" altLang="en-US" dirty="0" smtClean="0"/>
              <a:t> </a:t>
            </a:r>
            <a:r>
              <a:rPr lang="en-US" altLang="ko-KR" dirty="0" smtClean="0"/>
              <a:t>java archive </a:t>
            </a:r>
            <a:r>
              <a:rPr lang="ko-KR" altLang="en-US" dirty="0" smtClean="0"/>
              <a:t>형태로 추출한 것을 </a:t>
            </a:r>
            <a:r>
              <a:rPr lang="en-US" altLang="ko-KR" dirty="0" err="1" smtClean="0"/>
              <a:t>Jsmooth</a:t>
            </a:r>
            <a:r>
              <a:rPr lang="ko-KR" altLang="en-US" dirty="0" smtClean="0"/>
              <a:t>를 이용해 실행파일화 한 것입니다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소스네비</a:t>
            </a:r>
            <a:r>
              <a:rPr lang="en-US" altLang="ko-KR" dirty="0" smtClean="0"/>
              <a:t>.zip</a:t>
            </a:r>
            <a:r>
              <a:rPr lang="ko-KR" altLang="en-US" dirty="0" smtClean="0"/>
              <a:t>은 파서 중에 하나인 </a:t>
            </a:r>
            <a:r>
              <a:rPr lang="ko-KR" altLang="en-US" dirty="0" err="1" smtClean="0"/>
              <a:t>소스네비게이터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오픈소스를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C++</a:t>
            </a:r>
            <a:r>
              <a:rPr lang="ko-KR" altLang="en-US" dirty="0" smtClean="0"/>
              <a:t>코드로 실행하는 </a:t>
            </a:r>
            <a:r>
              <a:rPr lang="en-US" altLang="ko-KR" dirty="0" err="1" smtClean="0"/>
              <a:t>SNCommandLine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파일을 함께 압축한 파일입니다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엑스코드파서</a:t>
            </a:r>
            <a:r>
              <a:rPr lang="en-US" altLang="ko-KR" dirty="0" smtClean="0"/>
              <a:t>.jar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사용하기 쉽게 </a:t>
            </a:r>
            <a:r>
              <a:rPr lang="en-US" altLang="ko-KR" baseline="0" dirty="0" smtClean="0"/>
              <a:t>jar </a:t>
            </a:r>
            <a:r>
              <a:rPr lang="ko-KR" altLang="en-US" baseline="0" dirty="0" smtClean="0"/>
              <a:t>파일화 해놓은 파서 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dirty="0" err="1" smtClean="0"/>
              <a:t>툴체인과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소스네비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엑스코드파서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그래프비즈를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NSIS</a:t>
            </a:r>
            <a:r>
              <a:rPr lang="ko-KR" altLang="en-US" dirty="0" smtClean="0"/>
              <a:t>를 이용해서 </a:t>
            </a:r>
            <a:r>
              <a:rPr lang="en-US" altLang="ko-KR" dirty="0" smtClean="0"/>
              <a:t>Visualization</a:t>
            </a:r>
            <a:r>
              <a:rPr lang="en-US" altLang="ko-KR" baseline="0" dirty="0" smtClean="0"/>
              <a:t> Installer</a:t>
            </a:r>
            <a:r>
              <a:rPr lang="ko-KR" altLang="en-US" baseline="0" dirty="0" smtClean="0"/>
              <a:t>를 생성 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만약 새로운 파서나 가시화 지표를 추가한다면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파서 모듈과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툴체인</a:t>
            </a:r>
            <a:r>
              <a:rPr lang="ko-KR" altLang="en-US" baseline="0" dirty="0" smtClean="0"/>
              <a:t> 실행파일 부분만 내용을 추가해서 설치해주면 즉시 사용할 수 있습니다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8935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 그림은 </a:t>
            </a:r>
            <a:r>
              <a:rPr lang="en-US" altLang="ko-KR" dirty="0" smtClean="0"/>
              <a:t>NSIS</a:t>
            </a:r>
            <a:r>
              <a:rPr lang="ko-KR" altLang="en-US" dirty="0" smtClean="0"/>
              <a:t>를 이용하여 </a:t>
            </a:r>
            <a:r>
              <a:rPr lang="ko-KR" altLang="en-US" dirty="0" err="1" smtClean="0"/>
              <a:t>인스톨러</a:t>
            </a:r>
            <a:r>
              <a:rPr lang="ko-KR" altLang="en-US" dirty="0" smtClean="0"/>
              <a:t> 생성을 위한 스크립트 코드 중 일부로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설치할 파일들을 설정하는 부분 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가장 위에는 설치 파일에 대한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실행파일에 대한 설정부분이고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두 번째 부분은 </a:t>
            </a:r>
            <a:r>
              <a:rPr lang="en-US" altLang="ko-KR" baseline="0" dirty="0" err="1" smtClean="0"/>
              <a:t>SetOutPath</a:t>
            </a:r>
            <a:r>
              <a:rPr lang="ko-KR" altLang="en-US" baseline="0" dirty="0" smtClean="0"/>
              <a:t>는 설치 파일을 실행 시켰을 시 </a:t>
            </a:r>
            <a:r>
              <a:rPr lang="ko-KR" altLang="en-US" baseline="0" dirty="0" err="1" smtClean="0"/>
              <a:t>소스네비게이터를</a:t>
            </a:r>
            <a:r>
              <a:rPr lang="ko-KR" altLang="en-US" baseline="0" dirty="0" smtClean="0"/>
              <a:t> 어느 위치에 설치를 하는가 경로를 설정하는 부분입니다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그리고 </a:t>
            </a:r>
            <a:r>
              <a:rPr lang="en-US" altLang="ko-KR" baseline="0" dirty="0" err="1" smtClean="0"/>
              <a:t>SetOverwrite</a:t>
            </a:r>
            <a:r>
              <a:rPr lang="ko-KR" altLang="en-US" baseline="0" dirty="0" smtClean="0"/>
              <a:t>는 해당 프로그램이 이미 설치되어있는지 여부를 확인하여 이미 설치가 되어있으면 덮어쓸 것 인지 확인하는 부분입니다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err="1" smtClean="0"/>
              <a:t>ExecWait</a:t>
            </a:r>
            <a:r>
              <a:rPr lang="ko-KR" altLang="en-US" baseline="0" dirty="0" smtClean="0"/>
              <a:t>은 </a:t>
            </a:r>
            <a:r>
              <a:rPr lang="ko-KR" altLang="en-US" baseline="0" dirty="0" err="1" smtClean="0"/>
              <a:t>다운로드한</a:t>
            </a:r>
            <a:r>
              <a:rPr lang="ko-KR" altLang="en-US" baseline="0" dirty="0" smtClean="0"/>
              <a:t> 파일을 바로 실행하여 전체 프로그램 설치 과정 중에 같이 설치하도록 하는 명령어 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마지막으로 </a:t>
            </a:r>
            <a:r>
              <a:rPr lang="en-US" altLang="ko-KR" baseline="0" dirty="0" err="1" smtClean="0"/>
              <a:t>CreateShorCut</a:t>
            </a:r>
            <a:r>
              <a:rPr lang="ko-KR" altLang="en-US" baseline="0" dirty="0" smtClean="0"/>
              <a:t>은 가시화 프로그램 실행 파일을 바탕화면에 </a:t>
            </a:r>
            <a:r>
              <a:rPr lang="ko-KR" altLang="en-US" baseline="0" dirty="0" err="1" smtClean="0"/>
              <a:t>바로가기로</a:t>
            </a:r>
            <a:r>
              <a:rPr lang="ko-KR" altLang="en-US" baseline="0" dirty="0" smtClean="0"/>
              <a:t> 생성하는 부분입니다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 모든 섹션들은 설치과정 중에 수행할 것인지를 체크하여 실행 여부를 결정할 수 있습니다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7144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모듈화된 자동화 서비스</a:t>
            </a:r>
            <a:r>
              <a:rPr lang="ko-KR" altLang="en-US" baseline="0" dirty="0" smtClean="0"/>
              <a:t> 절차를 순차적으로 나타낸 그림입니다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dirty="0" smtClean="0"/>
              <a:t>먼저 가시화 프로그램을 실행 시키고 입력화면에 분석할 소스코드가 있는 위치 경로를 선택합니다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결과물을 출력할 경로를 선택하고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출력할 결과물의 이름을 입력합니다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다음으로 </a:t>
            </a:r>
            <a:r>
              <a:rPr lang="ko-KR" altLang="en-US" dirty="0" err="1" smtClean="0"/>
              <a:t>첫번째</a:t>
            </a:r>
            <a:r>
              <a:rPr lang="ko-KR" altLang="en-US" dirty="0" smtClean="0"/>
              <a:t> 빨간 박스에 있는 파서 중 사용하고자 하는 </a:t>
            </a:r>
            <a:r>
              <a:rPr lang="ko-KR" altLang="en-US" dirty="0" err="1" smtClean="0"/>
              <a:t>파서를</a:t>
            </a:r>
            <a:r>
              <a:rPr lang="ko-KR" altLang="en-US" dirty="0" smtClean="0"/>
              <a:t> 선택하면 해당 </a:t>
            </a:r>
            <a:r>
              <a:rPr lang="ko-KR" altLang="en-US" dirty="0" err="1" smtClean="0"/>
              <a:t>파서로</a:t>
            </a:r>
            <a:r>
              <a:rPr lang="ko-KR" altLang="en-US" dirty="0" smtClean="0"/>
              <a:t> 가시화할 수 있는 지표들만 활성화됩니다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그렇게 </a:t>
            </a:r>
            <a:r>
              <a:rPr lang="ko-KR" altLang="en-US" dirty="0" err="1" smtClean="0"/>
              <a:t>두번째</a:t>
            </a:r>
            <a:r>
              <a:rPr lang="ko-KR" altLang="en-US" dirty="0" smtClean="0"/>
              <a:t> 빨간 박스에 있는 지표들 중 가시화할 지표를 선택한 후 실행 버튼을 누르면 테이블이 생성되고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선택된 </a:t>
            </a:r>
            <a:r>
              <a:rPr lang="ko-KR" altLang="en-US" dirty="0" err="1" smtClean="0"/>
              <a:t>파서로</a:t>
            </a:r>
            <a:r>
              <a:rPr lang="ko-KR" altLang="en-US" dirty="0" smtClean="0"/>
              <a:t> 분석한 정보를 </a:t>
            </a:r>
            <a:r>
              <a:rPr lang="en-US" altLang="ko-KR" dirty="0" smtClean="0"/>
              <a:t>DB</a:t>
            </a:r>
            <a:r>
              <a:rPr lang="ko-KR" altLang="en-US" dirty="0" smtClean="0"/>
              <a:t>에 저장합니다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DB</a:t>
            </a:r>
            <a:r>
              <a:rPr lang="ko-KR" altLang="en-US" dirty="0" smtClean="0"/>
              <a:t>에 저장된 정보를 가지고 선택했던 지표를 표현할 수 있는 가시화 코드를 생성합니다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마지막으로 가시화 코드를 </a:t>
            </a:r>
            <a:r>
              <a:rPr lang="en-US" altLang="ko-KR" dirty="0" err="1" smtClean="0"/>
              <a:t>GraphViz</a:t>
            </a:r>
            <a:r>
              <a:rPr lang="ko-KR" altLang="en-US" dirty="0" smtClean="0"/>
              <a:t>에 입력하여 다음과 같은 최종 결과물인 소스코드 가시화 그래프를 생성합니다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4160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기존 도구와 모듈화된 자동화 서비스</a:t>
            </a:r>
            <a:r>
              <a:rPr lang="ko-KR" altLang="en-US" baseline="0" dirty="0" smtClean="0"/>
              <a:t>를 비교해보면 아래 그림과 같습니다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우선 설치과정에서는 </a:t>
            </a:r>
            <a:r>
              <a:rPr lang="en-US" altLang="ko-KR" baseline="0" dirty="0" err="1" smtClean="0"/>
              <a:t>Doxygen</a:t>
            </a:r>
            <a:r>
              <a:rPr lang="ko-KR" altLang="en-US" baseline="0" dirty="0" smtClean="0"/>
              <a:t>는 사용하지 않아 빼고</a:t>
            </a:r>
            <a:r>
              <a:rPr lang="en-US" altLang="ko-KR" baseline="0" dirty="0" smtClean="0"/>
              <a:t>, Eclipse</a:t>
            </a:r>
            <a:r>
              <a:rPr lang="ko-KR" altLang="en-US" baseline="0" dirty="0" smtClean="0"/>
              <a:t>를 굳이 설치하지 않아도 되도록 </a:t>
            </a:r>
            <a:r>
              <a:rPr lang="en-US" altLang="ko-KR" baseline="0" dirty="0" smtClean="0"/>
              <a:t>Toolchain</a:t>
            </a:r>
            <a:r>
              <a:rPr lang="ko-KR" altLang="en-US" baseline="0" dirty="0" smtClean="0"/>
              <a:t>을 실행파일을 설치합니다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dirty="0" smtClean="0"/>
              <a:t>실행 과정 비교에서는 기존 방법에서는 </a:t>
            </a:r>
            <a:r>
              <a:rPr lang="ko-KR" altLang="en-US" baseline="0" dirty="0" err="1" smtClean="0"/>
              <a:t>이클립스에서</a:t>
            </a:r>
            <a:r>
              <a:rPr lang="ko-KR" altLang="en-US" baseline="0" dirty="0" smtClean="0"/>
              <a:t> 프로젝트를 </a:t>
            </a:r>
            <a:r>
              <a:rPr lang="ko-KR" altLang="en-US" baseline="0" dirty="0" err="1" smtClean="0"/>
              <a:t>임포트</a:t>
            </a:r>
            <a:r>
              <a:rPr lang="ko-KR" altLang="en-US" baseline="0" dirty="0" smtClean="0"/>
              <a:t> 시키고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프로젝트 내에 경로부분에 대한 소스코드를 사용자 상황에 맞게 수정하고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메인에서</a:t>
            </a:r>
            <a:r>
              <a:rPr lang="ko-KR" altLang="en-US" baseline="0" dirty="0" smtClean="0"/>
              <a:t> 어떤 가시화 지표를 사용할지 수정 후 실행합니다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반면 개선된 방법에서는 </a:t>
            </a:r>
            <a:r>
              <a:rPr lang="ko-KR" altLang="en-US" baseline="0" dirty="0" err="1" smtClean="0"/>
              <a:t>툴체인을</a:t>
            </a:r>
            <a:r>
              <a:rPr lang="ko-KR" altLang="en-US" baseline="0" dirty="0" smtClean="0"/>
              <a:t> 실행시키고 경로 선택하고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프로젝트 이름 입력 후 파서와 지표 선택하고 실행 시키면 선택한 가시화 그래프가 생성됩니다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3540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먼저 목차 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연구 배경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기존 연구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자동화 서비스의 모듈화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도구 설치 및 가시화</a:t>
            </a:r>
            <a:r>
              <a:rPr lang="en-US" altLang="ko-KR" dirty="0" smtClean="0"/>
              <a:t>,</a:t>
            </a:r>
            <a:r>
              <a:rPr lang="ko-KR" altLang="en-US" baseline="0" dirty="0" smtClean="0"/>
              <a:t> 결론 및 향후 연구 순으로 발표하겠습니다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5404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도구 설치 및 가시화 사례 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4277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이번에는 개발자가 작성한 자바 소스코드를 가시화하기까지의 과정을 살펴 보겠습니다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먼저 </a:t>
            </a:r>
            <a:r>
              <a:rPr lang="en-US" altLang="ko-KR" dirty="0" err="1" smtClean="0"/>
              <a:t>Visualization</a:t>
            </a:r>
            <a:r>
              <a:rPr lang="en-US" altLang="ko-KR" baseline="0" dirty="0" err="1" smtClean="0"/>
              <a:t>_setup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파일을 실행 시킵니다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한번도 설치해본 적 없는 </a:t>
            </a:r>
            <a:r>
              <a:rPr lang="en-US" altLang="ko-KR" baseline="0" dirty="0" smtClean="0"/>
              <a:t>pc</a:t>
            </a:r>
            <a:r>
              <a:rPr lang="ko-KR" altLang="en-US" baseline="0" dirty="0" smtClean="0"/>
              <a:t>를 사용한다는 가정 하에 별도의 설정 없이 다음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또는 설치 버튼만 클릭해주면 바로 가시화 도구가 설치됩니다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45212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가시화 도구에서 </a:t>
            </a:r>
            <a:r>
              <a:rPr lang="ko-KR" altLang="en-US" dirty="0" err="1" smtClean="0"/>
              <a:t>타겟</a:t>
            </a:r>
            <a:r>
              <a:rPr lang="ko-KR" altLang="en-US" dirty="0" smtClean="0"/>
              <a:t> 소스 경로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출력파일 경로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프로젝트 이름을 지정한 뒤 </a:t>
            </a:r>
            <a:r>
              <a:rPr lang="ko-KR" altLang="en-US" dirty="0" err="1" smtClean="0"/>
              <a:t>파서를</a:t>
            </a:r>
            <a:r>
              <a:rPr lang="ko-KR" altLang="en-US" dirty="0" smtClean="0"/>
              <a:t> 선택하고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품질 지표를 선택한 뒤 실행 버튼을 클릭합니다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 사례에서는 </a:t>
            </a:r>
            <a:r>
              <a:rPr lang="ko-KR" altLang="en-US" baseline="0" dirty="0" err="1" smtClean="0"/>
              <a:t>파서를</a:t>
            </a:r>
            <a:r>
              <a:rPr lang="ko-KR" altLang="en-US" baseline="0" dirty="0" smtClean="0"/>
              <a:t> </a:t>
            </a:r>
            <a:r>
              <a:rPr lang="en-US" altLang="ko-KR" baseline="0" dirty="0" err="1" smtClean="0"/>
              <a:t>XcodeParser</a:t>
            </a:r>
            <a:r>
              <a:rPr lang="ko-KR" altLang="en-US" baseline="0" dirty="0" smtClean="0"/>
              <a:t>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품질 지표는 </a:t>
            </a:r>
            <a:r>
              <a:rPr lang="ko-KR" altLang="en-US" baseline="0" dirty="0" err="1" smtClean="0"/>
              <a:t>결합도와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응집도를</a:t>
            </a:r>
            <a:r>
              <a:rPr lang="ko-KR" altLang="en-US" baseline="0" dirty="0" smtClean="0"/>
              <a:t> 한번에 나타내는 그래프로 선택하였습니다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5532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가시화 도구에서 </a:t>
            </a:r>
            <a:r>
              <a:rPr lang="ko-KR" altLang="en-US" dirty="0" err="1" smtClean="0"/>
              <a:t>타겟</a:t>
            </a:r>
            <a:r>
              <a:rPr lang="ko-KR" altLang="en-US" dirty="0" smtClean="0"/>
              <a:t> 소스 경로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출력파일 경로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프로젝트 이름을 지정한 뒤 </a:t>
            </a:r>
            <a:r>
              <a:rPr lang="ko-KR" altLang="en-US" dirty="0" err="1" smtClean="0"/>
              <a:t>파서를</a:t>
            </a:r>
            <a:r>
              <a:rPr lang="ko-KR" altLang="en-US" dirty="0" smtClean="0"/>
              <a:t> 선택하고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품질 지표를 선택한 뒤 실행 버튼을 클릭합니다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 사례에서는 </a:t>
            </a:r>
            <a:r>
              <a:rPr lang="ko-KR" altLang="en-US" baseline="0" dirty="0" err="1" smtClean="0"/>
              <a:t>파서를</a:t>
            </a:r>
            <a:r>
              <a:rPr lang="ko-KR" altLang="en-US" baseline="0" dirty="0" smtClean="0"/>
              <a:t> </a:t>
            </a:r>
            <a:r>
              <a:rPr lang="en-US" altLang="ko-KR" baseline="0" dirty="0" err="1" smtClean="0"/>
              <a:t>XcodeParser</a:t>
            </a:r>
            <a:r>
              <a:rPr lang="ko-KR" altLang="en-US" baseline="0" dirty="0" smtClean="0"/>
              <a:t>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품질 지표는 </a:t>
            </a:r>
            <a:r>
              <a:rPr lang="ko-KR" altLang="en-US" baseline="0" dirty="0" err="1" smtClean="0"/>
              <a:t>결합도와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응집도를</a:t>
            </a:r>
            <a:r>
              <a:rPr lang="ko-KR" altLang="en-US" baseline="0" dirty="0" smtClean="0"/>
              <a:t> 한번에 나타내는 그래프로 선택하였습니다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1357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가시화 도구에서 </a:t>
            </a:r>
            <a:r>
              <a:rPr lang="ko-KR" altLang="en-US" dirty="0" err="1" smtClean="0"/>
              <a:t>타겟</a:t>
            </a:r>
            <a:r>
              <a:rPr lang="ko-KR" altLang="en-US" dirty="0" smtClean="0"/>
              <a:t> 소스 경로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출력파일 경로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프로젝트 이름을 지정한 뒤 </a:t>
            </a:r>
            <a:r>
              <a:rPr lang="ko-KR" altLang="en-US" dirty="0" err="1" smtClean="0"/>
              <a:t>파서를</a:t>
            </a:r>
            <a:r>
              <a:rPr lang="ko-KR" altLang="en-US" dirty="0" smtClean="0"/>
              <a:t> 선택하고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품질 지표를 선택한 뒤 실행 버튼을 클릭합니다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 사례에서는 </a:t>
            </a:r>
            <a:r>
              <a:rPr lang="ko-KR" altLang="en-US" baseline="0" dirty="0" err="1" smtClean="0"/>
              <a:t>파서를</a:t>
            </a:r>
            <a:r>
              <a:rPr lang="ko-KR" altLang="en-US" baseline="0" dirty="0" smtClean="0"/>
              <a:t> </a:t>
            </a:r>
            <a:r>
              <a:rPr lang="en-US" altLang="ko-KR" baseline="0" dirty="0" err="1" smtClean="0"/>
              <a:t>XcodeParser</a:t>
            </a:r>
            <a:r>
              <a:rPr lang="ko-KR" altLang="en-US" baseline="0" dirty="0" smtClean="0"/>
              <a:t>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품질 지표는 </a:t>
            </a:r>
            <a:r>
              <a:rPr lang="ko-KR" altLang="en-US" baseline="0" dirty="0" err="1" smtClean="0"/>
              <a:t>결합도와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응집도를</a:t>
            </a:r>
            <a:r>
              <a:rPr lang="ko-KR" altLang="en-US" baseline="0" dirty="0" smtClean="0"/>
              <a:t> 한번에 나타내는 그래프로 선택하였습니다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9991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가시화 도구에서 </a:t>
            </a:r>
            <a:r>
              <a:rPr lang="ko-KR" altLang="en-US" dirty="0" err="1" smtClean="0"/>
              <a:t>타겟</a:t>
            </a:r>
            <a:r>
              <a:rPr lang="ko-KR" altLang="en-US" dirty="0" smtClean="0"/>
              <a:t> 소스 경로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출력파일 경로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프로젝트 이름을 지정한 뒤 </a:t>
            </a:r>
            <a:r>
              <a:rPr lang="ko-KR" altLang="en-US" dirty="0" err="1" smtClean="0"/>
              <a:t>파서를</a:t>
            </a:r>
            <a:r>
              <a:rPr lang="ko-KR" altLang="en-US" dirty="0" smtClean="0"/>
              <a:t> 선택하고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품질 지표를 선택한 뒤 실행 버튼을 클릭합니다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 사례에서는 </a:t>
            </a:r>
            <a:r>
              <a:rPr lang="ko-KR" altLang="en-US" baseline="0" dirty="0" err="1" smtClean="0"/>
              <a:t>파서를</a:t>
            </a:r>
            <a:r>
              <a:rPr lang="ko-KR" altLang="en-US" baseline="0" dirty="0" smtClean="0"/>
              <a:t> </a:t>
            </a:r>
            <a:r>
              <a:rPr lang="en-US" altLang="ko-KR" baseline="0" dirty="0" err="1" smtClean="0"/>
              <a:t>XcodeParser</a:t>
            </a:r>
            <a:r>
              <a:rPr lang="ko-KR" altLang="en-US" baseline="0" dirty="0" smtClean="0"/>
              <a:t>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품질 지표는 </a:t>
            </a:r>
            <a:r>
              <a:rPr lang="ko-KR" altLang="en-US" baseline="0" dirty="0" err="1" smtClean="0"/>
              <a:t>결합도와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응집도를</a:t>
            </a:r>
            <a:r>
              <a:rPr lang="ko-KR" altLang="en-US" baseline="0" dirty="0" smtClean="0"/>
              <a:t> 한번에 나타내는 그래프로 선택하였습니다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04773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가시화 도구에서 </a:t>
            </a:r>
            <a:r>
              <a:rPr lang="ko-KR" altLang="en-US" dirty="0" err="1" smtClean="0"/>
              <a:t>타겟</a:t>
            </a:r>
            <a:r>
              <a:rPr lang="ko-KR" altLang="en-US" dirty="0" smtClean="0"/>
              <a:t> 소스 경로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출력파일 경로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프로젝트 이름을 지정한 뒤 </a:t>
            </a:r>
            <a:r>
              <a:rPr lang="ko-KR" altLang="en-US" dirty="0" err="1" smtClean="0"/>
              <a:t>파서를</a:t>
            </a:r>
            <a:r>
              <a:rPr lang="ko-KR" altLang="en-US" dirty="0" smtClean="0"/>
              <a:t> 선택하고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품질 지표를 선택한 뒤 실행 버튼을 클릭합니다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 사례에서는 </a:t>
            </a:r>
            <a:r>
              <a:rPr lang="ko-KR" altLang="en-US" baseline="0" dirty="0" err="1" smtClean="0"/>
              <a:t>파서를</a:t>
            </a:r>
            <a:r>
              <a:rPr lang="ko-KR" altLang="en-US" baseline="0" dirty="0" smtClean="0"/>
              <a:t> </a:t>
            </a:r>
            <a:r>
              <a:rPr lang="en-US" altLang="ko-KR" baseline="0" dirty="0" err="1" smtClean="0"/>
              <a:t>XcodeParser</a:t>
            </a:r>
            <a:r>
              <a:rPr lang="ko-KR" altLang="en-US" baseline="0" dirty="0" smtClean="0"/>
              <a:t>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품질 지표는 </a:t>
            </a:r>
            <a:r>
              <a:rPr lang="ko-KR" altLang="en-US" baseline="0" dirty="0" err="1" smtClean="0"/>
              <a:t>결합도와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응집도를</a:t>
            </a:r>
            <a:r>
              <a:rPr lang="ko-KR" altLang="en-US" baseline="0" dirty="0" smtClean="0"/>
              <a:t> 한번에 나타내는 그래프로 선택하였습니다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77605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가시화 도구에서 </a:t>
            </a:r>
            <a:r>
              <a:rPr lang="ko-KR" altLang="en-US" dirty="0" err="1" smtClean="0"/>
              <a:t>타겟</a:t>
            </a:r>
            <a:r>
              <a:rPr lang="ko-KR" altLang="en-US" dirty="0" smtClean="0"/>
              <a:t> 소스 경로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출력파일 경로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프로젝트 이름을 지정한 뒤 </a:t>
            </a:r>
            <a:r>
              <a:rPr lang="ko-KR" altLang="en-US" dirty="0" err="1" smtClean="0"/>
              <a:t>파서를</a:t>
            </a:r>
            <a:r>
              <a:rPr lang="ko-KR" altLang="en-US" dirty="0" smtClean="0"/>
              <a:t> 선택하고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품질 지표를 선택한 뒤 실행 버튼을 클릭합니다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 사례에서는 </a:t>
            </a:r>
            <a:r>
              <a:rPr lang="ko-KR" altLang="en-US" baseline="0" dirty="0" err="1" smtClean="0"/>
              <a:t>파서를</a:t>
            </a:r>
            <a:r>
              <a:rPr lang="ko-KR" altLang="en-US" baseline="0" dirty="0" smtClean="0"/>
              <a:t> </a:t>
            </a:r>
            <a:r>
              <a:rPr lang="en-US" altLang="ko-KR" baseline="0" dirty="0" err="1" smtClean="0"/>
              <a:t>XcodeParser</a:t>
            </a:r>
            <a:r>
              <a:rPr lang="ko-KR" altLang="en-US" baseline="0" dirty="0" smtClean="0"/>
              <a:t>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품질 지표는 </a:t>
            </a:r>
            <a:r>
              <a:rPr lang="ko-KR" altLang="en-US" baseline="0" dirty="0" err="1" smtClean="0"/>
              <a:t>결합도와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응집도를</a:t>
            </a:r>
            <a:r>
              <a:rPr lang="ko-KR" altLang="en-US" baseline="0" dirty="0" smtClean="0"/>
              <a:t> 한번에 나타내는 그래프로 선택하였습니다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64800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가시화 도구에서 </a:t>
            </a:r>
            <a:r>
              <a:rPr lang="ko-KR" altLang="en-US" dirty="0" err="1" smtClean="0"/>
              <a:t>타겟</a:t>
            </a:r>
            <a:r>
              <a:rPr lang="ko-KR" altLang="en-US" dirty="0" smtClean="0"/>
              <a:t> 소스 경로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출력파일 경로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프로젝트 이름을 지정한 뒤 </a:t>
            </a:r>
            <a:r>
              <a:rPr lang="ko-KR" altLang="en-US" dirty="0" err="1" smtClean="0"/>
              <a:t>파서를</a:t>
            </a:r>
            <a:r>
              <a:rPr lang="ko-KR" altLang="en-US" dirty="0" smtClean="0"/>
              <a:t> 선택하고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품질 지표를 선택한 뒤 실행 버튼을 클릭합니다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 사례에서는 </a:t>
            </a:r>
            <a:r>
              <a:rPr lang="ko-KR" altLang="en-US" baseline="0" dirty="0" err="1" smtClean="0"/>
              <a:t>파서를</a:t>
            </a:r>
            <a:r>
              <a:rPr lang="ko-KR" altLang="en-US" baseline="0" dirty="0" smtClean="0"/>
              <a:t> </a:t>
            </a:r>
            <a:r>
              <a:rPr lang="en-US" altLang="ko-KR" baseline="0" dirty="0" err="1" smtClean="0"/>
              <a:t>XcodeParser</a:t>
            </a:r>
            <a:r>
              <a:rPr lang="ko-KR" altLang="en-US" baseline="0" dirty="0" smtClean="0"/>
              <a:t>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품질 지표는 </a:t>
            </a:r>
            <a:r>
              <a:rPr lang="ko-KR" altLang="en-US" baseline="0" dirty="0" err="1" smtClean="0"/>
              <a:t>결합도와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응집도를</a:t>
            </a:r>
            <a:r>
              <a:rPr lang="ko-KR" altLang="en-US" baseline="0" dirty="0" smtClean="0"/>
              <a:t> 한번에 나타내는 그래프로 선택하였습니다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6832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그 결과로 그림과 같이 </a:t>
            </a:r>
            <a:r>
              <a:rPr lang="ko-KR" altLang="en-US" dirty="0" err="1" smtClean="0"/>
              <a:t>결합도와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응집도를</a:t>
            </a:r>
            <a:r>
              <a:rPr lang="ko-KR" altLang="en-US" dirty="0" smtClean="0"/>
              <a:t> 동시에 나타낸 가시화 그래프가 나타납니다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위 그림을 간단히 설명 드리자면 각각의 네모 박스가 클래스이고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클래스 내에 있는</a:t>
            </a:r>
            <a:r>
              <a:rPr lang="ko-KR" altLang="en-US" baseline="0" dirty="0" smtClean="0"/>
              <a:t> 라인들이 각각 </a:t>
            </a:r>
            <a:r>
              <a:rPr lang="ko-KR" altLang="en-US" baseline="0" dirty="0" err="1" smtClean="0"/>
              <a:t>메소드를</a:t>
            </a:r>
            <a:r>
              <a:rPr lang="ko-KR" altLang="en-US" baseline="0" dirty="0" smtClean="0"/>
              <a:t> 의미합니다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err="1" smtClean="0"/>
              <a:t>메소드</a:t>
            </a:r>
            <a:r>
              <a:rPr lang="ko-KR" altLang="en-US" baseline="0" dirty="0" smtClean="0"/>
              <a:t> 뒤에 있는 </a:t>
            </a:r>
            <a:r>
              <a:rPr lang="ko-KR" altLang="en-US" baseline="0" dirty="0" err="1" smtClean="0"/>
              <a:t>괄호안에</a:t>
            </a:r>
            <a:r>
              <a:rPr lang="ko-KR" altLang="en-US" baseline="0" dirty="0" smtClean="0"/>
              <a:t> 나타난 수치 즉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노란색 동그라미 안의 수치는 </a:t>
            </a:r>
            <a:r>
              <a:rPr lang="ko-KR" altLang="en-US" baseline="0" dirty="0" err="1" smtClean="0"/>
              <a:t>메소드의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응집도를</a:t>
            </a:r>
            <a:r>
              <a:rPr lang="ko-KR" altLang="en-US" baseline="0" dirty="0" smtClean="0"/>
              <a:t> 의미합니다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dirty="0" smtClean="0"/>
              <a:t>또한 클래스끼리 연결된 화살표에 나타난 괄호 안의 수치 즉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빨간 동그라미 안의 수치는 클래스간의 </a:t>
            </a:r>
            <a:r>
              <a:rPr lang="ko-KR" altLang="en-US" dirty="0" err="1" smtClean="0"/>
              <a:t>결합도를</a:t>
            </a:r>
            <a:r>
              <a:rPr lang="ko-KR" altLang="en-US" dirty="0" smtClean="0"/>
              <a:t> 의미합니다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0091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연구 배경입니다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05856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가시화를 위해 생성된 중간 결과물들</a:t>
            </a:r>
            <a:r>
              <a:rPr lang="ko-KR" altLang="en-US" baseline="0" dirty="0" smtClean="0"/>
              <a:t> 즉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소스네비게이터에</a:t>
            </a:r>
            <a:r>
              <a:rPr lang="ko-KR" altLang="en-US" baseline="0" dirty="0" smtClean="0"/>
              <a:t> 대한 결과물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엑스코드파서에</a:t>
            </a:r>
            <a:r>
              <a:rPr lang="ko-KR" altLang="en-US" baseline="0" dirty="0" smtClean="0"/>
              <a:t> 대한 결과물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가시화 코드 그리고 최종 결과물인 가시화 그래프가</a:t>
            </a:r>
            <a:endParaRPr lang="en-US" altLang="ko-KR" baseline="0" dirty="0" smtClean="0"/>
          </a:p>
          <a:p>
            <a:r>
              <a:rPr lang="ko-KR" altLang="en-US" baseline="0" dirty="0" smtClean="0"/>
              <a:t>이 폴더 저 폴더에 흩어져 있으면 매번 찾기 번거롭고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관리하기 어렵습니다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때문에 사용자가 지정했던 결과물 출력 경로에 </a:t>
            </a:r>
            <a:r>
              <a:rPr lang="en-US" altLang="ko-KR" baseline="0" dirty="0" smtClean="0"/>
              <a:t>output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디렉토리를</a:t>
            </a:r>
            <a:r>
              <a:rPr lang="ko-KR" altLang="en-US" baseline="0" dirty="0" smtClean="0"/>
              <a:t> 생성하여 실행 중에 생성되는 모든 결과물들을 저장하여 관리에 용이하도록 하였습니다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1997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결론 및 향후 연구 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03706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기존 가시화 서비스에서 불필요한 것은 줄이고 보완하여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가시화 서비스를 자동화하였습니다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사용자가 별도의 기능 설명 문서 없이도 가시화 서비스를 설치하고 입력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실행을 쉽게 직관적으로 수행할 수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가시화 과정에 생성되는 모든 결과물들을 하나의 디렉터리에 저장하여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결과물 확인 및 관리에 용이합니다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현재 모듈화된 서비스 자동화 툴은 기존에 연구된 여러 지표를 사용한 가시화 방법들 중 일부만을 사용</a:t>
            </a:r>
            <a:r>
              <a:rPr lang="en-US" altLang="ko-KR" dirty="0" smtClean="0"/>
              <a:t>, </a:t>
            </a:r>
            <a:r>
              <a:rPr lang="ko-KR" altLang="en-US" dirty="0" smtClean="0"/>
              <a:t>또한 파서의 종류도 두 가지 뿐이므로 차후 다른 파서와 품질 지표를 추가하여 더 다양한 소스코드 가시화를 할 수 있도록 할 예정입니다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815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2015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IDC</a:t>
            </a:r>
            <a:r>
              <a:rPr lang="ko-KR" altLang="en-US" dirty="0" smtClean="0"/>
              <a:t>에 따르면 세계 </a:t>
            </a:r>
            <a:r>
              <a:rPr lang="en-US" altLang="ko-KR" dirty="0" smtClean="0"/>
              <a:t>SW </a:t>
            </a:r>
            <a:r>
              <a:rPr lang="ko-KR" altLang="en-US" dirty="0" smtClean="0"/>
              <a:t>테스트 서비스 시장 규모는 </a:t>
            </a:r>
            <a:r>
              <a:rPr lang="en-US" altLang="ko-KR" dirty="0" smtClean="0"/>
              <a:t>2015</a:t>
            </a:r>
            <a:r>
              <a:rPr lang="ko-KR" altLang="en-US" dirty="0" smtClean="0"/>
              <a:t>년을 기준으로 </a:t>
            </a:r>
            <a:r>
              <a:rPr lang="en-US" altLang="ko-KR" dirty="0" smtClean="0"/>
              <a:t>193</a:t>
            </a:r>
            <a:r>
              <a:rPr lang="ko-KR" altLang="en-US" dirty="0" smtClean="0"/>
              <a:t>억 달러 우리</a:t>
            </a:r>
            <a:r>
              <a:rPr lang="ko-KR" altLang="en-US" baseline="0" dirty="0" smtClean="0"/>
              <a:t> 돈으로 </a:t>
            </a:r>
            <a:r>
              <a:rPr lang="en-US" altLang="ko-KR" baseline="0" dirty="0" smtClean="0"/>
              <a:t>23</a:t>
            </a:r>
            <a:r>
              <a:rPr lang="ko-KR" altLang="en-US" baseline="0" dirty="0" smtClean="0"/>
              <a:t>조 </a:t>
            </a:r>
            <a:r>
              <a:rPr lang="en-US" altLang="ko-KR" baseline="0" dirty="0" smtClean="0"/>
              <a:t>2</a:t>
            </a:r>
            <a:r>
              <a:rPr lang="ko-KR" altLang="en-US" baseline="0" dirty="0" smtClean="0"/>
              <a:t>천억 원이며</a:t>
            </a:r>
            <a:r>
              <a:rPr lang="en-US" altLang="ko-KR" baseline="0" dirty="0" smtClean="0"/>
              <a:t>, </a:t>
            </a:r>
            <a:r>
              <a:rPr lang="ko-KR" altLang="en-US" dirty="0" smtClean="0"/>
              <a:t>연평균 </a:t>
            </a:r>
            <a:r>
              <a:rPr lang="en-US" altLang="ko-KR" dirty="0" smtClean="0"/>
              <a:t>15% </a:t>
            </a:r>
            <a:r>
              <a:rPr lang="ko-KR" altLang="en-US" dirty="0" smtClean="0"/>
              <a:t>성장률을 보인다고 했습니다</a:t>
            </a:r>
            <a:r>
              <a:rPr lang="en-US" altLang="ko-KR" dirty="0" smtClean="0"/>
              <a:t>.</a:t>
            </a:r>
          </a:p>
          <a:p>
            <a:r>
              <a:rPr lang="ko-KR" altLang="en-US" baseline="0" dirty="0" smtClean="0"/>
              <a:t>소프트웨어 </a:t>
            </a:r>
            <a:r>
              <a:rPr lang="ko-KR" altLang="en-US" baseline="0" dirty="0" err="1" smtClean="0"/>
              <a:t>테스팅</a:t>
            </a:r>
            <a:r>
              <a:rPr lang="ko-KR" altLang="en-US" baseline="0" dirty="0" smtClean="0"/>
              <a:t> 시장이 계속해서 성장함과 동시에 대규모 소프트웨어 개발 또한 많아지고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dirty="0" smtClean="0"/>
              <a:t>소프트웨어의 규모가 커짐에 따라 코드의 복잡도가 높아지고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이는 소프트웨어 제품의 안정성과 고품질화를 어렵게 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그래서 소프트웨어의 품질 지표 중 </a:t>
            </a:r>
            <a:r>
              <a:rPr lang="ko-KR" altLang="en-US" dirty="0" err="1" smtClean="0"/>
              <a:t>결합도와</a:t>
            </a:r>
            <a:r>
              <a:rPr lang="ko-KR" altLang="en-US" dirty="0" smtClean="0"/>
              <a:t> 응집도 등을 이용해 복잡도</a:t>
            </a:r>
            <a:r>
              <a:rPr lang="ko-KR" altLang="en-US" baseline="0" dirty="0" smtClean="0"/>
              <a:t> 파악하고 소스코드를 개선할 수 있도록 소스코드 가시화를 연구하고 있습니다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6409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기존 연구 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207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기존 </a:t>
            </a:r>
            <a:r>
              <a:rPr lang="en-US" altLang="ko-KR" dirty="0" smtClean="0"/>
              <a:t>visualization</a:t>
            </a:r>
            <a:r>
              <a:rPr lang="ko-KR" altLang="en-US" baseline="0" dirty="0" smtClean="0"/>
              <a:t>을 나타낸 구성도 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구성도 설명하기 전에 소스코드 분석 도구들의 종류들에 대해 간단히 설명 드리겠습니다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이제 구성도를 다시 보면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소스네비게이터를</a:t>
            </a:r>
            <a:r>
              <a:rPr lang="ko-KR" altLang="en-US" baseline="0" dirty="0" smtClean="0"/>
              <a:t> 이용한 방법과 </a:t>
            </a:r>
            <a:r>
              <a:rPr lang="ko-KR" altLang="en-US" baseline="0" dirty="0" err="1" smtClean="0"/>
              <a:t>엑스코드파서를</a:t>
            </a:r>
            <a:r>
              <a:rPr lang="ko-KR" altLang="en-US" baseline="0" dirty="0" smtClean="0"/>
              <a:t> 이용한 방법이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err="1" smtClean="0"/>
              <a:t>소스네비게이터를</a:t>
            </a:r>
            <a:r>
              <a:rPr lang="ko-KR" altLang="en-US" baseline="0" dirty="0" smtClean="0"/>
              <a:t> 사용한 것을 살펴보면 먼저 소스코드를 </a:t>
            </a:r>
            <a:r>
              <a:rPr lang="ko-KR" altLang="en-US" baseline="0" dirty="0" err="1" smtClean="0"/>
              <a:t>소스네비게이터에</a:t>
            </a:r>
            <a:r>
              <a:rPr lang="ko-KR" altLang="en-US" baseline="0" dirty="0" smtClean="0"/>
              <a:t> 입력하여 나온 결과물을 데이터베이스에 저장합니다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저장된 데이터를 가시화 코드로 변환하여 </a:t>
            </a:r>
            <a:r>
              <a:rPr lang="ko-KR" altLang="en-US" baseline="0" dirty="0" err="1" smtClean="0"/>
              <a:t>그래프비즈에</a:t>
            </a:r>
            <a:r>
              <a:rPr lang="ko-KR" altLang="en-US" baseline="0" dirty="0" smtClean="0"/>
              <a:t> 입력하여 가시화 그래프를 생성합니다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그리고 마찬가지 방법으로 아래의 </a:t>
            </a:r>
            <a:r>
              <a:rPr lang="ko-KR" altLang="en-US" baseline="0" dirty="0" err="1" smtClean="0"/>
              <a:t>엑스코드파서를</a:t>
            </a:r>
            <a:r>
              <a:rPr lang="ko-KR" altLang="en-US" baseline="0" dirty="0" smtClean="0"/>
              <a:t> 이용하여 가시화 그래프를 생성합니다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이렇게 두 가지 방법을 살펴보면 파서 부분을 제외하고는 모두 공통되는 것이 대부분입니다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따라서 파서 부분을 모듈화 하고 나머지 부분들은 동일하게 사용하여 하나의 모듈화된 </a:t>
            </a:r>
            <a:r>
              <a:rPr lang="ko-KR" altLang="en-US" baseline="0" dirty="0" err="1" smtClean="0"/>
              <a:t>비쥬얼라이제이션을</a:t>
            </a:r>
            <a:r>
              <a:rPr lang="ko-KR" altLang="en-US" baseline="0" dirty="0" smtClean="0"/>
              <a:t> 구현하였습니다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092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기존 </a:t>
            </a:r>
            <a:r>
              <a:rPr lang="en-US" altLang="ko-KR" dirty="0" smtClean="0"/>
              <a:t>visualization</a:t>
            </a:r>
            <a:r>
              <a:rPr lang="ko-KR" altLang="en-US" baseline="0" dirty="0" smtClean="0"/>
              <a:t>을 나타낸 구성도 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구성도 설명하기 전에 소스코드 분석 도구들의 종류들에 대해 간단히 설명 드리겠습니다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이제 구성도를 다시 보면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소스네비게이터를</a:t>
            </a:r>
            <a:r>
              <a:rPr lang="ko-KR" altLang="en-US" baseline="0" dirty="0" smtClean="0"/>
              <a:t> 이용한 방법과 </a:t>
            </a:r>
            <a:r>
              <a:rPr lang="ko-KR" altLang="en-US" baseline="0" dirty="0" err="1" smtClean="0"/>
              <a:t>엑스코드파서를</a:t>
            </a:r>
            <a:r>
              <a:rPr lang="ko-KR" altLang="en-US" baseline="0" dirty="0" smtClean="0"/>
              <a:t> 이용한 방법이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err="1" smtClean="0"/>
              <a:t>소스네비게이터를</a:t>
            </a:r>
            <a:r>
              <a:rPr lang="ko-KR" altLang="en-US" baseline="0" dirty="0" smtClean="0"/>
              <a:t> 사용한 것을 살펴보면 먼저 소스코드를 </a:t>
            </a:r>
            <a:r>
              <a:rPr lang="ko-KR" altLang="en-US" baseline="0" dirty="0" err="1" smtClean="0"/>
              <a:t>소스네비게이터에</a:t>
            </a:r>
            <a:r>
              <a:rPr lang="ko-KR" altLang="en-US" baseline="0" dirty="0" smtClean="0"/>
              <a:t> 입력하여 나온 결과물을 데이터베이스에 저장합니다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저장된 데이터를 가시화 코드로 변환하여 </a:t>
            </a:r>
            <a:r>
              <a:rPr lang="ko-KR" altLang="en-US" baseline="0" dirty="0" err="1" smtClean="0"/>
              <a:t>그래프비즈에</a:t>
            </a:r>
            <a:r>
              <a:rPr lang="ko-KR" altLang="en-US" baseline="0" dirty="0" smtClean="0"/>
              <a:t> 입력하여 가시화 그래프를 생성합니다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그리고 마찬가지 방법으로 아래의 </a:t>
            </a:r>
            <a:r>
              <a:rPr lang="ko-KR" altLang="en-US" baseline="0" dirty="0" err="1" smtClean="0"/>
              <a:t>엑스코드파서를</a:t>
            </a:r>
            <a:r>
              <a:rPr lang="ko-KR" altLang="en-US" baseline="0" dirty="0" smtClean="0"/>
              <a:t> 이용하여 가시화 그래프를 생성합니다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이렇게 두 가지 방법을 살펴보면 파서 부분을 제외하고는 모두 공통되는 것이 대부분입니다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따라서 파서 부분을 모듈화 하고 나머지 부분들은 동일하게 사용하여 하나의 모듈화된 </a:t>
            </a:r>
            <a:r>
              <a:rPr lang="ko-KR" altLang="en-US" baseline="0" dirty="0" err="1" smtClean="0"/>
              <a:t>비쥬얼라이제이션을</a:t>
            </a:r>
            <a:r>
              <a:rPr lang="ko-KR" altLang="en-US" baseline="0" dirty="0" smtClean="0"/>
              <a:t> 구현하였습니다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2314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기존 </a:t>
            </a:r>
            <a:r>
              <a:rPr lang="en-US" altLang="ko-KR" dirty="0" smtClean="0"/>
              <a:t>visualization</a:t>
            </a:r>
            <a:r>
              <a:rPr lang="ko-KR" altLang="en-US" baseline="0" dirty="0" smtClean="0"/>
              <a:t>을 나타낸 구성도 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구성도 설명하기 전에 소스코드 분석 도구들의 종류들에 대해 간단히 설명 드리겠습니다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이제 구성도를 다시 보면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소스네비게이터를</a:t>
            </a:r>
            <a:r>
              <a:rPr lang="ko-KR" altLang="en-US" baseline="0" dirty="0" smtClean="0"/>
              <a:t> 이용한 방법과 </a:t>
            </a:r>
            <a:r>
              <a:rPr lang="ko-KR" altLang="en-US" baseline="0" dirty="0" err="1" smtClean="0"/>
              <a:t>엑스코드파서를</a:t>
            </a:r>
            <a:r>
              <a:rPr lang="ko-KR" altLang="en-US" baseline="0" dirty="0" smtClean="0"/>
              <a:t> 이용한 방법이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err="1" smtClean="0"/>
              <a:t>소스네비게이터를</a:t>
            </a:r>
            <a:r>
              <a:rPr lang="ko-KR" altLang="en-US" baseline="0" dirty="0" smtClean="0"/>
              <a:t> 사용한 것을 살펴보면 먼저 소스코드를 </a:t>
            </a:r>
            <a:r>
              <a:rPr lang="ko-KR" altLang="en-US" baseline="0" dirty="0" err="1" smtClean="0"/>
              <a:t>소스네비게이터에</a:t>
            </a:r>
            <a:r>
              <a:rPr lang="ko-KR" altLang="en-US" baseline="0" dirty="0" smtClean="0"/>
              <a:t> 입력하여 나온 결과물을 데이터베이스에 저장합니다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저장된 데이터를 가시화 코드로 변환하여 </a:t>
            </a:r>
            <a:r>
              <a:rPr lang="ko-KR" altLang="en-US" baseline="0" dirty="0" err="1" smtClean="0"/>
              <a:t>그래프비즈에</a:t>
            </a:r>
            <a:r>
              <a:rPr lang="ko-KR" altLang="en-US" baseline="0" dirty="0" smtClean="0"/>
              <a:t> 입력하여 가시화 그래프를 생성합니다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그리고 마찬가지 방법으로 아래의 </a:t>
            </a:r>
            <a:r>
              <a:rPr lang="ko-KR" altLang="en-US" baseline="0" dirty="0" err="1" smtClean="0"/>
              <a:t>엑스코드파서를</a:t>
            </a:r>
            <a:r>
              <a:rPr lang="ko-KR" altLang="en-US" baseline="0" dirty="0" smtClean="0"/>
              <a:t> 이용하여 가시화 그래프를 생성합니다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이렇게 두 가지 방법을 살펴보면 파서 부분을 제외하고는 모두 공통되는 것이 대부분입니다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따라서 파서 부분을 모듈화 하고 나머지 부분들은 동일하게 사용하여 하나의 모듈화된 </a:t>
            </a:r>
            <a:r>
              <a:rPr lang="ko-KR" altLang="en-US" baseline="0" dirty="0" err="1" smtClean="0"/>
              <a:t>비쥬얼라이제이션을</a:t>
            </a:r>
            <a:r>
              <a:rPr lang="ko-KR" altLang="en-US" baseline="0" dirty="0" smtClean="0"/>
              <a:t> 구현하였습니다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4630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기존에는 파서 중에 </a:t>
            </a:r>
            <a:r>
              <a:rPr lang="ko-KR" altLang="en-US" dirty="0" err="1" smtClean="0"/>
              <a:t>소스네비게이터만</a:t>
            </a:r>
            <a:r>
              <a:rPr lang="ko-KR" altLang="en-US" dirty="0" smtClean="0"/>
              <a:t> 자동 설치 패키지에 포함 됐었습니다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프로그램 설치과정에 불필요한 부분이 있었고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서비스 수행 시에는 </a:t>
            </a:r>
            <a:r>
              <a:rPr lang="ko-KR" altLang="en-US" dirty="0" err="1" smtClean="0"/>
              <a:t>이클립스를</a:t>
            </a:r>
            <a:r>
              <a:rPr lang="ko-KR" altLang="en-US" dirty="0" smtClean="0"/>
              <a:t> 구동하여 외부 프로젝트를 </a:t>
            </a:r>
            <a:r>
              <a:rPr lang="ko-KR" altLang="en-US" dirty="0" err="1" smtClean="0"/>
              <a:t>임포트</a:t>
            </a:r>
            <a:r>
              <a:rPr lang="ko-KR" altLang="en-US" dirty="0" smtClean="0"/>
              <a:t> 시키는 번거로움과 소스코드 상에서 </a:t>
            </a:r>
            <a:r>
              <a:rPr lang="ko-KR" altLang="en-US" dirty="0" err="1" smtClean="0"/>
              <a:t>타겟소스</a:t>
            </a:r>
            <a:r>
              <a:rPr lang="ko-KR" altLang="en-US" dirty="0" smtClean="0"/>
              <a:t> 경로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소스네비게이터</a:t>
            </a:r>
            <a:r>
              <a:rPr lang="ko-KR" altLang="en-US" baseline="0" dirty="0" smtClean="0"/>
              <a:t> 경로 등을 개발자가 </a:t>
            </a:r>
            <a:r>
              <a:rPr lang="ko-KR" altLang="en-US" baseline="0" dirty="0" err="1" smtClean="0"/>
              <a:t>수정해줘야하는</a:t>
            </a:r>
            <a:r>
              <a:rPr lang="ko-KR" altLang="en-US" baseline="0" dirty="0" smtClean="0"/>
              <a:t> 번거로움이 있었습니다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또한 </a:t>
            </a:r>
            <a:r>
              <a:rPr lang="ko-KR" altLang="en-US" baseline="0" dirty="0" err="1" smtClean="0"/>
              <a:t>이클립스가</a:t>
            </a:r>
            <a:r>
              <a:rPr lang="ko-KR" altLang="en-US" baseline="0" dirty="0" smtClean="0"/>
              <a:t> 없는 환경에서는 따로 설치가 필요했습니다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11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608A-A8FA-49ED-B4E9-875A98B81801}" type="datetimeFigureOut">
              <a:rPr lang="ko-KR" altLang="en-US" smtClean="0"/>
              <a:t>2017-04-29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823-DE30-4811-817F-F46E8B1BF913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2895600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9144000" cy="2895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1686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608A-A8FA-49ED-B4E9-875A98B81801}" type="datetimeFigureOut">
              <a:rPr lang="ko-KR" altLang="en-US" smtClean="0"/>
              <a:t>2017-04-29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823-DE30-4811-817F-F46E8B1BF91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281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608A-A8FA-49ED-B4E9-875A98B81801}" type="datetimeFigureOut">
              <a:rPr lang="ko-KR" altLang="en-US" smtClean="0"/>
              <a:t>2017-04-29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823-DE30-4811-817F-F46E8B1BF91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189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608A-A8FA-49ED-B4E9-875A98B81801}" type="datetimeFigureOut">
              <a:rPr lang="ko-KR" altLang="en-US" smtClean="0"/>
              <a:t>2017-04-29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823-DE30-4811-817F-F46E8B1BF913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527050" y="736336"/>
            <a:ext cx="101600" cy="583141"/>
          </a:xfrm>
          <a:prstGeom prst="rect">
            <a:avLst/>
          </a:prstGeom>
          <a:solidFill>
            <a:srgbClr val="96B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307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608A-A8FA-49ED-B4E9-875A98B81801}" type="datetimeFigureOut">
              <a:rPr lang="ko-KR" altLang="en-US" smtClean="0"/>
              <a:t>2017-04-29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823-DE30-4811-817F-F46E8B1BF91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6649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608A-A8FA-49ED-B4E9-875A98B81801}" type="datetimeFigureOut">
              <a:rPr lang="ko-KR" altLang="en-US" smtClean="0"/>
              <a:t>2017-04-29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823-DE30-4811-817F-F46E8B1BF913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527050" y="736336"/>
            <a:ext cx="101600" cy="583141"/>
          </a:xfrm>
          <a:prstGeom prst="rect">
            <a:avLst/>
          </a:prstGeom>
          <a:solidFill>
            <a:srgbClr val="96B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648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608A-A8FA-49ED-B4E9-875A98B81801}" type="datetimeFigureOut">
              <a:rPr lang="ko-KR" altLang="en-US" smtClean="0"/>
              <a:t>2017-04-29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823-DE30-4811-817F-F46E8B1BF913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직사각형 9"/>
          <p:cNvSpPr/>
          <p:nvPr userDrawn="1"/>
        </p:nvSpPr>
        <p:spPr>
          <a:xfrm>
            <a:off x="527050" y="736336"/>
            <a:ext cx="101600" cy="583141"/>
          </a:xfrm>
          <a:prstGeom prst="rect">
            <a:avLst/>
          </a:prstGeom>
          <a:solidFill>
            <a:srgbClr val="96B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7107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608A-A8FA-49ED-B4E9-875A98B81801}" type="datetimeFigureOut">
              <a:rPr lang="ko-KR" altLang="en-US" smtClean="0"/>
              <a:t>2017-04-29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823-DE30-4811-817F-F46E8B1BF913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직사각형 5"/>
          <p:cNvSpPr/>
          <p:nvPr userDrawn="1"/>
        </p:nvSpPr>
        <p:spPr>
          <a:xfrm>
            <a:off x="527050" y="736336"/>
            <a:ext cx="101600" cy="583141"/>
          </a:xfrm>
          <a:prstGeom prst="rect">
            <a:avLst/>
          </a:prstGeom>
          <a:solidFill>
            <a:srgbClr val="96B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489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608A-A8FA-49ED-B4E9-875A98B81801}" type="datetimeFigureOut">
              <a:rPr lang="ko-KR" altLang="en-US" smtClean="0"/>
              <a:t>2017-04-29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823-DE30-4811-817F-F46E8B1BF913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5" name="직사각형 4"/>
          <p:cNvSpPr/>
          <p:nvPr userDrawn="1"/>
        </p:nvSpPr>
        <p:spPr>
          <a:xfrm>
            <a:off x="527050" y="736336"/>
            <a:ext cx="101600" cy="583141"/>
          </a:xfrm>
          <a:prstGeom prst="rect">
            <a:avLst/>
          </a:prstGeom>
          <a:solidFill>
            <a:srgbClr val="96B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9523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608A-A8FA-49ED-B4E9-875A98B81801}" type="datetimeFigureOut">
              <a:rPr lang="ko-KR" altLang="en-US" smtClean="0"/>
              <a:t>2017-04-29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823-DE30-4811-817F-F46E8B1BF91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311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608A-A8FA-49ED-B4E9-875A98B81801}" type="datetimeFigureOut">
              <a:rPr lang="ko-KR" altLang="en-US" smtClean="0"/>
              <a:t>2017-04-29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823-DE30-4811-817F-F46E8B1BF91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389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8608A-A8FA-49ED-B4E9-875A98B81801}" type="datetimeFigureOut">
              <a:rPr lang="ko-KR" altLang="en-US" smtClean="0"/>
              <a:t>2017-04-29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AD823-DE30-4811-817F-F46E8B1BF913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 smtClean="0"/>
              <a:t>Hongik University </a:t>
            </a:r>
            <a:r>
              <a:rPr lang="en-US" altLang="ko-KR" sz="1200" b="1" dirty="0" smtClean="0"/>
              <a:t>Software Engineering LAB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4200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5098" y="1473200"/>
            <a:ext cx="8813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rgbClr val="52B8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코드 가시화를 위한 서비스 모듈화</a:t>
            </a:r>
            <a:endParaRPr lang="en-US" altLang="ko-KR" sz="4000" b="1" dirty="0" smtClean="0">
              <a:solidFill>
                <a:srgbClr val="52B8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ko-KR" sz="2400" dirty="0" smtClean="0"/>
              <a:t>(Service Modularization for </a:t>
            </a:r>
            <a:r>
              <a:rPr lang="en-US" altLang="ko-KR" sz="2400" dirty="0"/>
              <a:t>the Code </a:t>
            </a:r>
            <a:r>
              <a:rPr lang="en-US" altLang="ko-KR" sz="2400" dirty="0" smtClean="0"/>
              <a:t>Visualization)</a:t>
            </a:r>
            <a:endParaRPr lang="ko-KR" altLang="en-US" sz="2400" b="1" dirty="0">
              <a:solidFill>
                <a:srgbClr val="52B8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0732" y="3674534"/>
            <a:ext cx="41825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606060"/>
                </a:solidFill>
              </a:rPr>
              <a:t>2017. 04. 29.</a:t>
            </a:r>
          </a:p>
          <a:p>
            <a:pPr algn="ctr"/>
            <a:r>
              <a:rPr lang="ko-KR" altLang="en-US" b="1" dirty="0" smtClean="0">
                <a:solidFill>
                  <a:srgbClr val="606060"/>
                </a:solidFill>
              </a:rPr>
              <a:t>홍익대학교 소프트웨어공학 연구실</a:t>
            </a:r>
            <a:endParaRPr lang="en-US" altLang="ko-KR" b="1" dirty="0" smtClean="0">
              <a:solidFill>
                <a:srgbClr val="606060"/>
              </a:solidFill>
            </a:endParaRPr>
          </a:p>
          <a:p>
            <a:endParaRPr lang="en-US" altLang="ko-KR" b="1" dirty="0">
              <a:solidFill>
                <a:srgbClr val="606060"/>
              </a:solidFill>
            </a:endParaRPr>
          </a:p>
          <a:p>
            <a:pPr algn="ctr"/>
            <a:r>
              <a:rPr lang="ko-KR" altLang="en-US" b="1" dirty="0" smtClean="0">
                <a:solidFill>
                  <a:srgbClr val="606060"/>
                </a:solidFill>
              </a:rPr>
              <a:t>이진협</a:t>
            </a:r>
            <a:endParaRPr lang="en-US" altLang="ko-KR" b="1" dirty="0" smtClean="0">
              <a:solidFill>
                <a:srgbClr val="606060"/>
              </a:solidFill>
            </a:endParaRPr>
          </a:p>
          <a:p>
            <a:endParaRPr lang="en-US" altLang="ko-KR" dirty="0">
              <a:solidFill>
                <a:srgbClr val="606060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rgbClr val="606060"/>
                </a:solidFill>
              </a:rPr>
              <a:t>지도교수 </a:t>
            </a:r>
            <a:r>
              <a:rPr lang="en-US" altLang="ko-KR" sz="1400" dirty="0" smtClean="0">
                <a:solidFill>
                  <a:srgbClr val="606060"/>
                </a:solidFill>
              </a:rPr>
              <a:t>: </a:t>
            </a:r>
            <a:r>
              <a:rPr lang="ko-KR" altLang="en-US" sz="1400" dirty="0" smtClean="0">
                <a:solidFill>
                  <a:srgbClr val="606060"/>
                </a:solidFill>
              </a:rPr>
              <a:t>김영철</a:t>
            </a:r>
            <a:endParaRPr lang="ko-KR" altLang="en-US" sz="1400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육각형 3"/>
          <p:cNvSpPr/>
          <p:nvPr/>
        </p:nvSpPr>
        <p:spPr>
          <a:xfrm rot="16200000">
            <a:off x="4067267" y="326674"/>
            <a:ext cx="1033519" cy="5933132"/>
          </a:xfrm>
          <a:prstGeom prst="hexagon">
            <a:avLst/>
          </a:prstGeom>
          <a:solidFill>
            <a:srgbClr val="52B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55471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1683359" y="2943228"/>
            <a:ext cx="5785750" cy="708494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ko-KR" altLang="en-US" dirty="0" smtClean="0">
                <a:solidFill>
                  <a:srgbClr val="606060"/>
                </a:solidFill>
              </a:rPr>
              <a:t>모듈화된 자동화 </a:t>
            </a:r>
            <a:r>
              <a:rPr lang="ko-KR" altLang="en-US" dirty="0">
                <a:solidFill>
                  <a:srgbClr val="606060"/>
                </a:solidFill>
              </a:rPr>
              <a:t>서비스</a:t>
            </a:r>
          </a:p>
        </p:txBody>
      </p:sp>
    </p:spTree>
    <p:extLst>
      <p:ext uri="{BB962C8B-B14F-4D97-AF65-F5344CB8AC3E}">
        <p14:creationId xmlns:p14="http://schemas.microsoft.com/office/powerpoint/2010/main" val="427962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606060"/>
                </a:solidFill>
              </a:rPr>
              <a:t>모듈화된 자동화 서비스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960891" y="2117116"/>
            <a:ext cx="1222218" cy="392474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 smtClean="0">
                <a:solidFill>
                  <a:srgbClr val="606060"/>
                </a:solidFill>
              </a:rPr>
              <a:t>모듈화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6" name="내용 개체 틀 4"/>
          <p:cNvSpPr txBox="1">
            <a:spLocks/>
          </p:cNvSpPr>
          <p:nvPr/>
        </p:nvSpPr>
        <p:spPr>
          <a:xfrm>
            <a:off x="2433119" y="3047840"/>
            <a:ext cx="1222218" cy="383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dirty="0" smtClean="0">
                <a:solidFill>
                  <a:srgbClr val="606060"/>
                </a:solidFill>
              </a:rPr>
              <a:t>파서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7" name="내용 개체 틀 4"/>
          <p:cNvSpPr txBox="1">
            <a:spLocks/>
          </p:cNvSpPr>
          <p:nvPr/>
        </p:nvSpPr>
        <p:spPr>
          <a:xfrm>
            <a:off x="5595043" y="3047840"/>
            <a:ext cx="1222218" cy="3834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dirty="0" smtClean="0">
                <a:solidFill>
                  <a:srgbClr val="606060"/>
                </a:solidFill>
              </a:rPr>
              <a:t>품질지표</a:t>
            </a:r>
            <a:endParaRPr lang="ko-KR" altLang="en-US" dirty="0">
              <a:solidFill>
                <a:srgbClr val="606060"/>
              </a:solidFill>
            </a:endParaRPr>
          </a:p>
        </p:txBody>
      </p:sp>
      <p:cxnSp>
        <p:nvCxnSpPr>
          <p:cNvPr id="3" name="꺾인 연결선 2"/>
          <p:cNvCxnSpPr>
            <a:stCxn id="5" idx="2"/>
            <a:endCxn id="6" idx="0"/>
          </p:cNvCxnSpPr>
          <p:nvPr/>
        </p:nvCxnSpPr>
        <p:spPr>
          <a:xfrm rot="5400000">
            <a:off x="3538989" y="2014829"/>
            <a:ext cx="538250" cy="1527772"/>
          </a:xfrm>
          <a:prstGeom prst="bentConnector3">
            <a:avLst/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꺾인 연결선 13"/>
          <p:cNvCxnSpPr>
            <a:stCxn id="5" idx="2"/>
            <a:endCxn id="7" idx="0"/>
          </p:cNvCxnSpPr>
          <p:nvPr/>
        </p:nvCxnSpPr>
        <p:spPr>
          <a:xfrm rot="16200000" flipH="1">
            <a:off x="5119951" y="1961639"/>
            <a:ext cx="538250" cy="1634152"/>
          </a:xfrm>
          <a:prstGeom prst="bentConnector3">
            <a:avLst>
              <a:gd name="adj1" fmla="val 50000"/>
            </a:avLst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내용 개체 틀 4"/>
          <p:cNvSpPr txBox="1">
            <a:spLocks/>
          </p:cNvSpPr>
          <p:nvPr/>
        </p:nvSpPr>
        <p:spPr>
          <a:xfrm>
            <a:off x="468517" y="4261004"/>
            <a:ext cx="1222218" cy="383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400" dirty="0" smtClean="0">
                <a:solidFill>
                  <a:srgbClr val="606060"/>
                </a:solidFill>
              </a:rPr>
              <a:t>Source Navigator</a:t>
            </a:r>
            <a:endParaRPr lang="ko-KR" altLang="en-US" sz="1400" dirty="0">
              <a:solidFill>
                <a:srgbClr val="606060"/>
              </a:solidFill>
            </a:endParaRPr>
          </a:p>
        </p:txBody>
      </p:sp>
      <p:sp>
        <p:nvSpPr>
          <p:cNvPr id="24" name="내용 개체 틀 4"/>
          <p:cNvSpPr txBox="1">
            <a:spLocks/>
          </p:cNvSpPr>
          <p:nvPr/>
        </p:nvSpPr>
        <p:spPr>
          <a:xfrm>
            <a:off x="1697526" y="4261004"/>
            <a:ext cx="1222218" cy="383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400" dirty="0" err="1" smtClean="0">
                <a:solidFill>
                  <a:srgbClr val="606060"/>
                </a:solidFill>
              </a:rPr>
              <a:t>XcodeParser</a:t>
            </a:r>
            <a:endParaRPr lang="ko-KR" altLang="en-US" sz="1400" dirty="0">
              <a:solidFill>
                <a:srgbClr val="606060"/>
              </a:solidFill>
            </a:endParaRPr>
          </a:p>
        </p:txBody>
      </p:sp>
      <p:sp>
        <p:nvSpPr>
          <p:cNvPr id="25" name="내용 개체 틀 4"/>
          <p:cNvSpPr txBox="1">
            <a:spLocks/>
          </p:cNvSpPr>
          <p:nvPr/>
        </p:nvSpPr>
        <p:spPr>
          <a:xfrm>
            <a:off x="2944641" y="4261004"/>
            <a:ext cx="1222218" cy="383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400" dirty="0" err="1" smtClean="0">
                <a:solidFill>
                  <a:srgbClr val="606060"/>
                </a:solidFill>
              </a:rPr>
              <a:t>JavaParser</a:t>
            </a:r>
            <a:endParaRPr lang="ko-KR" altLang="en-US" sz="1400" dirty="0">
              <a:solidFill>
                <a:srgbClr val="606060"/>
              </a:solidFill>
            </a:endParaRPr>
          </a:p>
        </p:txBody>
      </p:sp>
      <p:sp>
        <p:nvSpPr>
          <p:cNvPr id="26" name="내용 개체 틀 4"/>
          <p:cNvSpPr txBox="1">
            <a:spLocks/>
          </p:cNvSpPr>
          <p:nvPr/>
        </p:nvSpPr>
        <p:spPr>
          <a:xfrm>
            <a:off x="3673443" y="4224792"/>
            <a:ext cx="1222218" cy="383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400" b="1" dirty="0" smtClean="0">
                <a:solidFill>
                  <a:srgbClr val="606060"/>
                </a:solidFill>
              </a:rPr>
              <a:t>. . .</a:t>
            </a:r>
            <a:endParaRPr lang="ko-KR" altLang="en-US" sz="1400" b="1" dirty="0">
              <a:solidFill>
                <a:srgbClr val="606060"/>
              </a:solidFill>
            </a:endParaRPr>
          </a:p>
        </p:txBody>
      </p:sp>
      <p:sp>
        <p:nvSpPr>
          <p:cNvPr id="27" name="내용 개체 틀 4"/>
          <p:cNvSpPr txBox="1">
            <a:spLocks/>
          </p:cNvSpPr>
          <p:nvPr/>
        </p:nvSpPr>
        <p:spPr>
          <a:xfrm>
            <a:off x="3736818" y="5090748"/>
            <a:ext cx="1222218" cy="383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400" dirty="0" smtClean="0">
                <a:solidFill>
                  <a:srgbClr val="606060"/>
                </a:solidFill>
              </a:rPr>
              <a:t>Coupling</a:t>
            </a:r>
            <a:endParaRPr lang="ko-KR" altLang="en-US" sz="1400" dirty="0">
              <a:solidFill>
                <a:srgbClr val="606060"/>
              </a:solidFill>
            </a:endParaRPr>
          </a:p>
        </p:txBody>
      </p:sp>
      <p:sp>
        <p:nvSpPr>
          <p:cNvPr id="28" name="내용 개체 틀 4"/>
          <p:cNvSpPr txBox="1">
            <a:spLocks/>
          </p:cNvSpPr>
          <p:nvPr/>
        </p:nvSpPr>
        <p:spPr>
          <a:xfrm>
            <a:off x="4959036" y="5090748"/>
            <a:ext cx="1222218" cy="383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400" dirty="0" smtClean="0">
                <a:solidFill>
                  <a:srgbClr val="606060"/>
                </a:solidFill>
              </a:rPr>
              <a:t>Cohesion</a:t>
            </a:r>
            <a:endParaRPr lang="ko-KR" altLang="en-US" sz="1400" dirty="0">
              <a:solidFill>
                <a:srgbClr val="606060"/>
              </a:solidFill>
            </a:endParaRPr>
          </a:p>
        </p:txBody>
      </p:sp>
      <p:sp>
        <p:nvSpPr>
          <p:cNvPr id="29" name="내용 개체 틀 4"/>
          <p:cNvSpPr txBox="1">
            <a:spLocks/>
          </p:cNvSpPr>
          <p:nvPr/>
        </p:nvSpPr>
        <p:spPr>
          <a:xfrm>
            <a:off x="6181254" y="5090748"/>
            <a:ext cx="1222218" cy="383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400" dirty="0" smtClean="0">
                <a:solidFill>
                  <a:srgbClr val="606060"/>
                </a:solidFill>
              </a:rPr>
              <a:t>Coupling</a:t>
            </a:r>
            <a:br>
              <a:rPr lang="en-US" altLang="ko-KR" sz="1400" dirty="0" smtClean="0">
                <a:solidFill>
                  <a:srgbClr val="606060"/>
                </a:solidFill>
              </a:rPr>
            </a:br>
            <a:r>
              <a:rPr lang="en-US" altLang="ko-KR" sz="1400" dirty="0" smtClean="0">
                <a:solidFill>
                  <a:srgbClr val="606060"/>
                </a:solidFill>
              </a:rPr>
              <a:t>&amp;Cohesion</a:t>
            </a:r>
            <a:endParaRPr lang="ko-KR" altLang="en-US" sz="1400" dirty="0">
              <a:solidFill>
                <a:srgbClr val="606060"/>
              </a:solidFill>
            </a:endParaRPr>
          </a:p>
        </p:txBody>
      </p:sp>
      <p:sp>
        <p:nvSpPr>
          <p:cNvPr id="30" name="내용 개체 틀 4"/>
          <p:cNvSpPr txBox="1">
            <a:spLocks/>
          </p:cNvSpPr>
          <p:nvPr/>
        </p:nvSpPr>
        <p:spPr>
          <a:xfrm>
            <a:off x="7403471" y="5090748"/>
            <a:ext cx="1287855" cy="383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400" dirty="0" err="1" smtClean="0">
                <a:solidFill>
                  <a:srgbClr val="606060"/>
                </a:solidFill>
              </a:rPr>
              <a:t>ClassDiagram</a:t>
            </a:r>
            <a:endParaRPr lang="ko-KR" altLang="en-US" sz="1400" dirty="0">
              <a:solidFill>
                <a:srgbClr val="606060"/>
              </a:solidFill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552261" y="4224792"/>
            <a:ext cx="1032095" cy="473957"/>
          </a:xfrm>
          <a:prstGeom prst="roundRect">
            <a:avLst>
              <a:gd name="adj" fmla="val 10936"/>
            </a:avLst>
          </a:prstGeom>
          <a:noFill/>
          <a:ln w="19050">
            <a:solidFill>
              <a:srgbClr val="52B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1738267" y="4224792"/>
            <a:ext cx="1140736" cy="473957"/>
          </a:xfrm>
          <a:prstGeom prst="roundRect">
            <a:avLst>
              <a:gd name="adj" fmla="val 10936"/>
            </a:avLst>
          </a:prstGeom>
          <a:noFill/>
          <a:ln w="19050">
            <a:solidFill>
              <a:srgbClr val="52B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3039702" y="4224792"/>
            <a:ext cx="1032095" cy="473957"/>
          </a:xfrm>
          <a:prstGeom prst="roundRect">
            <a:avLst>
              <a:gd name="adj" fmla="val 10936"/>
            </a:avLst>
          </a:prstGeom>
          <a:noFill/>
          <a:ln w="19050">
            <a:solidFill>
              <a:srgbClr val="52B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모서리가 둥근 직사각형 33"/>
          <p:cNvSpPr/>
          <p:nvPr/>
        </p:nvSpPr>
        <p:spPr>
          <a:xfrm>
            <a:off x="3829617" y="5045479"/>
            <a:ext cx="1032095" cy="473957"/>
          </a:xfrm>
          <a:prstGeom prst="roundRect">
            <a:avLst>
              <a:gd name="adj" fmla="val 10936"/>
            </a:avLst>
          </a:prstGeom>
          <a:noFill/>
          <a:ln w="19050">
            <a:solidFill>
              <a:srgbClr val="52B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5054097" y="5045479"/>
            <a:ext cx="1032095" cy="473957"/>
          </a:xfrm>
          <a:prstGeom prst="roundRect">
            <a:avLst>
              <a:gd name="adj" fmla="val 10936"/>
            </a:avLst>
          </a:prstGeom>
          <a:noFill/>
          <a:ln w="19050">
            <a:solidFill>
              <a:srgbClr val="52B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모서리가 둥근 직사각형 35"/>
          <p:cNvSpPr/>
          <p:nvPr/>
        </p:nvSpPr>
        <p:spPr>
          <a:xfrm>
            <a:off x="6274053" y="5045479"/>
            <a:ext cx="1032095" cy="473957"/>
          </a:xfrm>
          <a:prstGeom prst="roundRect">
            <a:avLst>
              <a:gd name="adj" fmla="val 10936"/>
            </a:avLst>
          </a:prstGeom>
          <a:noFill/>
          <a:ln w="19050">
            <a:solidFill>
              <a:srgbClr val="52B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모서리가 둥근 직사각형 36"/>
          <p:cNvSpPr/>
          <p:nvPr/>
        </p:nvSpPr>
        <p:spPr>
          <a:xfrm>
            <a:off x="7430629" y="5045479"/>
            <a:ext cx="1233538" cy="473957"/>
          </a:xfrm>
          <a:prstGeom prst="roundRect">
            <a:avLst>
              <a:gd name="adj" fmla="val 10936"/>
            </a:avLst>
          </a:prstGeom>
          <a:noFill/>
          <a:ln w="19050">
            <a:solidFill>
              <a:srgbClr val="52B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8" name="꺾인 연결선 37"/>
          <p:cNvCxnSpPr>
            <a:stCxn id="6" idx="2"/>
            <a:endCxn id="31" idx="0"/>
          </p:cNvCxnSpPr>
          <p:nvPr/>
        </p:nvCxnSpPr>
        <p:spPr>
          <a:xfrm rot="5400000">
            <a:off x="1659503" y="2840067"/>
            <a:ext cx="793532" cy="1975919"/>
          </a:xfrm>
          <a:prstGeom prst="bentConnector3">
            <a:avLst>
              <a:gd name="adj1" fmla="val 50000"/>
            </a:avLst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꺾인 연결선 40"/>
          <p:cNvCxnSpPr>
            <a:stCxn id="6" idx="2"/>
            <a:endCxn id="32" idx="0"/>
          </p:cNvCxnSpPr>
          <p:nvPr/>
        </p:nvCxnSpPr>
        <p:spPr>
          <a:xfrm rot="5400000">
            <a:off x="2279666" y="3460230"/>
            <a:ext cx="793532" cy="735593"/>
          </a:xfrm>
          <a:prstGeom prst="bentConnector3">
            <a:avLst>
              <a:gd name="adj1" fmla="val 50000"/>
            </a:avLst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꺾인 연결선 43"/>
          <p:cNvCxnSpPr>
            <a:stCxn id="6" idx="2"/>
            <a:endCxn id="33" idx="0"/>
          </p:cNvCxnSpPr>
          <p:nvPr/>
        </p:nvCxnSpPr>
        <p:spPr>
          <a:xfrm rot="16200000" flipH="1">
            <a:off x="2903223" y="3572265"/>
            <a:ext cx="793532" cy="511522"/>
          </a:xfrm>
          <a:prstGeom prst="bentConnector3">
            <a:avLst>
              <a:gd name="adj1" fmla="val 50000"/>
            </a:avLst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꺾인 연결선 46"/>
          <p:cNvCxnSpPr>
            <a:stCxn id="7" idx="2"/>
            <a:endCxn id="37" idx="0"/>
          </p:cNvCxnSpPr>
          <p:nvPr/>
        </p:nvCxnSpPr>
        <p:spPr>
          <a:xfrm rot="16200000" flipH="1">
            <a:off x="6319666" y="3317747"/>
            <a:ext cx="1614218" cy="1841246"/>
          </a:xfrm>
          <a:prstGeom prst="bentConnector3">
            <a:avLst>
              <a:gd name="adj1" fmla="val 77482"/>
            </a:avLst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꺾인 연결선 50"/>
          <p:cNvCxnSpPr>
            <a:stCxn id="7" idx="2"/>
            <a:endCxn id="36" idx="0"/>
          </p:cNvCxnSpPr>
          <p:nvPr/>
        </p:nvCxnSpPr>
        <p:spPr>
          <a:xfrm rot="16200000" flipH="1">
            <a:off x="5691017" y="3946395"/>
            <a:ext cx="1614218" cy="583949"/>
          </a:xfrm>
          <a:prstGeom prst="bentConnector3">
            <a:avLst>
              <a:gd name="adj1" fmla="val 77482"/>
            </a:avLst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꺾인 연결선 53"/>
          <p:cNvCxnSpPr>
            <a:stCxn id="7" idx="2"/>
            <a:endCxn id="35" idx="0"/>
          </p:cNvCxnSpPr>
          <p:nvPr/>
        </p:nvCxnSpPr>
        <p:spPr>
          <a:xfrm rot="5400000">
            <a:off x="5081040" y="3920367"/>
            <a:ext cx="1614218" cy="636007"/>
          </a:xfrm>
          <a:prstGeom prst="bentConnector3">
            <a:avLst>
              <a:gd name="adj1" fmla="val 77482"/>
            </a:avLst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꺾인 연결선 56"/>
          <p:cNvCxnSpPr>
            <a:stCxn id="7" idx="2"/>
            <a:endCxn id="34" idx="0"/>
          </p:cNvCxnSpPr>
          <p:nvPr/>
        </p:nvCxnSpPr>
        <p:spPr>
          <a:xfrm rot="5400000">
            <a:off x="4468800" y="3308127"/>
            <a:ext cx="1614218" cy="1860487"/>
          </a:xfrm>
          <a:prstGeom prst="bentConnector3">
            <a:avLst>
              <a:gd name="adj1" fmla="val 77482"/>
            </a:avLst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918299" y="2227855"/>
            <a:ext cx="28133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ko-KR" sz="1000" b="1" dirty="0" smtClean="0">
                <a:solidFill>
                  <a:srgbClr val="606060"/>
                </a:solidFill>
              </a:rPr>
              <a:t>: </a:t>
            </a:r>
            <a:r>
              <a:rPr lang="ko-KR" altLang="en-US" sz="1000" b="1" dirty="0" smtClean="0">
                <a:solidFill>
                  <a:srgbClr val="606060"/>
                </a:solidFill>
              </a:rPr>
              <a:t>관리에 </a:t>
            </a:r>
            <a:r>
              <a:rPr lang="ko-KR" altLang="en-US" sz="1000" b="1" dirty="0">
                <a:solidFill>
                  <a:srgbClr val="606060"/>
                </a:solidFill>
              </a:rPr>
              <a:t>용이하도록 기능 단위로 분할하는 것</a:t>
            </a:r>
          </a:p>
        </p:txBody>
      </p:sp>
      <p:sp>
        <p:nvSpPr>
          <p:cNvPr id="39" name="내용 개체 틀 4"/>
          <p:cNvSpPr txBox="1">
            <a:spLocks/>
          </p:cNvSpPr>
          <p:nvPr/>
        </p:nvSpPr>
        <p:spPr>
          <a:xfrm>
            <a:off x="8276265" y="5046725"/>
            <a:ext cx="1222218" cy="383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400" b="1" dirty="0" smtClean="0">
                <a:solidFill>
                  <a:srgbClr val="606060"/>
                </a:solidFill>
              </a:rPr>
              <a:t>. . .</a:t>
            </a:r>
            <a:endParaRPr lang="ko-KR" altLang="en-US" sz="1400" b="1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606060"/>
                </a:solidFill>
              </a:rPr>
              <a:t>모듈화된 자동화 서비스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960891" y="2117116"/>
            <a:ext cx="1222218" cy="392474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 smtClean="0">
                <a:solidFill>
                  <a:srgbClr val="606060"/>
                </a:solidFill>
              </a:rPr>
              <a:t>모듈화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6" name="내용 개체 틀 4"/>
          <p:cNvSpPr txBox="1">
            <a:spLocks/>
          </p:cNvSpPr>
          <p:nvPr/>
        </p:nvSpPr>
        <p:spPr>
          <a:xfrm>
            <a:off x="2433119" y="3047840"/>
            <a:ext cx="1222218" cy="383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dirty="0" smtClean="0">
                <a:solidFill>
                  <a:srgbClr val="606060"/>
                </a:solidFill>
              </a:rPr>
              <a:t>파서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7" name="내용 개체 틀 4"/>
          <p:cNvSpPr txBox="1">
            <a:spLocks/>
          </p:cNvSpPr>
          <p:nvPr/>
        </p:nvSpPr>
        <p:spPr>
          <a:xfrm>
            <a:off x="5595043" y="3047840"/>
            <a:ext cx="1222218" cy="3834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dirty="0" smtClean="0">
                <a:solidFill>
                  <a:srgbClr val="606060"/>
                </a:solidFill>
              </a:rPr>
              <a:t>품질지표</a:t>
            </a:r>
            <a:endParaRPr lang="ko-KR" altLang="en-US" dirty="0">
              <a:solidFill>
                <a:srgbClr val="606060"/>
              </a:solidFill>
            </a:endParaRPr>
          </a:p>
        </p:txBody>
      </p:sp>
      <p:cxnSp>
        <p:nvCxnSpPr>
          <p:cNvPr id="3" name="꺾인 연결선 2"/>
          <p:cNvCxnSpPr>
            <a:stCxn id="5" idx="2"/>
            <a:endCxn id="6" idx="0"/>
          </p:cNvCxnSpPr>
          <p:nvPr/>
        </p:nvCxnSpPr>
        <p:spPr>
          <a:xfrm rot="5400000">
            <a:off x="3538989" y="2014829"/>
            <a:ext cx="538250" cy="1527772"/>
          </a:xfrm>
          <a:prstGeom prst="bentConnector3">
            <a:avLst/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꺾인 연결선 13"/>
          <p:cNvCxnSpPr>
            <a:stCxn id="5" idx="2"/>
            <a:endCxn id="7" idx="0"/>
          </p:cNvCxnSpPr>
          <p:nvPr/>
        </p:nvCxnSpPr>
        <p:spPr>
          <a:xfrm rot="16200000" flipH="1">
            <a:off x="5119951" y="1961639"/>
            <a:ext cx="538250" cy="1634152"/>
          </a:xfrm>
          <a:prstGeom prst="bentConnector3">
            <a:avLst>
              <a:gd name="adj1" fmla="val 50000"/>
            </a:avLst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내용 개체 틀 4"/>
          <p:cNvSpPr txBox="1">
            <a:spLocks/>
          </p:cNvSpPr>
          <p:nvPr/>
        </p:nvSpPr>
        <p:spPr>
          <a:xfrm>
            <a:off x="468517" y="4261004"/>
            <a:ext cx="1222218" cy="383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400" dirty="0" smtClean="0">
                <a:solidFill>
                  <a:srgbClr val="606060"/>
                </a:solidFill>
              </a:rPr>
              <a:t>Source Navigator</a:t>
            </a:r>
            <a:endParaRPr lang="ko-KR" altLang="en-US" sz="1400" dirty="0">
              <a:solidFill>
                <a:srgbClr val="606060"/>
              </a:solidFill>
            </a:endParaRPr>
          </a:p>
        </p:txBody>
      </p:sp>
      <p:sp>
        <p:nvSpPr>
          <p:cNvPr id="24" name="내용 개체 틀 4"/>
          <p:cNvSpPr txBox="1">
            <a:spLocks/>
          </p:cNvSpPr>
          <p:nvPr/>
        </p:nvSpPr>
        <p:spPr>
          <a:xfrm>
            <a:off x="1697526" y="4261004"/>
            <a:ext cx="1222218" cy="383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400" dirty="0" err="1" smtClean="0">
                <a:solidFill>
                  <a:srgbClr val="606060"/>
                </a:solidFill>
              </a:rPr>
              <a:t>XcodeParser</a:t>
            </a:r>
            <a:endParaRPr lang="ko-KR" altLang="en-US" sz="1400" dirty="0">
              <a:solidFill>
                <a:srgbClr val="606060"/>
              </a:solidFill>
            </a:endParaRPr>
          </a:p>
        </p:txBody>
      </p:sp>
      <p:sp>
        <p:nvSpPr>
          <p:cNvPr id="25" name="내용 개체 틀 4"/>
          <p:cNvSpPr txBox="1">
            <a:spLocks/>
          </p:cNvSpPr>
          <p:nvPr/>
        </p:nvSpPr>
        <p:spPr>
          <a:xfrm>
            <a:off x="2944641" y="4261004"/>
            <a:ext cx="1222218" cy="383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400" dirty="0" err="1" smtClean="0">
                <a:solidFill>
                  <a:srgbClr val="606060"/>
                </a:solidFill>
              </a:rPr>
              <a:t>JavaParser</a:t>
            </a:r>
            <a:endParaRPr lang="ko-KR" altLang="en-US" sz="1400" dirty="0">
              <a:solidFill>
                <a:srgbClr val="606060"/>
              </a:solidFill>
            </a:endParaRPr>
          </a:p>
        </p:txBody>
      </p:sp>
      <p:sp>
        <p:nvSpPr>
          <p:cNvPr id="26" name="내용 개체 틀 4"/>
          <p:cNvSpPr txBox="1">
            <a:spLocks/>
          </p:cNvSpPr>
          <p:nvPr/>
        </p:nvSpPr>
        <p:spPr>
          <a:xfrm>
            <a:off x="3673443" y="4224792"/>
            <a:ext cx="1222218" cy="383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400" b="1" dirty="0" smtClean="0">
                <a:solidFill>
                  <a:srgbClr val="606060"/>
                </a:solidFill>
              </a:rPr>
              <a:t>. . .</a:t>
            </a:r>
            <a:endParaRPr lang="ko-KR" altLang="en-US" sz="1400" b="1" dirty="0">
              <a:solidFill>
                <a:srgbClr val="606060"/>
              </a:solidFill>
            </a:endParaRPr>
          </a:p>
        </p:txBody>
      </p:sp>
      <p:sp>
        <p:nvSpPr>
          <p:cNvPr id="27" name="내용 개체 틀 4"/>
          <p:cNvSpPr txBox="1">
            <a:spLocks/>
          </p:cNvSpPr>
          <p:nvPr/>
        </p:nvSpPr>
        <p:spPr>
          <a:xfrm>
            <a:off x="3736818" y="5090748"/>
            <a:ext cx="1222218" cy="383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400" dirty="0" smtClean="0">
                <a:solidFill>
                  <a:srgbClr val="606060"/>
                </a:solidFill>
              </a:rPr>
              <a:t>Coupling</a:t>
            </a:r>
            <a:endParaRPr lang="ko-KR" altLang="en-US" sz="1400" dirty="0">
              <a:solidFill>
                <a:srgbClr val="606060"/>
              </a:solidFill>
            </a:endParaRPr>
          </a:p>
        </p:txBody>
      </p:sp>
      <p:sp>
        <p:nvSpPr>
          <p:cNvPr id="28" name="내용 개체 틀 4"/>
          <p:cNvSpPr txBox="1">
            <a:spLocks/>
          </p:cNvSpPr>
          <p:nvPr/>
        </p:nvSpPr>
        <p:spPr>
          <a:xfrm>
            <a:off x="4959036" y="5090748"/>
            <a:ext cx="1222218" cy="383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400" dirty="0" smtClean="0">
                <a:solidFill>
                  <a:srgbClr val="606060"/>
                </a:solidFill>
              </a:rPr>
              <a:t>Cohesion</a:t>
            </a:r>
            <a:endParaRPr lang="ko-KR" altLang="en-US" sz="1400" dirty="0">
              <a:solidFill>
                <a:srgbClr val="606060"/>
              </a:solidFill>
            </a:endParaRPr>
          </a:p>
        </p:txBody>
      </p:sp>
      <p:sp>
        <p:nvSpPr>
          <p:cNvPr id="29" name="내용 개체 틀 4"/>
          <p:cNvSpPr txBox="1">
            <a:spLocks/>
          </p:cNvSpPr>
          <p:nvPr/>
        </p:nvSpPr>
        <p:spPr>
          <a:xfrm>
            <a:off x="6181254" y="5090748"/>
            <a:ext cx="1222218" cy="383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400" dirty="0" smtClean="0">
                <a:solidFill>
                  <a:srgbClr val="606060"/>
                </a:solidFill>
              </a:rPr>
              <a:t>Coupling</a:t>
            </a:r>
            <a:br>
              <a:rPr lang="en-US" altLang="ko-KR" sz="1400" dirty="0" smtClean="0">
                <a:solidFill>
                  <a:srgbClr val="606060"/>
                </a:solidFill>
              </a:rPr>
            </a:br>
            <a:r>
              <a:rPr lang="en-US" altLang="ko-KR" sz="1400" dirty="0" smtClean="0">
                <a:solidFill>
                  <a:srgbClr val="606060"/>
                </a:solidFill>
              </a:rPr>
              <a:t>&amp;Cohesion</a:t>
            </a:r>
            <a:endParaRPr lang="ko-KR" altLang="en-US" sz="1400" dirty="0">
              <a:solidFill>
                <a:srgbClr val="606060"/>
              </a:solidFill>
            </a:endParaRPr>
          </a:p>
        </p:txBody>
      </p:sp>
      <p:sp>
        <p:nvSpPr>
          <p:cNvPr id="30" name="내용 개체 틀 4"/>
          <p:cNvSpPr txBox="1">
            <a:spLocks/>
          </p:cNvSpPr>
          <p:nvPr/>
        </p:nvSpPr>
        <p:spPr>
          <a:xfrm>
            <a:off x="7403471" y="5090748"/>
            <a:ext cx="1287855" cy="383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400" dirty="0" err="1" smtClean="0">
                <a:solidFill>
                  <a:srgbClr val="606060"/>
                </a:solidFill>
              </a:rPr>
              <a:t>ClassDiagram</a:t>
            </a:r>
            <a:endParaRPr lang="ko-KR" altLang="en-US" sz="1400" dirty="0">
              <a:solidFill>
                <a:srgbClr val="606060"/>
              </a:solidFill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552261" y="4224792"/>
            <a:ext cx="1032095" cy="473957"/>
          </a:xfrm>
          <a:prstGeom prst="roundRect">
            <a:avLst>
              <a:gd name="adj" fmla="val 10936"/>
            </a:avLst>
          </a:prstGeom>
          <a:noFill/>
          <a:ln w="19050">
            <a:solidFill>
              <a:srgbClr val="52B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1738267" y="4224792"/>
            <a:ext cx="1140736" cy="473957"/>
          </a:xfrm>
          <a:prstGeom prst="roundRect">
            <a:avLst>
              <a:gd name="adj" fmla="val 10936"/>
            </a:avLst>
          </a:prstGeom>
          <a:noFill/>
          <a:ln w="19050">
            <a:solidFill>
              <a:srgbClr val="52B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3039702" y="4224792"/>
            <a:ext cx="1032095" cy="473957"/>
          </a:xfrm>
          <a:prstGeom prst="roundRect">
            <a:avLst>
              <a:gd name="adj" fmla="val 10936"/>
            </a:avLst>
          </a:prstGeom>
          <a:noFill/>
          <a:ln w="19050">
            <a:solidFill>
              <a:srgbClr val="52B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모서리가 둥근 직사각형 33"/>
          <p:cNvSpPr/>
          <p:nvPr/>
        </p:nvSpPr>
        <p:spPr>
          <a:xfrm>
            <a:off x="3829617" y="5045479"/>
            <a:ext cx="1032095" cy="473957"/>
          </a:xfrm>
          <a:prstGeom prst="roundRect">
            <a:avLst>
              <a:gd name="adj" fmla="val 10936"/>
            </a:avLst>
          </a:prstGeom>
          <a:noFill/>
          <a:ln w="19050">
            <a:solidFill>
              <a:srgbClr val="52B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5054097" y="5045479"/>
            <a:ext cx="1032095" cy="473957"/>
          </a:xfrm>
          <a:prstGeom prst="roundRect">
            <a:avLst>
              <a:gd name="adj" fmla="val 10936"/>
            </a:avLst>
          </a:prstGeom>
          <a:noFill/>
          <a:ln w="19050">
            <a:solidFill>
              <a:srgbClr val="52B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모서리가 둥근 직사각형 35"/>
          <p:cNvSpPr/>
          <p:nvPr/>
        </p:nvSpPr>
        <p:spPr>
          <a:xfrm>
            <a:off x="6274053" y="5045479"/>
            <a:ext cx="1032095" cy="473957"/>
          </a:xfrm>
          <a:prstGeom prst="roundRect">
            <a:avLst>
              <a:gd name="adj" fmla="val 10936"/>
            </a:avLst>
          </a:prstGeom>
          <a:noFill/>
          <a:ln w="19050">
            <a:solidFill>
              <a:srgbClr val="52B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모서리가 둥근 직사각형 36"/>
          <p:cNvSpPr/>
          <p:nvPr/>
        </p:nvSpPr>
        <p:spPr>
          <a:xfrm>
            <a:off x="7430629" y="5045479"/>
            <a:ext cx="1233538" cy="473957"/>
          </a:xfrm>
          <a:prstGeom prst="roundRect">
            <a:avLst>
              <a:gd name="adj" fmla="val 10936"/>
            </a:avLst>
          </a:prstGeom>
          <a:noFill/>
          <a:ln w="19050">
            <a:solidFill>
              <a:srgbClr val="52B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8" name="꺾인 연결선 37"/>
          <p:cNvCxnSpPr>
            <a:stCxn id="6" idx="2"/>
            <a:endCxn id="31" idx="0"/>
          </p:cNvCxnSpPr>
          <p:nvPr/>
        </p:nvCxnSpPr>
        <p:spPr>
          <a:xfrm rot="5400000">
            <a:off x="1659503" y="2840067"/>
            <a:ext cx="793532" cy="1975919"/>
          </a:xfrm>
          <a:prstGeom prst="bentConnector3">
            <a:avLst>
              <a:gd name="adj1" fmla="val 50000"/>
            </a:avLst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꺾인 연결선 40"/>
          <p:cNvCxnSpPr>
            <a:stCxn id="6" idx="2"/>
            <a:endCxn id="32" idx="0"/>
          </p:cNvCxnSpPr>
          <p:nvPr/>
        </p:nvCxnSpPr>
        <p:spPr>
          <a:xfrm rot="5400000">
            <a:off x="2279666" y="3460230"/>
            <a:ext cx="793532" cy="735593"/>
          </a:xfrm>
          <a:prstGeom prst="bentConnector3">
            <a:avLst>
              <a:gd name="adj1" fmla="val 50000"/>
            </a:avLst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꺾인 연결선 43"/>
          <p:cNvCxnSpPr>
            <a:stCxn id="6" idx="2"/>
            <a:endCxn id="33" idx="0"/>
          </p:cNvCxnSpPr>
          <p:nvPr/>
        </p:nvCxnSpPr>
        <p:spPr>
          <a:xfrm rot="16200000" flipH="1">
            <a:off x="2903223" y="3572265"/>
            <a:ext cx="793532" cy="511522"/>
          </a:xfrm>
          <a:prstGeom prst="bentConnector3">
            <a:avLst>
              <a:gd name="adj1" fmla="val 50000"/>
            </a:avLst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꺾인 연결선 46"/>
          <p:cNvCxnSpPr>
            <a:stCxn id="7" idx="2"/>
            <a:endCxn id="37" idx="0"/>
          </p:cNvCxnSpPr>
          <p:nvPr/>
        </p:nvCxnSpPr>
        <p:spPr>
          <a:xfrm rot="16200000" flipH="1">
            <a:off x="6319666" y="3317747"/>
            <a:ext cx="1614218" cy="1841246"/>
          </a:xfrm>
          <a:prstGeom prst="bentConnector3">
            <a:avLst>
              <a:gd name="adj1" fmla="val 77482"/>
            </a:avLst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꺾인 연결선 50"/>
          <p:cNvCxnSpPr>
            <a:stCxn id="7" idx="2"/>
            <a:endCxn id="36" idx="0"/>
          </p:cNvCxnSpPr>
          <p:nvPr/>
        </p:nvCxnSpPr>
        <p:spPr>
          <a:xfrm rot="16200000" flipH="1">
            <a:off x="5691017" y="3946395"/>
            <a:ext cx="1614218" cy="583949"/>
          </a:xfrm>
          <a:prstGeom prst="bentConnector3">
            <a:avLst>
              <a:gd name="adj1" fmla="val 77482"/>
            </a:avLst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꺾인 연결선 53"/>
          <p:cNvCxnSpPr>
            <a:stCxn id="7" idx="2"/>
            <a:endCxn id="35" idx="0"/>
          </p:cNvCxnSpPr>
          <p:nvPr/>
        </p:nvCxnSpPr>
        <p:spPr>
          <a:xfrm rot="5400000">
            <a:off x="5081040" y="3920367"/>
            <a:ext cx="1614218" cy="636007"/>
          </a:xfrm>
          <a:prstGeom prst="bentConnector3">
            <a:avLst>
              <a:gd name="adj1" fmla="val 77482"/>
            </a:avLst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꺾인 연결선 56"/>
          <p:cNvCxnSpPr>
            <a:stCxn id="7" idx="2"/>
            <a:endCxn id="34" idx="0"/>
          </p:cNvCxnSpPr>
          <p:nvPr/>
        </p:nvCxnSpPr>
        <p:spPr>
          <a:xfrm rot="5400000">
            <a:off x="4468800" y="3308127"/>
            <a:ext cx="1614218" cy="1860487"/>
          </a:xfrm>
          <a:prstGeom prst="bentConnector3">
            <a:avLst>
              <a:gd name="adj1" fmla="val 77482"/>
            </a:avLst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918299" y="2227855"/>
            <a:ext cx="28133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ko-KR" sz="1000" b="1" dirty="0" smtClean="0">
                <a:solidFill>
                  <a:srgbClr val="606060"/>
                </a:solidFill>
              </a:rPr>
              <a:t>: </a:t>
            </a:r>
            <a:r>
              <a:rPr lang="ko-KR" altLang="en-US" sz="1000" b="1" dirty="0" smtClean="0">
                <a:solidFill>
                  <a:srgbClr val="606060"/>
                </a:solidFill>
              </a:rPr>
              <a:t>관리에 </a:t>
            </a:r>
            <a:r>
              <a:rPr lang="ko-KR" altLang="en-US" sz="1000" b="1" dirty="0">
                <a:solidFill>
                  <a:srgbClr val="606060"/>
                </a:solidFill>
              </a:rPr>
              <a:t>용이하도록 기능 단위로 분할하는 것</a:t>
            </a:r>
          </a:p>
        </p:txBody>
      </p:sp>
      <p:sp>
        <p:nvSpPr>
          <p:cNvPr id="39" name="내용 개체 틀 4"/>
          <p:cNvSpPr txBox="1">
            <a:spLocks/>
          </p:cNvSpPr>
          <p:nvPr/>
        </p:nvSpPr>
        <p:spPr>
          <a:xfrm>
            <a:off x="8276265" y="5046725"/>
            <a:ext cx="1222218" cy="383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400" b="1" dirty="0" smtClean="0">
                <a:solidFill>
                  <a:srgbClr val="606060"/>
                </a:solidFill>
              </a:rPr>
              <a:t>. . .</a:t>
            </a:r>
            <a:endParaRPr lang="ko-KR" altLang="en-US" sz="1400" b="1" dirty="0">
              <a:solidFill>
                <a:srgbClr val="606060"/>
              </a:solidFill>
            </a:endParaRPr>
          </a:p>
        </p:txBody>
      </p:sp>
      <p:sp>
        <p:nvSpPr>
          <p:cNvPr id="46" name="자유형 45"/>
          <p:cNvSpPr/>
          <p:nvPr/>
        </p:nvSpPr>
        <p:spPr>
          <a:xfrm rot="16200000">
            <a:off x="912919" y="5618196"/>
            <a:ext cx="685800" cy="694334"/>
          </a:xfrm>
          <a:custGeom>
            <a:avLst/>
            <a:gdLst>
              <a:gd name="connsiteX0" fmla="*/ 685800 w 685800"/>
              <a:gd name="connsiteY0" fmla="*/ 178201 h 694334"/>
              <a:gd name="connsiteX1" fmla="*/ 685800 w 685800"/>
              <a:gd name="connsiteY1" fmla="*/ 516131 h 694334"/>
              <a:gd name="connsiteX2" fmla="*/ 337930 w 685800"/>
              <a:gd name="connsiteY2" fmla="*/ 516131 h 694334"/>
              <a:gd name="connsiteX3" fmla="*/ 337930 w 685800"/>
              <a:gd name="connsiteY3" fmla="*/ 694334 h 694334"/>
              <a:gd name="connsiteX4" fmla="*/ 0 w 685800"/>
              <a:gd name="connsiteY4" fmla="*/ 694334 h 694334"/>
              <a:gd name="connsiteX5" fmla="*/ 0 w 685800"/>
              <a:gd name="connsiteY5" fmla="*/ 0 h 694334"/>
              <a:gd name="connsiteX6" fmla="*/ 337930 w 685800"/>
              <a:gd name="connsiteY6" fmla="*/ 0 h 694334"/>
              <a:gd name="connsiteX7" fmla="*/ 337930 w 685800"/>
              <a:gd name="connsiteY7" fmla="*/ 178201 h 69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694334">
                <a:moveTo>
                  <a:pt x="685800" y="178201"/>
                </a:moveTo>
                <a:lnTo>
                  <a:pt x="685800" y="516131"/>
                </a:lnTo>
                <a:lnTo>
                  <a:pt x="337930" y="516131"/>
                </a:lnTo>
                <a:lnTo>
                  <a:pt x="337930" y="694334"/>
                </a:lnTo>
                <a:lnTo>
                  <a:pt x="0" y="694334"/>
                </a:lnTo>
                <a:lnTo>
                  <a:pt x="0" y="0"/>
                </a:lnTo>
                <a:lnTo>
                  <a:pt x="337930" y="0"/>
                </a:lnTo>
                <a:lnTo>
                  <a:pt x="337930" y="17820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자유형 47"/>
          <p:cNvSpPr/>
          <p:nvPr/>
        </p:nvSpPr>
        <p:spPr>
          <a:xfrm rot="5400000">
            <a:off x="1260086" y="5275296"/>
            <a:ext cx="685800" cy="694334"/>
          </a:xfrm>
          <a:custGeom>
            <a:avLst/>
            <a:gdLst>
              <a:gd name="connsiteX0" fmla="*/ 685800 w 685800"/>
              <a:gd name="connsiteY0" fmla="*/ 178201 h 694334"/>
              <a:gd name="connsiteX1" fmla="*/ 685800 w 685800"/>
              <a:gd name="connsiteY1" fmla="*/ 516131 h 694334"/>
              <a:gd name="connsiteX2" fmla="*/ 337930 w 685800"/>
              <a:gd name="connsiteY2" fmla="*/ 516131 h 694334"/>
              <a:gd name="connsiteX3" fmla="*/ 337930 w 685800"/>
              <a:gd name="connsiteY3" fmla="*/ 694334 h 694334"/>
              <a:gd name="connsiteX4" fmla="*/ 0 w 685800"/>
              <a:gd name="connsiteY4" fmla="*/ 694334 h 694334"/>
              <a:gd name="connsiteX5" fmla="*/ 0 w 685800"/>
              <a:gd name="connsiteY5" fmla="*/ 0 h 694334"/>
              <a:gd name="connsiteX6" fmla="*/ 337930 w 685800"/>
              <a:gd name="connsiteY6" fmla="*/ 0 h 694334"/>
              <a:gd name="connsiteX7" fmla="*/ 337930 w 685800"/>
              <a:gd name="connsiteY7" fmla="*/ 178201 h 69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694334">
                <a:moveTo>
                  <a:pt x="685800" y="178201"/>
                </a:moveTo>
                <a:lnTo>
                  <a:pt x="685800" y="516131"/>
                </a:lnTo>
                <a:lnTo>
                  <a:pt x="337930" y="516131"/>
                </a:lnTo>
                <a:lnTo>
                  <a:pt x="337930" y="694334"/>
                </a:lnTo>
                <a:lnTo>
                  <a:pt x="0" y="694334"/>
                </a:lnTo>
                <a:lnTo>
                  <a:pt x="0" y="0"/>
                </a:lnTo>
                <a:lnTo>
                  <a:pt x="337930" y="0"/>
                </a:lnTo>
                <a:lnTo>
                  <a:pt x="337930" y="178201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자유형 48"/>
          <p:cNvSpPr/>
          <p:nvPr/>
        </p:nvSpPr>
        <p:spPr>
          <a:xfrm rot="16200000">
            <a:off x="1607503" y="5618196"/>
            <a:ext cx="685800" cy="694334"/>
          </a:xfrm>
          <a:custGeom>
            <a:avLst/>
            <a:gdLst>
              <a:gd name="connsiteX0" fmla="*/ 685800 w 685800"/>
              <a:gd name="connsiteY0" fmla="*/ 178201 h 694334"/>
              <a:gd name="connsiteX1" fmla="*/ 685800 w 685800"/>
              <a:gd name="connsiteY1" fmla="*/ 516131 h 694334"/>
              <a:gd name="connsiteX2" fmla="*/ 337930 w 685800"/>
              <a:gd name="connsiteY2" fmla="*/ 516131 h 694334"/>
              <a:gd name="connsiteX3" fmla="*/ 337930 w 685800"/>
              <a:gd name="connsiteY3" fmla="*/ 694334 h 694334"/>
              <a:gd name="connsiteX4" fmla="*/ 0 w 685800"/>
              <a:gd name="connsiteY4" fmla="*/ 694334 h 694334"/>
              <a:gd name="connsiteX5" fmla="*/ 0 w 685800"/>
              <a:gd name="connsiteY5" fmla="*/ 0 h 694334"/>
              <a:gd name="connsiteX6" fmla="*/ 337930 w 685800"/>
              <a:gd name="connsiteY6" fmla="*/ 0 h 694334"/>
              <a:gd name="connsiteX7" fmla="*/ 337930 w 685800"/>
              <a:gd name="connsiteY7" fmla="*/ 178201 h 69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694334">
                <a:moveTo>
                  <a:pt x="685800" y="178201"/>
                </a:moveTo>
                <a:lnTo>
                  <a:pt x="685800" y="516131"/>
                </a:lnTo>
                <a:lnTo>
                  <a:pt x="337930" y="516131"/>
                </a:lnTo>
                <a:lnTo>
                  <a:pt x="337930" y="694334"/>
                </a:lnTo>
                <a:lnTo>
                  <a:pt x="0" y="694334"/>
                </a:lnTo>
                <a:lnTo>
                  <a:pt x="0" y="0"/>
                </a:lnTo>
                <a:lnTo>
                  <a:pt x="337930" y="0"/>
                </a:lnTo>
                <a:lnTo>
                  <a:pt x="337930" y="17820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자유형 49"/>
          <p:cNvSpPr/>
          <p:nvPr/>
        </p:nvSpPr>
        <p:spPr>
          <a:xfrm rot="5400000">
            <a:off x="2530704" y="4955493"/>
            <a:ext cx="685800" cy="694334"/>
          </a:xfrm>
          <a:custGeom>
            <a:avLst/>
            <a:gdLst>
              <a:gd name="connsiteX0" fmla="*/ 685800 w 685800"/>
              <a:gd name="connsiteY0" fmla="*/ 178201 h 694334"/>
              <a:gd name="connsiteX1" fmla="*/ 685800 w 685800"/>
              <a:gd name="connsiteY1" fmla="*/ 516131 h 694334"/>
              <a:gd name="connsiteX2" fmla="*/ 337930 w 685800"/>
              <a:gd name="connsiteY2" fmla="*/ 516131 h 694334"/>
              <a:gd name="connsiteX3" fmla="*/ 337930 w 685800"/>
              <a:gd name="connsiteY3" fmla="*/ 694334 h 694334"/>
              <a:gd name="connsiteX4" fmla="*/ 0 w 685800"/>
              <a:gd name="connsiteY4" fmla="*/ 694334 h 694334"/>
              <a:gd name="connsiteX5" fmla="*/ 0 w 685800"/>
              <a:gd name="connsiteY5" fmla="*/ 0 h 694334"/>
              <a:gd name="connsiteX6" fmla="*/ 337930 w 685800"/>
              <a:gd name="connsiteY6" fmla="*/ 0 h 694334"/>
              <a:gd name="connsiteX7" fmla="*/ 337930 w 685800"/>
              <a:gd name="connsiteY7" fmla="*/ 178201 h 69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694334">
                <a:moveTo>
                  <a:pt x="685800" y="178201"/>
                </a:moveTo>
                <a:lnTo>
                  <a:pt x="685800" y="516131"/>
                </a:lnTo>
                <a:lnTo>
                  <a:pt x="337930" y="516131"/>
                </a:lnTo>
                <a:lnTo>
                  <a:pt x="337930" y="694334"/>
                </a:lnTo>
                <a:lnTo>
                  <a:pt x="0" y="694334"/>
                </a:lnTo>
                <a:lnTo>
                  <a:pt x="0" y="0"/>
                </a:lnTo>
                <a:lnTo>
                  <a:pt x="337930" y="0"/>
                </a:lnTo>
                <a:lnTo>
                  <a:pt x="337930" y="178201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>
            <a:off x="2129760" y="5004744"/>
            <a:ext cx="320726" cy="230093"/>
          </a:xfrm>
          <a:custGeom>
            <a:avLst/>
            <a:gdLst>
              <a:gd name="connsiteX0" fmla="*/ 0 w 320726"/>
              <a:gd name="connsiteY0" fmla="*/ 230093 h 230093"/>
              <a:gd name="connsiteX1" fmla="*/ 129209 w 320726"/>
              <a:gd name="connsiteY1" fmla="*/ 31310 h 230093"/>
              <a:gd name="connsiteX2" fmla="*/ 308113 w 320726"/>
              <a:gd name="connsiteY2" fmla="*/ 1493 h 23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726" h="230093">
                <a:moveTo>
                  <a:pt x="0" y="230093"/>
                </a:moveTo>
                <a:cubicBezTo>
                  <a:pt x="38928" y="149751"/>
                  <a:pt x="77857" y="69410"/>
                  <a:pt x="129209" y="31310"/>
                </a:cubicBezTo>
                <a:cubicBezTo>
                  <a:pt x="180561" y="-6790"/>
                  <a:pt x="371061" y="-164"/>
                  <a:pt x="308113" y="1493"/>
                </a:cubicBezTo>
              </a:path>
            </a:pathLst>
          </a:custGeom>
          <a:noFill/>
          <a:ln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자유형 51"/>
          <p:cNvSpPr/>
          <p:nvPr/>
        </p:nvSpPr>
        <p:spPr>
          <a:xfrm rot="10800000">
            <a:off x="2157049" y="5338045"/>
            <a:ext cx="320726" cy="230093"/>
          </a:xfrm>
          <a:custGeom>
            <a:avLst/>
            <a:gdLst>
              <a:gd name="connsiteX0" fmla="*/ 0 w 320726"/>
              <a:gd name="connsiteY0" fmla="*/ 230093 h 230093"/>
              <a:gd name="connsiteX1" fmla="*/ 129209 w 320726"/>
              <a:gd name="connsiteY1" fmla="*/ 31310 h 230093"/>
              <a:gd name="connsiteX2" fmla="*/ 308113 w 320726"/>
              <a:gd name="connsiteY2" fmla="*/ 1493 h 23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726" h="230093">
                <a:moveTo>
                  <a:pt x="0" y="230093"/>
                </a:moveTo>
                <a:cubicBezTo>
                  <a:pt x="38928" y="149751"/>
                  <a:pt x="77857" y="69410"/>
                  <a:pt x="129209" y="31310"/>
                </a:cubicBezTo>
                <a:cubicBezTo>
                  <a:pt x="180561" y="-6790"/>
                  <a:pt x="371061" y="-164"/>
                  <a:pt x="308113" y="1493"/>
                </a:cubicBezTo>
              </a:path>
            </a:pathLst>
          </a:custGeom>
          <a:noFill/>
          <a:ln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69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606060"/>
                </a:solidFill>
              </a:rPr>
              <a:t>모듈화된 자동화 </a:t>
            </a:r>
            <a:r>
              <a:rPr lang="ko-KR" altLang="en-US" dirty="0" smtClean="0">
                <a:solidFill>
                  <a:srgbClr val="606060"/>
                </a:solidFill>
              </a:rPr>
              <a:t>서비스</a:t>
            </a:r>
            <a:r>
              <a:rPr lang="en-US" altLang="ko-KR" dirty="0" smtClean="0">
                <a:solidFill>
                  <a:srgbClr val="606060"/>
                </a:solidFill>
              </a:rPr>
              <a:t>(</a:t>
            </a:r>
            <a:r>
              <a:rPr lang="ko-KR" altLang="en-US" dirty="0" smtClean="0">
                <a:solidFill>
                  <a:srgbClr val="606060"/>
                </a:solidFill>
              </a:rPr>
              <a:t>구축 관점</a:t>
            </a:r>
            <a:r>
              <a:rPr lang="en-US" altLang="ko-KR" dirty="0" smtClean="0">
                <a:solidFill>
                  <a:srgbClr val="606060"/>
                </a:solidFill>
              </a:rPr>
              <a:t>)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628650" y="1516910"/>
            <a:ext cx="7886700" cy="4351338"/>
          </a:xfrm>
        </p:spPr>
        <p:txBody>
          <a:bodyPr/>
          <a:lstStyle/>
          <a:p>
            <a:r>
              <a:rPr lang="en-US" altLang="ko-KR" dirty="0" smtClean="0">
                <a:solidFill>
                  <a:srgbClr val="606060"/>
                </a:solidFill>
              </a:rPr>
              <a:t>Installer </a:t>
            </a:r>
            <a:r>
              <a:rPr lang="ko-KR" altLang="en-US" dirty="0" smtClean="0">
                <a:solidFill>
                  <a:srgbClr val="606060"/>
                </a:solidFill>
              </a:rPr>
              <a:t>생성 중 사용된 도구들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738536" y="3098266"/>
            <a:ext cx="1638678" cy="676508"/>
          </a:xfrm>
          <a:prstGeom prst="roundRect">
            <a:avLst>
              <a:gd name="adj" fmla="val 6411"/>
            </a:avLst>
          </a:prstGeom>
          <a:noFill/>
          <a:ln w="19050">
            <a:solidFill>
              <a:srgbClr val="52B89D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rgbClr val="606060"/>
                </a:solidFill>
              </a:rPr>
              <a:t>ToolChain</a:t>
            </a:r>
            <a:endParaRPr lang="en-US" altLang="ko-KR" sz="1400" dirty="0">
              <a:solidFill>
                <a:srgbClr val="606060"/>
              </a:solidFill>
            </a:endParaRPr>
          </a:p>
          <a:p>
            <a:pPr algn="ctr"/>
            <a:r>
              <a:rPr lang="en-US" altLang="ko-KR" sz="1400" dirty="0">
                <a:solidFill>
                  <a:srgbClr val="606060"/>
                </a:solidFill>
              </a:rPr>
              <a:t>(Java)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2626183" y="3098265"/>
            <a:ext cx="1638678" cy="676508"/>
          </a:xfrm>
          <a:prstGeom prst="roundRect">
            <a:avLst>
              <a:gd name="adj" fmla="val 6411"/>
            </a:avLst>
          </a:prstGeom>
          <a:noFill/>
          <a:ln w="19050">
            <a:solidFill>
              <a:srgbClr val="52B89D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606060"/>
                </a:solidFill>
              </a:rPr>
              <a:t>ToolChain.jar</a:t>
            </a:r>
            <a:endParaRPr lang="ko-KR" altLang="en-US" sz="1400" dirty="0">
              <a:solidFill>
                <a:srgbClr val="606060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513830" y="3098265"/>
            <a:ext cx="1638678" cy="676508"/>
          </a:xfrm>
          <a:prstGeom prst="roundRect">
            <a:avLst>
              <a:gd name="adj" fmla="val 6411"/>
            </a:avLst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ToolChain.exe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626183" y="4015847"/>
            <a:ext cx="1638678" cy="676508"/>
          </a:xfrm>
          <a:prstGeom prst="roundRect">
            <a:avLst>
              <a:gd name="adj" fmla="val 6411"/>
            </a:avLst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SourceNavi.zip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626183" y="4933429"/>
            <a:ext cx="1638678" cy="676508"/>
          </a:xfrm>
          <a:prstGeom prst="roundRect">
            <a:avLst>
              <a:gd name="adj" fmla="val 6411"/>
            </a:avLst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XcodeParser.jar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626183" y="5851011"/>
            <a:ext cx="1638678" cy="676508"/>
          </a:xfrm>
          <a:prstGeom prst="roundRect">
            <a:avLst>
              <a:gd name="adj" fmla="val 6411"/>
            </a:avLst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GraphViz.exe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cxnSp>
        <p:nvCxnSpPr>
          <p:cNvPr id="11" name="직선 화살표 연결선 10"/>
          <p:cNvCxnSpPr>
            <a:stCxn id="2" idx="3"/>
            <a:endCxn id="6" idx="1"/>
          </p:cNvCxnSpPr>
          <p:nvPr/>
        </p:nvCxnSpPr>
        <p:spPr>
          <a:xfrm flipV="1">
            <a:off x="2377214" y="3436519"/>
            <a:ext cx="248969" cy="1"/>
          </a:xfrm>
          <a:prstGeom prst="straightConnector1">
            <a:avLst/>
          </a:prstGeom>
          <a:ln w="25400">
            <a:solidFill>
              <a:srgbClr val="60606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6" idx="3"/>
            <a:endCxn id="7" idx="1"/>
          </p:cNvCxnSpPr>
          <p:nvPr/>
        </p:nvCxnSpPr>
        <p:spPr>
          <a:xfrm>
            <a:off x="4264861" y="3436519"/>
            <a:ext cx="248969" cy="0"/>
          </a:xfrm>
          <a:prstGeom prst="straightConnector1">
            <a:avLst/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6400158" y="4069834"/>
            <a:ext cx="2403695" cy="2403695"/>
          </a:xfrm>
          <a:prstGeom prst="ellipse">
            <a:avLst/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</a:rPr>
              <a:t>Visualization</a:t>
            </a:r>
            <a:br>
              <a:rPr lang="en-US" altLang="ko-KR" sz="2000" dirty="0">
                <a:solidFill>
                  <a:schemeClr val="bg1"/>
                </a:solidFill>
              </a:rPr>
            </a:br>
            <a:r>
              <a:rPr lang="en-US" altLang="ko-KR" sz="2000" dirty="0">
                <a:solidFill>
                  <a:schemeClr val="bg1"/>
                </a:solidFill>
              </a:rPr>
              <a:t>_Installer.exe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cxnSp>
        <p:nvCxnSpPr>
          <p:cNvPr id="17" name="꺾인 연결선 16"/>
          <p:cNvCxnSpPr>
            <a:stCxn id="7" idx="2"/>
            <a:endCxn id="15" idx="2"/>
          </p:cNvCxnSpPr>
          <p:nvPr/>
        </p:nvCxnSpPr>
        <p:spPr>
          <a:xfrm rot="16200000" flipH="1">
            <a:off x="5118209" y="3989732"/>
            <a:ext cx="1496909" cy="1066989"/>
          </a:xfrm>
          <a:prstGeom prst="bentConnector2">
            <a:avLst/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18"/>
          <p:cNvCxnSpPr>
            <a:stCxn id="8" idx="3"/>
            <a:endCxn id="15" idx="2"/>
          </p:cNvCxnSpPr>
          <p:nvPr/>
        </p:nvCxnSpPr>
        <p:spPr>
          <a:xfrm>
            <a:off x="4264861" y="4354101"/>
            <a:ext cx="2135297" cy="917581"/>
          </a:xfrm>
          <a:prstGeom prst="bentConnector3">
            <a:avLst>
              <a:gd name="adj1" fmla="val 50535"/>
            </a:avLst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꺾인 연결선 20"/>
          <p:cNvCxnSpPr>
            <a:stCxn id="9" idx="3"/>
            <a:endCxn id="15" idx="2"/>
          </p:cNvCxnSpPr>
          <p:nvPr/>
        </p:nvCxnSpPr>
        <p:spPr>
          <a:xfrm flipV="1">
            <a:off x="4264861" y="5271682"/>
            <a:ext cx="2135297" cy="1"/>
          </a:xfrm>
          <a:prstGeom prst="bentConnector3">
            <a:avLst>
              <a:gd name="adj1" fmla="val 50000"/>
            </a:avLst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꺾인 연결선 22"/>
          <p:cNvCxnSpPr>
            <a:stCxn id="10" idx="3"/>
            <a:endCxn id="15" idx="2"/>
          </p:cNvCxnSpPr>
          <p:nvPr/>
        </p:nvCxnSpPr>
        <p:spPr>
          <a:xfrm flipV="1">
            <a:off x="4264861" y="5271682"/>
            <a:ext cx="2135297" cy="917583"/>
          </a:xfrm>
          <a:prstGeom prst="bentConnector3">
            <a:avLst>
              <a:gd name="adj1" fmla="val 50535"/>
            </a:avLst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모서리가 둥근 직사각형 42"/>
          <p:cNvSpPr/>
          <p:nvPr/>
        </p:nvSpPr>
        <p:spPr>
          <a:xfrm>
            <a:off x="738536" y="4015847"/>
            <a:ext cx="1638678" cy="676508"/>
          </a:xfrm>
          <a:prstGeom prst="roundRect">
            <a:avLst>
              <a:gd name="adj" fmla="val 6411"/>
            </a:avLst>
          </a:prstGeom>
          <a:noFill/>
          <a:ln w="19050">
            <a:solidFill>
              <a:srgbClr val="52B89D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rgbClr val="606060"/>
                </a:solidFill>
              </a:rPr>
              <a:t>SourceNavi</a:t>
            </a:r>
            <a:endParaRPr lang="en-US" altLang="ko-KR" sz="1400" dirty="0">
              <a:solidFill>
                <a:srgbClr val="606060"/>
              </a:solidFill>
            </a:endParaRPr>
          </a:p>
          <a:p>
            <a:pPr algn="ctr"/>
            <a:r>
              <a:rPr lang="en-US" altLang="ko-KR" sz="1400" dirty="0">
                <a:solidFill>
                  <a:srgbClr val="606060"/>
                </a:solidFill>
              </a:rPr>
              <a:t>+ </a:t>
            </a:r>
            <a:r>
              <a:rPr lang="en-US" altLang="ko-KR" sz="1400" dirty="0" err="1">
                <a:solidFill>
                  <a:srgbClr val="606060"/>
                </a:solidFill>
              </a:rPr>
              <a:t>SNCommandLine</a:t>
            </a:r>
            <a:endParaRPr lang="en-US" altLang="ko-KR" sz="1400" dirty="0">
              <a:solidFill>
                <a:srgbClr val="606060"/>
              </a:solidFill>
            </a:endParaRPr>
          </a:p>
        </p:txBody>
      </p:sp>
      <p:cxnSp>
        <p:nvCxnSpPr>
          <p:cNvPr id="45" name="직선 화살표 연결선 44"/>
          <p:cNvCxnSpPr>
            <a:stCxn id="43" idx="3"/>
            <a:endCxn id="8" idx="1"/>
          </p:cNvCxnSpPr>
          <p:nvPr/>
        </p:nvCxnSpPr>
        <p:spPr>
          <a:xfrm>
            <a:off x="2377214" y="4354101"/>
            <a:ext cx="248969" cy="0"/>
          </a:xfrm>
          <a:prstGeom prst="straightConnector1">
            <a:avLst/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flipV="1">
            <a:off x="2494908" y="3020059"/>
            <a:ext cx="0" cy="416461"/>
          </a:xfrm>
          <a:prstGeom prst="line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 flipV="1">
            <a:off x="4387084" y="3020059"/>
            <a:ext cx="0" cy="416461"/>
          </a:xfrm>
          <a:prstGeom prst="line">
            <a:avLst/>
          </a:prstGeom>
          <a:ln w="19050">
            <a:solidFill>
              <a:srgbClr val="C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/>
          <p:nvPr/>
        </p:nvCxnSpPr>
        <p:spPr>
          <a:xfrm flipV="1">
            <a:off x="6227859" y="3052419"/>
            <a:ext cx="0" cy="2219263"/>
          </a:xfrm>
          <a:prstGeom prst="line">
            <a:avLst/>
          </a:prstGeom>
          <a:ln w="19050">
            <a:solidFill>
              <a:srgbClr val="C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그림 75"/>
          <p:cNvPicPr>
            <a:picLocks noChangeAspect="1"/>
          </p:cNvPicPr>
          <p:nvPr/>
        </p:nvPicPr>
        <p:blipFill rotWithShape="1">
          <a:blip r:embed="rId3"/>
          <a:srcRect l="25970" t="38039" r="65939" b="38136"/>
          <a:stretch/>
        </p:blipFill>
        <p:spPr>
          <a:xfrm>
            <a:off x="3855703" y="1987701"/>
            <a:ext cx="1062761" cy="1056180"/>
          </a:xfrm>
          <a:prstGeom prst="rect">
            <a:avLst/>
          </a:prstGeom>
        </p:spPr>
      </p:pic>
      <p:pic>
        <p:nvPicPr>
          <p:cNvPr id="79" name="그림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764" y="2101608"/>
            <a:ext cx="1410288" cy="942273"/>
          </a:xfrm>
          <a:prstGeom prst="rect">
            <a:avLst/>
          </a:prstGeom>
        </p:spPr>
      </p:pic>
      <p:pic>
        <p:nvPicPr>
          <p:cNvPr id="1026" name="Picture 2" descr="관련 이미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259" y="190781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4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606060"/>
                </a:solidFill>
              </a:rPr>
              <a:t>모듈화된 자동화 서비스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628650" y="1516910"/>
            <a:ext cx="7886700" cy="4351338"/>
          </a:xfrm>
        </p:spPr>
        <p:txBody>
          <a:bodyPr/>
          <a:lstStyle/>
          <a:p>
            <a:r>
              <a:rPr lang="en-US" altLang="ko-KR" dirty="0">
                <a:solidFill>
                  <a:srgbClr val="606060"/>
                </a:solidFill>
              </a:rPr>
              <a:t>Installer </a:t>
            </a:r>
            <a:r>
              <a:rPr lang="ko-KR" altLang="en-US" dirty="0">
                <a:solidFill>
                  <a:srgbClr val="606060"/>
                </a:solidFill>
              </a:rPr>
              <a:t>생성 중 사용된 도구들</a:t>
            </a:r>
          </a:p>
        </p:txBody>
      </p:sp>
      <p:sp>
        <p:nvSpPr>
          <p:cNvPr id="2" name="모서리가 둥근 직사각형 1"/>
          <p:cNvSpPr/>
          <p:nvPr/>
        </p:nvSpPr>
        <p:spPr>
          <a:xfrm>
            <a:off x="738536" y="3098266"/>
            <a:ext cx="1638678" cy="676508"/>
          </a:xfrm>
          <a:prstGeom prst="roundRect">
            <a:avLst>
              <a:gd name="adj" fmla="val 6411"/>
            </a:avLst>
          </a:prstGeom>
          <a:noFill/>
          <a:ln w="19050">
            <a:solidFill>
              <a:srgbClr val="52B89D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rgbClr val="606060"/>
                </a:solidFill>
              </a:rPr>
              <a:t>ToolChain</a:t>
            </a:r>
            <a:endParaRPr lang="en-US" altLang="ko-KR" sz="1400" dirty="0">
              <a:solidFill>
                <a:srgbClr val="606060"/>
              </a:solidFill>
            </a:endParaRPr>
          </a:p>
          <a:p>
            <a:pPr algn="ctr"/>
            <a:r>
              <a:rPr lang="en-US" altLang="ko-KR" sz="1400" dirty="0">
                <a:solidFill>
                  <a:srgbClr val="606060"/>
                </a:solidFill>
              </a:rPr>
              <a:t>(Java)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2626183" y="3098265"/>
            <a:ext cx="1638678" cy="676508"/>
          </a:xfrm>
          <a:prstGeom prst="roundRect">
            <a:avLst>
              <a:gd name="adj" fmla="val 6411"/>
            </a:avLst>
          </a:prstGeom>
          <a:noFill/>
          <a:ln w="19050">
            <a:solidFill>
              <a:srgbClr val="52B89D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606060"/>
                </a:solidFill>
              </a:rPr>
              <a:t>ToolChain.jar</a:t>
            </a:r>
            <a:endParaRPr lang="ko-KR" altLang="en-US" sz="1400" dirty="0">
              <a:solidFill>
                <a:srgbClr val="606060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513830" y="3098265"/>
            <a:ext cx="1638678" cy="676508"/>
          </a:xfrm>
          <a:prstGeom prst="roundRect">
            <a:avLst>
              <a:gd name="adj" fmla="val 6411"/>
            </a:avLst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ToolChain.exe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626183" y="4015847"/>
            <a:ext cx="1638678" cy="676508"/>
          </a:xfrm>
          <a:prstGeom prst="roundRect">
            <a:avLst>
              <a:gd name="adj" fmla="val 6411"/>
            </a:avLst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SourceNavi.zip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626183" y="4933429"/>
            <a:ext cx="1638678" cy="676508"/>
          </a:xfrm>
          <a:prstGeom prst="roundRect">
            <a:avLst>
              <a:gd name="adj" fmla="val 6411"/>
            </a:avLst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XcodeParser.jar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626183" y="5851011"/>
            <a:ext cx="1638678" cy="676508"/>
          </a:xfrm>
          <a:prstGeom prst="roundRect">
            <a:avLst>
              <a:gd name="adj" fmla="val 6411"/>
            </a:avLst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GraphViz.exe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cxnSp>
        <p:nvCxnSpPr>
          <p:cNvPr id="11" name="직선 화살표 연결선 10"/>
          <p:cNvCxnSpPr>
            <a:stCxn id="2" idx="3"/>
            <a:endCxn id="6" idx="1"/>
          </p:cNvCxnSpPr>
          <p:nvPr/>
        </p:nvCxnSpPr>
        <p:spPr>
          <a:xfrm flipV="1">
            <a:off x="2377214" y="3436519"/>
            <a:ext cx="248969" cy="1"/>
          </a:xfrm>
          <a:prstGeom prst="straightConnector1">
            <a:avLst/>
          </a:prstGeom>
          <a:ln w="25400">
            <a:solidFill>
              <a:srgbClr val="60606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6" idx="3"/>
            <a:endCxn id="7" idx="1"/>
          </p:cNvCxnSpPr>
          <p:nvPr/>
        </p:nvCxnSpPr>
        <p:spPr>
          <a:xfrm>
            <a:off x="4264861" y="3436519"/>
            <a:ext cx="248969" cy="0"/>
          </a:xfrm>
          <a:prstGeom prst="straightConnector1">
            <a:avLst/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6400158" y="4069834"/>
            <a:ext cx="2403695" cy="2403695"/>
          </a:xfrm>
          <a:prstGeom prst="ellipse">
            <a:avLst/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</a:rPr>
              <a:t>Visualization</a:t>
            </a:r>
            <a:br>
              <a:rPr lang="en-US" altLang="ko-KR" sz="2000" dirty="0">
                <a:solidFill>
                  <a:schemeClr val="bg1"/>
                </a:solidFill>
              </a:rPr>
            </a:br>
            <a:r>
              <a:rPr lang="en-US" altLang="ko-KR" sz="2000" dirty="0">
                <a:solidFill>
                  <a:schemeClr val="bg1"/>
                </a:solidFill>
              </a:rPr>
              <a:t>_Installer.exe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cxnSp>
        <p:nvCxnSpPr>
          <p:cNvPr id="17" name="꺾인 연결선 16"/>
          <p:cNvCxnSpPr>
            <a:stCxn id="7" idx="2"/>
            <a:endCxn id="15" idx="2"/>
          </p:cNvCxnSpPr>
          <p:nvPr/>
        </p:nvCxnSpPr>
        <p:spPr>
          <a:xfrm rot="16200000" flipH="1">
            <a:off x="5118209" y="3989732"/>
            <a:ext cx="1496909" cy="1066989"/>
          </a:xfrm>
          <a:prstGeom prst="bentConnector2">
            <a:avLst/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18"/>
          <p:cNvCxnSpPr>
            <a:stCxn id="8" idx="3"/>
            <a:endCxn id="15" idx="2"/>
          </p:cNvCxnSpPr>
          <p:nvPr/>
        </p:nvCxnSpPr>
        <p:spPr>
          <a:xfrm>
            <a:off x="4264861" y="4354101"/>
            <a:ext cx="2135297" cy="917581"/>
          </a:xfrm>
          <a:prstGeom prst="bentConnector3">
            <a:avLst>
              <a:gd name="adj1" fmla="val 50535"/>
            </a:avLst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꺾인 연결선 20"/>
          <p:cNvCxnSpPr>
            <a:stCxn id="9" idx="3"/>
            <a:endCxn id="15" idx="2"/>
          </p:cNvCxnSpPr>
          <p:nvPr/>
        </p:nvCxnSpPr>
        <p:spPr>
          <a:xfrm flipV="1">
            <a:off x="4264861" y="5271682"/>
            <a:ext cx="2135297" cy="1"/>
          </a:xfrm>
          <a:prstGeom prst="bentConnector3">
            <a:avLst>
              <a:gd name="adj1" fmla="val 50000"/>
            </a:avLst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꺾인 연결선 22"/>
          <p:cNvCxnSpPr>
            <a:stCxn id="10" idx="3"/>
            <a:endCxn id="15" idx="2"/>
          </p:cNvCxnSpPr>
          <p:nvPr/>
        </p:nvCxnSpPr>
        <p:spPr>
          <a:xfrm flipV="1">
            <a:off x="4264861" y="5271682"/>
            <a:ext cx="2135297" cy="917583"/>
          </a:xfrm>
          <a:prstGeom prst="bentConnector3">
            <a:avLst>
              <a:gd name="adj1" fmla="val 50535"/>
            </a:avLst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모서리가 둥근 직사각형 42"/>
          <p:cNvSpPr/>
          <p:nvPr/>
        </p:nvSpPr>
        <p:spPr>
          <a:xfrm>
            <a:off x="738536" y="4015847"/>
            <a:ext cx="1638678" cy="676508"/>
          </a:xfrm>
          <a:prstGeom prst="roundRect">
            <a:avLst>
              <a:gd name="adj" fmla="val 6411"/>
            </a:avLst>
          </a:prstGeom>
          <a:noFill/>
          <a:ln w="19050">
            <a:solidFill>
              <a:srgbClr val="52B89D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rgbClr val="606060"/>
                </a:solidFill>
              </a:rPr>
              <a:t>SourceNavi</a:t>
            </a:r>
            <a:endParaRPr lang="en-US" altLang="ko-KR" sz="1400" dirty="0">
              <a:solidFill>
                <a:srgbClr val="606060"/>
              </a:solidFill>
            </a:endParaRPr>
          </a:p>
          <a:p>
            <a:pPr algn="ctr"/>
            <a:r>
              <a:rPr lang="en-US" altLang="ko-KR" sz="1400" dirty="0">
                <a:solidFill>
                  <a:srgbClr val="606060"/>
                </a:solidFill>
              </a:rPr>
              <a:t>+ </a:t>
            </a:r>
            <a:r>
              <a:rPr lang="en-US" altLang="ko-KR" sz="1400" dirty="0" err="1">
                <a:solidFill>
                  <a:srgbClr val="606060"/>
                </a:solidFill>
              </a:rPr>
              <a:t>SNCommandLine</a:t>
            </a:r>
            <a:endParaRPr lang="en-US" altLang="ko-KR" sz="1400" dirty="0">
              <a:solidFill>
                <a:srgbClr val="606060"/>
              </a:solidFill>
            </a:endParaRPr>
          </a:p>
        </p:txBody>
      </p:sp>
      <p:cxnSp>
        <p:nvCxnSpPr>
          <p:cNvPr id="45" name="직선 화살표 연결선 44"/>
          <p:cNvCxnSpPr>
            <a:stCxn id="43" idx="3"/>
            <a:endCxn id="8" idx="1"/>
          </p:cNvCxnSpPr>
          <p:nvPr/>
        </p:nvCxnSpPr>
        <p:spPr>
          <a:xfrm>
            <a:off x="2377214" y="4354101"/>
            <a:ext cx="248969" cy="0"/>
          </a:xfrm>
          <a:prstGeom prst="straightConnector1">
            <a:avLst/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flipV="1">
            <a:off x="2494908" y="3020059"/>
            <a:ext cx="0" cy="416461"/>
          </a:xfrm>
          <a:prstGeom prst="line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 flipV="1">
            <a:off x="4387084" y="3020059"/>
            <a:ext cx="0" cy="416461"/>
          </a:xfrm>
          <a:prstGeom prst="line">
            <a:avLst/>
          </a:prstGeom>
          <a:ln w="19050">
            <a:solidFill>
              <a:srgbClr val="C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/>
          <p:nvPr/>
        </p:nvCxnSpPr>
        <p:spPr>
          <a:xfrm flipV="1">
            <a:off x="6227859" y="3052419"/>
            <a:ext cx="0" cy="2219263"/>
          </a:xfrm>
          <a:prstGeom prst="line">
            <a:avLst/>
          </a:prstGeom>
          <a:ln w="19050">
            <a:solidFill>
              <a:srgbClr val="C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그림 75"/>
          <p:cNvPicPr>
            <a:picLocks noChangeAspect="1"/>
          </p:cNvPicPr>
          <p:nvPr/>
        </p:nvPicPr>
        <p:blipFill rotWithShape="1">
          <a:blip r:embed="rId3"/>
          <a:srcRect l="25970" t="38039" r="65939" b="38136"/>
          <a:stretch/>
        </p:blipFill>
        <p:spPr>
          <a:xfrm>
            <a:off x="3855703" y="1987701"/>
            <a:ext cx="1062761" cy="1056180"/>
          </a:xfrm>
          <a:prstGeom prst="rect">
            <a:avLst/>
          </a:prstGeom>
        </p:spPr>
      </p:pic>
      <p:pic>
        <p:nvPicPr>
          <p:cNvPr id="79" name="그림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764" y="2101608"/>
            <a:ext cx="1410288" cy="942273"/>
          </a:xfrm>
          <a:prstGeom prst="rect">
            <a:avLst/>
          </a:prstGeom>
        </p:spPr>
      </p:pic>
      <p:pic>
        <p:nvPicPr>
          <p:cNvPr id="1026" name="Picture 2" descr="관련 이미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259" y="190781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347927" y="504687"/>
            <a:ext cx="3713879" cy="104644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606060"/>
                </a:solidFill>
              </a:rPr>
              <a:t>Eclipse(Jar)</a:t>
            </a:r>
          </a:p>
          <a:p>
            <a:pPr marL="342900" lvl="1" indent="0">
              <a:buNone/>
            </a:pPr>
            <a:r>
              <a:rPr lang="en-US" altLang="ko-KR" sz="1200" dirty="0">
                <a:solidFill>
                  <a:srgbClr val="606060"/>
                </a:solidFill>
              </a:rPr>
              <a:t>: Java Archive </a:t>
            </a:r>
            <a:r>
              <a:rPr lang="ko-KR" altLang="en-US" sz="1200" dirty="0" err="1">
                <a:solidFill>
                  <a:srgbClr val="606060"/>
                </a:solidFill>
              </a:rPr>
              <a:t>확장자로</a:t>
            </a:r>
            <a:r>
              <a:rPr lang="ko-KR" altLang="en-US" sz="1200" dirty="0">
                <a:solidFill>
                  <a:srgbClr val="606060"/>
                </a:solidFill>
              </a:rPr>
              <a:t> 자바 클래스 파일과 </a:t>
            </a:r>
            <a:r>
              <a:rPr lang="en-US" altLang="ko-KR" sz="1200" dirty="0" smtClean="0">
                <a:solidFill>
                  <a:srgbClr val="606060"/>
                </a:solidFill>
              </a:rPr>
              <a:t/>
            </a:r>
            <a:br>
              <a:rPr lang="en-US" altLang="ko-KR" sz="1200" dirty="0" smtClean="0">
                <a:solidFill>
                  <a:srgbClr val="606060"/>
                </a:solidFill>
              </a:rPr>
            </a:br>
            <a:r>
              <a:rPr lang="ko-KR" altLang="en-US" sz="1200" dirty="0" smtClean="0">
                <a:solidFill>
                  <a:srgbClr val="606060"/>
                </a:solidFill>
              </a:rPr>
              <a:t>연관 </a:t>
            </a:r>
            <a:r>
              <a:rPr lang="ko-KR" altLang="en-US" sz="1200" dirty="0">
                <a:solidFill>
                  <a:srgbClr val="606060"/>
                </a:solidFill>
              </a:rPr>
              <a:t>메타데이터 </a:t>
            </a:r>
            <a:r>
              <a:rPr lang="en-US" altLang="ko-KR" sz="1200" dirty="0">
                <a:solidFill>
                  <a:srgbClr val="606060"/>
                </a:solidFill>
              </a:rPr>
              <a:t>, </a:t>
            </a:r>
            <a:r>
              <a:rPr lang="ko-KR" altLang="en-US" sz="1200" dirty="0">
                <a:solidFill>
                  <a:srgbClr val="606060"/>
                </a:solidFill>
              </a:rPr>
              <a:t>리소스를 하나의 파일로 </a:t>
            </a:r>
            <a:r>
              <a:rPr lang="en-US" altLang="ko-KR" sz="1200" dirty="0" smtClean="0">
                <a:solidFill>
                  <a:srgbClr val="606060"/>
                </a:solidFill>
              </a:rPr>
              <a:t/>
            </a:r>
            <a:br>
              <a:rPr lang="en-US" altLang="ko-KR" sz="1200" dirty="0" smtClean="0">
                <a:solidFill>
                  <a:srgbClr val="606060"/>
                </a:solidFill>
              </a:rPr>
            </a:br>
            <a:r>
              <a:rPr lang="ko-KR" altLang="en-US" sz="1200" dirty="0" smtClean="0">
                <a:solidFill>
                  <a:srgbClr val="606060"/>
                </a:solidFill>
              </a:rPr>
              <a:t>모아서 </a:t>
            </a:r>
            <a:r>
              <a:rPr lang="ko-KR" altLang="en-US" sz="1200" dirty="0">
                <a:solidFill>
                  <a:srgbClr val="606060"/>
                </a:solidFill>
              </a:rPr>
              <a:t>자바 플랫폼에 </a:t>
            </a:r>
            <a:r>
              <a:rPr lang="ko-KR" altLang="en-US" sz="1200" b="1" dirty="0">
                <a:solidFill>
                  <a:srgbClr val="C00000"/>
                </a:solidFill>
              </a:rPr>
              <a:t>응용 소프트웨어나 </a:t>
            </a:r>
            <a:r>
              <a:rPr lang="en-US" altLang="ko-KR" sz="1200" b="1" dirty="0" smtClean="0">
                <a:solidFill>
                  <a:srgbClr val="C00000"/>
                </a:solidFill>
              </a:rPr>
              <a:t/>
            </a:r>
            <a:br>
              <a:rPr lang="en-US" altLang="ko-KR" sz="1200" b="1" dirty="0" smtClean="0">
                <a:solidFill>
                  <a:srgbClr val="C00000"/>
                </a:solidFill>
              </a:rPr>
            </a:br>
            <a:r>
              <a:rPr lang="ko-KR" altLang="en-US" sz="1200" b="1" dirty="0" smtClean="0">
                <a:solidFill>
                  <a:srgbClr val="C00000"/>
                </a:solidFill>
              </a:rPr>
              <a:t>라이브러리를 </a:t>
            </a:r>
            <a:r>
              <a:rPr lang="ko-KR" altLang="en-US" sz="1200" b="1" dirty="0">
                <a:solidFill>
                  <a:srgbClr val="C00000"/>
                </a:solidFill>
              </a:rPr>
              <a:t>배포</a:t>
            </a:r>
            <a:r>
              <a:rPr lang="ko-KR" altLang="en-US" sz="1200" dirty="0">
                <a:solidFill>
                  <a:srgbClr val="606060"/>
                </a:solidFill>
              </a:rPr>
              <a:t>하기 위한 패키지 파일 포맷</a:t>
            </a:r>
            <a:endParaRPr lang="en-US" altLang="ko-KR" sz="1200" dirty="0">
              <a:solidFill>
                <a:srgbClr val="606060"/>
              </a:solidFill>
            </a:endParaRPr>
          </a:p>
        </p:txBody>
      </p:sp>
      <p:cxnSp>
        <p:nvCxnSpPr>
          <p:cNvPr id="14" name="꺾인 연결선 13"/>
          <p:cNvCxnSpPr>
            <a:stCxn id="79" idx="0"/>
            <a:endCxn id="3" idx="2"/>
          </p:cNvCxnSpPr>
          <p:nvPr/>
        </p:nvCxnSpPr>
        <p:spPr>
          <a:xfrm rot="5400000" flipH="1" flipV="1">
            <a:off x="4574647" y="-528611"/>
            <a:ext cx="550481" cy="4709959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9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606060"/>
                </a:solidFill>
              </a:rPr>
              <a:t>모듈화된 자동화 서비스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628650" y="1516910"/>
            <a:ext cx="7886700" cy="4351338"/>
          </a:xfrm>
        </p:spPr>
        <p:txBody>
          <a:bodyPr/>
          <a:lstStyle/>
          <a:p>
            <a:r>
              <a:rPr lang="en-US" altLang="ko-KR" dirty="0">
                <a:solidFill>
                  <a:srgbClr val="606060"/>
                </a:solidFill>
              </a:rPr>
              <a:t>Installer </a:t>
            </a:r>
            <a:r>
              <a:rPr lang="ko-KR" altLang="en-US" dirty="0">
                <a:solidFill>
                  <a:srgbClr val="606060"/>
                </a:solidFill>
              </a:rPr>
              <a:t>생성 중 사용된 도구들</a:t>
            </a:r>
          </a:p>
        </p:txBody>
      </p:sp>
      <p:sp>
        <p:nvSpPr>
          <p:cNvPr id="2" name="모서리가 둥근 직사각형 1"/>
          <p:cNvSpPr/>
          <p:nvPr/>
        </p:nvSpPr>
        <p:spPr>
          <a:xfrm>
            <a:off x="738536" y="3098266"/>
            <a:ext cx="1638678" cy="676508"/>
          </a:xfrm>
          <a:prstGeom prst="roundRect">
            <a:avLst>
              <a:gd name="adj" fmla="val 6411"/>
            </a:avLst>
          </a:prstGeom>
          <a:noFill/>
          <a:ln w="19050">
            <a:solidFill>
              <a:srgbClr val="52B89D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rgbClr val="606060"/>
                </a:solidFill>
              </a:rPr>
              <a:t>ToolChain</a:t>
            </a:r>
            <a:endParaRPr lang="en-US" altLang="ko-KR" sz="1400" dirty="0">
              <a:solidFill>
                <a:srgbClr val="606060"/>
              </a:solidFill>
            </a:endParaRPr>
          </a:p>
          <a:p>
            <a:pPr algn="ctr"/>
            <a:r>
              <a:rPr lang="en-US" altLang="ko-KR" sz="1400" dirty="0">
                <a:solidFill>
                  <a:srgbClr val="606060"/>
                </a:solidFill>
              </a:rPr>
              <a:t>(Java)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2626183" y="3098265"/>
            <a:ext cx="1638678" cy="676508"/>
          </a:xfrm>
          <a:prstGeom prst="roundRect">
            <a:avLst>
              <a:gd name="adj" fmla="val 6411"/>
            </a:avLst>
          </a:prstGeom>
          <a:noFill/>
          <a:ln w="19050">
            <a:solidFill>
              <a:srgbClr val="52B89D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606060"/>
                </a:solidFill>
              </a:rPr>
              <a:t>ToolChain.jar</a:t>
            </a:r>
            <a:endParaRPr lang="ko-KR" altLang="en-US" sz="1400" dirty="0">
              <a:solidFill>
                <a:srgbClr val="606060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513830" y="3098265"/>
            <a:ext cx="1638678" cy="676508"/>
          </a:xfrm>
          <a:prstGeom prst="roundRect">
            <a:avLst>
              <a:gd name="adj" fmla="val 6411"/>
            </a:avLst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ToolChain.exe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626183" y="4015847"/>
            <a:ext cx="1638678" cy="676508"/>
          </a:xfrm>
          <a:prstGeom prst="roundRect">
            <a:avLst>
              <a:gd name="adj" fmla="val 6411"/>
            </a:avLst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SourceNavi.zip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626183" y="4933429"/>
            <a:ext cx="1638678" cy="676508"/>
          </a:xfrm>
          <a:prstGeom prst="roundRect">
            <a:avLst>
              <a:gd name="adj" fmla="val 6411"/>
            </a:avLst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XcodeParser.jar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626183" y="5851011"/>
            <a:ext cx="1638678" cy="676508"/>
          </a:xfrm>
          <a:prstGeom prst="roundRect">
            <a:avLst>
              <a:gd name="adj" fmla="val 6411"/>
            </a:avLst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GraphViz.exe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cxnSp>
        <p:nvCxnSpPr>
          <p:cNvPr id="11" name="직선 화살표 연결선 10"/>
          <p:cNvCxnSpPr>
            <a:stCxn id="2" idx="3"/>
            <a:endCxn id="6" idx="1"/>
          </p:cNvCxnSpPr>
          <p:nvPr/>
        </p:nvCxnSpPr>
        <p:spPr>
          <a:xfrm flipV="1">
            <a:off x="2377214" y="3436519"/>
            <a:ext cx="248969" cy="1"/>
          </a:xfrm>
          <a:prstGeom prst="straightConnector1">
            <a:avLst/>
          </a:prstGeom>
          <a:ln w="25400">
            <a:solidFill>
              <a:srgbClr val="60606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6" idx="3"/>
            <a:endCxn id="7" idx="1"/>
          </p:cNvCxnSpPr>
          <p:nvPr/>
        </p:nvCxnSpPr>
        <p:spPr>
          <a:xfrm>
            <a:off x="4264861" y="3436519"/>
            <a:ext cx="248969" cy="0"/>
          </a:xfrm>
          <a:prstGeom prst="straightConnector1">
            <a:avLst/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6400158" y="4069834"/>
            <a:ext cx="2403695" cy="2403695"/>
          </a:xfrm>
          <a:prstGeom prst="ellipse">
            <a:avLst/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</a:rPr>
              <a:t>Visualization</a:t>
            </a:r>
            <a:br>
              <a:rPr lang="en-US" altLang="ko-KR" sz="2000" dirty="0">
                <a:solidFill>
                  <a:schemeClr val="bg1"/>
                </a:solidFill>
              </a:rPr>
            </a:br>
            <a:r>
              <a:rPr lang="en-US" altLang="ko-KR" sz="2000" dirty="0">
                <a:solidFill>
                  <a:schemeClr val="bg1"/>
                </a:solidFill>
              </a:rPr>
              <a:t>_Installer.exe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cxnSp>
        <p:nvCxnSpPr>
          <p:cNvPr id="17" name="꺾인 연결선 16"/>
          <p:cNvCxnSpPr>
            <a:stCxn id="7" idx="2"/>
            <a:endCxn id="15" idx="2"/>
          </p:cNvCxnSpPr>
          <p:nvPr/>
        </p:nvCxnSpPr>
        <p:spPr>
          <a:xfrm rot="16200000" flipH="1">
            <a:off x="5118209" y="3989732"/>
            <a:ext cx="1496909" cy="1066989"/>
          </a:xfrm>
          <a:prstGeom prst="bentConnector2">
            <a:avLst/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18"/>
          <p:cNvCxnSpPr>
            <a:stCxn id="8" idx="3"/>
            <a:endCxn id="15" idx="2"/>
          </p:cNvCxnSpPr>
          <p:nvPr/>
        </p:nvCxnSpPr>
        <p:spPr>
          <a:xfrm>
            <a:off x="4264861" y="4354101"/>
            <a:ext cx="2135297" cy="917581"/>
          </a:xfrm>
          <a:prstGeom prst="bentConnector3">
            <a:avLst>
              <a:gd name="adj1" fmla="val 50535"/>
            </a:avLst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꺾인 연결선 20"/>
          <p:cNvCxnSpPr>
            <a:stCxn id="9" idx="3"/>
            <a:endCxn id="15" idx="2"/>
          </p:cNvCxnSpPr>
          <p:nvPr/>
        </p:nvCxnSpPr>
        <p:spPr>
          <a:xfrm flipV="1">
            <a:off x="4264861" y="5271682"/>
            <a:ext cx="2135297" cy="1"/>
          </a:xfrm>
          <a:prstGeom prst="bentConnector3">
            <a:avLst>
              <a:gd name="adj1" fmla="val 50000"/>
            </a:avLst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꺾인 연결선 22"/>
          <p:cNvCxnSpPr>
            <a:stCxn id="10" idx="3"/>
            <a:endCxn id="15" idx="2"/>
          </p:cNvCxnSpPr>
          <p:nvPr/>
        </p:nvCxnSpPr>
        <p:spPr>
          <a:xfrm flipV="1">
            <a:off x="4264861" y="5271682"/>
            <a:ext cx="2135297" cy="917583"/>
          </a:xfrm>
          <a:prstGeom prst="bentConnector3">
            <a:avLst>
              <a:gd name="adj1" fmla="val 50535"/>
            </a:avLst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모서리가 둥근 직사각형 42"/>
          <p:cNvSpPr/>
          <p:nvPr/>
        </p:nvSpPr>
        <p:spPr>
          <a:xfrm>
            <a:off x="738536" y="4015847"/>
            <a:ext cx="1638678" cy="676508"/>
          </a:xfrm>
          <a:prstGeom prst="roundRect">
            <a:avLst>
              <a:gd name="adj" fmla="val 6411"/>
            </a:avLst>
          </a:prstGeom>
          <a:noFill/>
          <a:ln w="19050">
            <a:solidFill>
              <a:srgbClr val="52B89D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rgbClr val="606060"/>
                </a:solidFill>
              </a:rPr>
              <a:t>SourceNavi</a:t>
            </a:r>
            <a:endParaRPr lang="en-US" altLang="ko-KR" sz="1400" dirty="0">
              <a:solidFill>
                <a:srgbClr val="606060"/>
              </a:solidFill>
            </a:endParaRPr>
          </a:p>
          <a:p>
            <a:pPr algn="ctr"/>
            <a:r>
              <a:rPr lang="en-US" altLang="ko-KR" sz="1400" dirty="0">
                <a:solidFill>
                  <a:srgbClr val="606060"/>
                </a:solidFill>
              </a:rPr>
              <a:t>+ </a:t>
            </a:r>
            <a:r>
              <a:rPr lang="en-US" altLang="ko-KR" sz="1400" dirty="0" err="1">
                <a:solidFill>
                  <a:srgbClr val="606060"/>
                </a:solidFill>
              </a:rPr>
              <a:t>SNCommandLine</a:t>
            </a:r>
            <a:endParaRPr lang="en-US" altLang="ko-KR" sz="1400" dirty="0">
              <a:solidFill>
                <a:srgbClr val="606060"/>
              </a:solidFill>
            </a:endParaRPr>
          </a:p>
        </p:txBody>
      </p:sp>
      <p:cxnSp>
        <p:nvCxnSpPr>
          <p:cNvPr id="45" name="직선 화살표 연결선 44"/>
          <p:cNvCxnSpPr>
            <a:stCxn id="43" idx="3"/>
            <a:endCxn id="8" idx="1"/>
          </p:cNvCxnSpPr>
          <p:nvPr/>
        </p:nvCxnSpPr>
        <p:spPr>
          <a:xfrm>
            <a:off x="2377214" y="4354101"/>
            <a:ext cx="248969" cy="0"/>
          </a:xfrm>
          <a:prstGeom prst="straightConnector1">
            <a:avLst/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flipV="1">
            <a:off x="2494908" y="3020059"/>
            <a:ext cx="0" cy="416461"/>
          </a:xfrm>
          <a:prstGeom prst="line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 flipV="1">
            <a:off x="4387084" y="3020059"/>
            <a:ext cx="0" cy="416461"/>
          </a:xfrm>
          <a:prstGeom prst="line">
            <a:avLst/>
          </a:prstGeom>
          <a:ln w="19050">
            <a:solidFill>
              <a:srgbClr val="C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/>
          <p:nvPr/>
        </p:nvCxnSpPr>
        <p:spPr>
          <a:xfrm flipV="1">
            <a:off x="6227859" y="3052419"/>
            <a:ext cx="0" cy="2219263"/>
          </a:xfrm>
          <a:prstGeom prst="line">
            <a:avLst/>
          </a:prstGeom>
          <a:ln w="19050">
            <a:solidFill>
              <a:srgbClr val="C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그림 75"/>
          <p:cNvPicPr>
            <a:picLocks noChangeAspect="1"/>
          </p:cNvPicPr>
          <p:nvPr/>
        </p:nvPicPr>
        <p:blipFill rotWithShape="1">
          <a:blip r:embed="rId3"/>
          <a:srcRect l="25970" t="38039" r="65939" b="38136"/>
          <a:stretch/>
        </p:blipFill>
        <p:spPr>
          <a:xfrm>
            <a:off x="3855703" y="1987701"/>
            <a:ext cx="1062761" cy="1056180"/>
          </a:xfrm>
          <a:prstGeom prst="rect">
            <a:avLst/>
          </a:prstGeom>
        </p:spPr>
      </p:pic>
      <p:pic>
        <p:nvPicPr>
          <p:cNvPr id="79" name="그림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764" y="2101608"/>
            <a:ext cx="1410288" cy="942273"/>
          </a:xfrm>
          <a:prstGeom prst="rect">
            <a:avLst/>
          </a:prstGeom>
        </p:spPr>
      </p:pic>
      <p:pic>
        <p:nvPicPr>
          <p:cNvPr id="1026" name="Picture 2" descr="관련 이미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259" y="190781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직사각형 23"/>
          <p:cNvSpPr/>
          <p:nvPr/>
        </p:nvSpPr>
        <p:spPr>
          <a:xfrm>
            <a:off x="5333168" y="534114"/>
            <a:ext cx="3804151" cy="86177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err="1">
                <a:solidFill>
                  <a:srgbClr val="606060"/>
                </a:solidFill>
              </a:rPr>
              <a:t>JSmooth</a:t>
            </a:r>
            <a:endParaRPr lang="en-US" altLang="ko-KR" sz="1400" dirty="0">
              <a:solidFill>
                <a:srgbClr val="606060"/>
              </a:solidFill>
            </a:endParaRPr>
          </a:p>
          <a:p>
            <a:pPr marL="342900" lvl="1" indent="0">
              <a:buNone/>
            </a:pPr>
            <a:r>
              <a:rPr lang="en-US" altLang="ko-KR" sz="1200" dirty="0">
                <a:solidFill>
                  <a:srgbClr val="606060"/>
                </a:solidFill>
              </a:rPr>
              <a:t>: Java JAR </a:t>
            </a:r>
            <a:r>
              <a:rPr lang="en-US" altLang="ko-KR" sz="1200" dirty="0" err="1">
                <a:solidFill>
                  <a:srgbClr val="606060"/>
                </a:solidFill>
              </a:rPr>
              <a:t>파일을</a:t>
            </a:r>
            <a:r>
              <a:rPr lang="en-US" altLang="ko-KR" sz="1200" dirty="0">
                <a:solidFill>
                  <a:srgbClr val="606060"/>
                </a:solidFill>
              </a:rPr>
              <a:t> </a:t>
            </a:r>
            <a:r>
              <a:rPr lang="en-US" altLang="ko-KR" sz="1200" b="1" dirty="0">
                <a:solidFill>
                  <a:srgbClr val="C00000"/>
                </a:solidFill>
              </a:rPr>
              <a:t>EXE </a:t>
            </a:r>
            <a:r>
              <a:rPr lang="en-US" altLang="ko-KR" sz="1200" b="1" dirty="0" err="1">
                <a:solidFill>
                  <a:srgbClr val="C00000"/>
                </a:solidFill>
              </a:rPr>
              <a:t>파일에</a:t>
            </a:r>
            <a:r>
              <a:rPr lang="en-US" altLang="ko-KR" sz="1200" b="1" dirty="0">
                <a:solidFill>
                  <a:srgbClr val="C00000"/>
                </a:solidFill>
              </a:rPr>
              <a:t> </a:t>
            </a:r>
            <a:r>
              <a:rPr lang="en-US" altLang="ko-KR" sz="1200" b="1" dirty="0" err="1">
                <a:solidFill>
                  <a:srgbClr val="C00000"/>
                </a:solidFill>
              </a:rPr>
              <a:t>래핑</a:t>
            </a:r>
            <a:r>
              <a:rPr lang="en-US" altLang="ko-KR" sz="1200" dirty="0" err="1">
                <a:solidFill>
                  <a:srgbClr val="606060"/>
                </a:solidFill>
              </a:rPr>
              <a:t>하기위한</a:t>
            </a:r>
            <a:r>
              <a:rPr lang="en-US" altLang="ko-KR" sz="1200" dirty="0">
                <a:solidFill>
                  <a:srgbClr val="606060"/>
                </a:solidFill>
              </a:rPr>
              <a:t> </a:t>
            </a:r>
            <a:r>
              <a:rPr lang="en-US" altLang="ko-KR" sz="1200" dirty="0" err="1">
                <a:solidFill>
                  <a:srgbClr val="606060"/>
                </a:solidFill>
              </a:rPr>
              <a:t>도구로</a:t>
            </a:r>
            <a:r>
              <a:rPr lang="en-US" altLang="ko-KR" sz="1200" dirty="0">
                <a:solidFill>
                  <a:srgbClr val="606060"/>
                </a:solidFill>
              </a:rPr>
              <a:t>, </a:t>
            </a:r>
            <a:r>
              <a:rPr lang="en-US" altLang="ko-KR" sz="1200" dirty="0" err="1">
                <a:solidFill>
                  <a:srgbClr val="606060"/>
                </a:solidFill>
              </a:rPr>
              <a:t>설치된</a:t>
            </a:r>
            <a:r>
              <a:rPr lang="en-US" altLang="ko-KR" sz="1200" dirty="0">
                <a:solidFill>
                  <a:srgbClr val="606060"/>
                </a:solidFill>
              </a:rPr>
              <a:t> </a:t>
            </a:r>
            <a:r>
              <a:rPr lang="en-US" altLang="ko-KR" sz="1200" dirty="0" err="1">
                <a:solidFill>
                  <a:srgbClr val="606060"/>
                </a:solidFill>
              </a:rPr>
              <a:t>JVM을</a:t>
            </a:r>
            <a:r>
              <a:rPr lang="en-US" altLang="ko-KR" sz="1200" dirty="0">
                <a:solidFill>
                  <a:srgbClr val="606060"/>
                </a:solidFill>
              </a:rPr>
              <a:t> </a:t>
            </a:r>
            <a:r>
              <a:rPr lang="en-US" altLang="ko-KR" sz="1200" dirty="0" err="1">
                <a:solidFill>
                  <a:srgbClr val="606060"/>
                </a:solidFill>
              </a:rPr>
              <a:t>직접</a:t>
            </a:r>
            <a:r>
              <a:rPr lang="en-US" altLang="ko-KR" sz="1200" dirty="0">
                <a:solidFill>
                  <a:srgbClr val="606060"/>
                </a:solidFill>
              </a:rPr>
              <a:t> </a:t>
            </a:r>
            <a:r>
              <a:rPr lang="en-US" altLang="ko-KR" sz="1200" dirty="0" err="1">
                <a:solidFill>
                  <a:srgbClr val="606060"/>
                </a:solidFill>
              </a:rPr>
              <a:t>찾을</a:t>
            </a:r>
            <a:r>
              <a:rPr lang="en-US" altLang="ko-KR" sz="1200" dirty="0">
                <a:solidFill>
                  <a:srgbClr val="606060"/>
                </a:solidFill>
              </a:rPr>
              <a:t> 수 </a:t>
            </a:r>
            <a:r>
              <a:rPr lang="en-US" altLang="ko-KR" sz="1200" dirty="0" err="1">
                <a:solidFill>
                  <a:srgbClr val="606060"/>
                </a:solidFill>
              </a:rPr>
              <a:t>있기</a:t>
            </a:r>
            <a:r>
              <a:rPr lang="en-US" altLang="ko-KR" sz="1200" dirty="0">
                <a:solidFill>
                  <a:srgbClr val="606060"/>
                </a:solidFill>
              </a:rPr>
              <a:t> </a:t>
            </a:r>
            <a:r>
              <a:rPr lang="en-US" altLang="ko-KR" sz="1200" dirty="0" err="1">
                <a:solidFill>
                  <a:srgbClr val="606060"/>
                </a:solidFill>
              </a:rPr>
              <a:t>때문에</a:t>
            </a:r>
            <a:r>
              <a:rPr lang="en-US" altLang="ko-KR" sz="1200" dirty="0">
                <a:solidFill>
                  <a:srgbClr val="606060"/>
                </a:solidFill>
              </a:rPr>
              <a:t>, Java </a:t>
            </a:r>
            <a:r>
              <a:rPr lang="ko-KR" altLang="en-US" sz="1200" dirty="0">
                <a:solidFill>
                  <a:srgbClr val="606060"/>
                </a:solidFill>
              </a:rPr>
              <a:t>배치</a:t>
            </a:r>
            <a:r>
              <a:rPr lang="en-US" altLang="ko-KR" sz="1200" dirty="0">
                <a:solidFill>
                  <a:srgbClr val="606060"/>
                </a:solidFill>
              </a:rPr>
              <a:t>를 더 </a:t>
            </a:r>
            <a:r>
              <a:rPr lang="ko-KR" altLang="en-US" sz="1200" dirty="0">
                <a:solidFill>
                  <a:srgbClr val="606060"/>
                </a:solidFill>
              </a:rPr>
              <a:t>유연하</a:t>
            </a:r>
            <a:r>
              <a:rPr lang="en-US" altLang="ko-KR" sz="1200" dirty="0">
                <a:solidFill>
                  <a:srgbClr val="606060"/>
                </a:solidFill>
              </a:rPr>
              <a:t>고 </a:t>
            </a:r>
            <a:r>
              <a:rPr lang="en-US" altLang="ko-KR" sz="1200" dirty="0" err="1">
                <a:solidFill>
                  <a:srgbClr val="606060"/>
                </a:solidFill>
              </a:rPr>
              <a:t>사용하기</a:t>
            </a:r>
            <a:r>
              <a:rPr lang="en-US" altLang="ko-KR" sz="1200" dirty="0">
                <a:solidFill>
                  <a:srgbClr val="606060"/>
                </a:solidFill>
              </a:rPr>
              <a:t> </a:t>
            </a:r>
            <a:r>
              <a:rPr lang="en-US" altLang="ko-KR" sz="1200" dirty="0" err="1">
                <a:solidFill>
                  <a:srgbClr val="606060"/>
                </a:solidFill>
              </a:rPr>
              <a:t>쉽게</a:t>
            </a:r>
            <a:r>
              <a:rPr lang="en-US" altLang="ko-KR" sz="1200" dirty="0">
                <a:solidFill>
                  <a:srgbClr val="606060"/>
                </a:solidFill>
              </a:rPr>
              <a:t> </a:t>
            </a:r>
            <a:r>
              <a:rPr lang="ko-KR" altLang="en-US" sz="1200" dirty="0">
                <a:solidFill>
                  <a:srgbClr val="606060"/>
                </a:solidFill>
              </a:rPr>
              <a:t>함</a:t>
            </a:r>
            <a:endParaRPr lang="ko-KR" altLang="en-US" sz="1400" dirty="0"/>
          </a:p>
        </p:txBody>
      </p:sp>
      <p:cxnSp>
        <p:nvCxnSpPr>
          <p:cNvPr id="26" name="꺾인 연결선 25"/>
          <p:cNvCxnSpPr>
            <a:stCxn id="76" idx="0"/>
            <a:endCxn id="24" idx="2"/>
          </p:cNvCxnSpPr>
          <p:nvPr/>
        </p:nvCxnSpPr>
        <p:spPr>
          <a:xfrm rot="5400000" flipH="1" flipV="1">
            <a:off x="5515258" y="267715"/>
            <a:ext cx="591813" cy="2848160"/>
          </a:xfrm>
          <a:prstGeom prst="bentConnector3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9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606060"/>
                </a:solidFill>
              </a:rPr>
              <a:t>모듈화된 자동화 서비스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628650" y="1516910"/>
            <a:ext cx="7886700" cy="4351338"/>
          </a:xfrm>
        </p:spPr>
        <p:txBody>
          <a:bodyPr/>
          <a:lstStyle/>
          <a:p>
            <a:r>
              <a:rPr lang="en-US" altLang="ko-KR" dirty="0">
                <a:solidFill>
                  <a:srgbClr val="606060"/>
                </a:solidFill>
              </a:rPr>
              <a:t>Installer </a:t>
            </a:r>
            <a:r>
              <a:rPr lang="ko-KR" altLang="en-US" dirty="0">
                <a:solidFill>
                  <a:srgbClr val="606060"/>
                </a:solidFill>
              </a:rPr>
              <a:t>생성 중 사용된 도구들</a:t>
            </a:r>
          </a:p>
        </p:txBody>
      </p:sp>
      <p:sp>
        <p:nvSpPr>
          <p:cNvPr id="2" name="모서리가 둥근 직사각형 1"/>
          <p:cNvSpPr/>
          <p:nvPr/>
        </p:nvSpPr>
        <p:spPr>
          <a:xfrm>
            <a:off x="738536" y="3098266"/>
            <a:ext cx="1638678" cy="676508"/>
          </a:xfrm>
          <a:prstGeom prst="roundRect">
            <a:avLst>
              <a:gd name="adj" fmla="val 6411"/>
            </a:avLst>
          </a:prstGeom>
          <a:noFill/>
          <a:ln w="19050">
            <a:solidFill>
              <a:srgbClr val="52B89D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rgbClr val="606060"/>
                </a:solidFill>
              </a:rPr>
              <a:t>ToolChain</a:t>
            </a:r>
            <a:endParaRPr lang="en-US" altLang="ko-KR" sz="1400" dirty="0">
              <a:solidFill>
                <a:srgbClr val="606060"/>
              </a:solidFill>
            </a:endParaRPr>
          </a:p>
          <a:p>
            <a:pPr algn="ctr"/>
            <a:r>
              <a:rPr lang="en-US" altLang="ko-KR" sz="1400" dirty="0">
                <a:solidFill>
                  <a:srgbClr val="606060"/>
                </a:solidFill>
              </a:rPr>
              <a:t>(Java)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2626183" y="3098265"/>
            <a:ext cx="1638678" cy="676508"/>
          </a:xfrm>
          <a:prstGeom prst="roundRect">
            <a:avLst>
              <a:gd name="adj" fmla="val 6411"/>
            </a:avLst>
          </a:prstGeom>
          <a:noFill/>
          <a:ln w="19050">
            <a:solidFill>
              <a:srgbClr val="52B89D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606060"/>
                </a:solidFill>
              </a:rPr>
              <a:t>ToolChain.jar</a:t>
            </a:r>
            <a:endParaRPr lang="ko-KR" altLang="en-US" sz="1400" dirty="0">
              <a:solidFill>
                <a:srgbClr val="606060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513830" y="3098265"/>
            <a:ext cx="1638678" cy="676508"/>
          </a:xfrm>
          <a:prstGeom prst="roundRect">
            <a:avLst>
              <a:gd name="adj" fmla="val 6411"/>
            </a:avLst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ToolChain.exe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626183" y="4015847"/>
            <a:ext cx="1638678" cy="676508"/>
          </a:xfrm>
          <a:prstGeom prst="roundRect">
            <a:avLst>
              <a:gd name="adj" fmla="val 6411"/>
            </a:avLst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SourceNavi.zip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626183" y="4933429"/>
            <a:ext cx="1638678" cy="676508"/>
          </a:xfrm>
          <a:prstGeom prst="roundRect">
            <a:avLst>
              <a:gd name="adj" fmla="val 6411"/>
            </a:avLst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XcodeParser.jar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626183" y="5851011"/>
            <a:ext cx="1638678" cy="676508"/>
          </a:xfrm>
          <a:prstGeom prst="roundRect">
            <a:avLst>
              <a:gd name="adj" fmla="val 6411"/>
            </a:avLst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GraphViz.exe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cxnSp>
        <p:nvCxnSpPr>
          <p:cNvPr id="11" name="직선 화살표 연결선 10"/>
          <p:cNvCxnSpPr>
            <a:stCxn id="2" idx="3"/>
            <a:endCxn id="6" idx="1"/>
          </p:cNvCxnSpPr>
          <p:nvPr/>
        </p:nvCxnSpPr>
        <p:spPr>
          <a:xfrm flipV="1">
            <a:off x="2377214" y="3436519"/>
            <a:ext cx="248969" cy="1"/>
          </a:xfrm>
          <a:prstGeom prst="straightConnector1">
            <a:avLst/>
          </a:prstGeom>
          <a:ln w="25400">
            <a:solidFill>
              <a:srgbClr val="60606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6" idx="3"/>
            <a:endCxn id="7" idx="1"/>
          </p:cNvCxnSpPr>
          <p:nvPr/>
        </p:nvCxnSpPr>
        <p:spPr>
          <a:xfrm>
            <a:off x="4264861" y="3436519"/>
            <a:ext cx="248969" cy="0"/>
          </a:xfrm>
          <a:prstGeom prst="straightConnector1">
            <a:avLst/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6400158" y="4069834"/>
            <a:ext cx="2403695" cy="2403695"/>
          </a:xfrm>
          <a:prstGeom prst="ellipse">
            <a:avLst/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</a:rPr>
              <a:t>Visualization</a:t>
            </a:r>
            <a:br>
              <a:rPr lang="en-US" altLang="ko-KR" sz="2000" dirty="0">
                <a:solidFill>
                  <a:schemeClr val="bg1"/>
                </a:solidFill>
              </a:rPr>
            </a:br>
            <a:r>
              <a:rPr lang="en-US" altLang="ko-KR" sz="2000" dirty="0">
                <a:solidFill>
                  <a:schemeClr val="bg1"/>
                </a:solidFill>
              </a:rPr>
              <a:t>_Installer.exe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cxnSp>
        <p:nvCxnSpPr>
          <p:cNvPr id="17" name="꺾인 연결선 16"/>
          <p:cNvCxnSpPr>
            <a:stCxn id="7" idx="2"/>
            <a:endCxn id="15" idx="2"/>
          </p:cNvCxnSpPr>
          <p:nvPr/>
        </p:nvCxnSpPr>
        <p:spPr>
          <a:xfrm rot="16200000" flipH="1">
            <a:off x="5118209" y="3989732"/>
            <a:ext cx="1496909" cy="1066989"/>
          </a:xfrm>
          <a:prstGeom prst="bentConnector2">
            <a:avLst/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18"/>
          <p:cNvCxnSpPr>
            <a:stCxn id="8" idx="3"/>
            <a:endCxn id="15" idx="2"/>
          </p:cNvCxnSpPr>
          <p:nvPr/>
        </p:nvCxnSpPr>
        <p:spPr>
          <a:xfrm>
            <a:off x="4264861" y="4354101"/>
            <a:ext cx="2135297" cy="917581"/>
          </a:xfrm>
          <a:prstGeom prst="bentConnector3">
            <a:avLst>
              <a:gd name="adj1" fmla="val 50535"/>
            </a:avLst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꺾인 연결선 20"/>
          <p:cNvCxnSpPr>
            <a:stCxn id="9" idx="3"/>
            <a:endCxn id="15" idx="2"/>
          </p:cNvCxnSpPr>
          <p:nvPr/>
        </p:nvCxnSpPr>
        <p:spPr>
          <a:xfrm flipV="1">
            <a:off x="4264861" y="5271682"/>
            <a:ext cx="2135297" cy="1"/>
          </a:xfrm>
          <a:prstGeom prst="bentConnector3">
            <a:avLst>
              <a:gd name="adj1" fmla="val 50000"/>
            </a:avLst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꺾인 연결선 22"/>
          <p:cNvCxnSpPr>
            <a:stCxn id="10" idx="3"/>
            <a:endCxn id="15" idx="2"/>
          </p:cNvCxnSpPr>
          <p:nvPr/>
        </p:nvCxnSpPr>
        <p:spPr>
          <a:xfrm flipV="1">
            <a:off x="4264861" y="5271682"/>
            <a:ext cx="2135297" cy="917583"/>
          </a:xfrm>
          <a:prstGeom prst="bentConnector3">
            <a:avLst>
              <a:gd name="adj1" fmla="val 50535"/>
            </a:avLst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모서리가 둥근 직사각형 42"/>
          <p:cNvSpPr/>
          <p:nvPr/>
        </p:nvSpPr>
        <p:spPr>
          <a:xfrm>
            <a:off x="738536" y="4015847"/>
            <a:ext cx="1638678" cy="676508"/>
          </a:xfrm>
          <a:prstGeom prst="roundRect">
            <a:avLst>
              <a:gd name="adj" fmla="val 6411"/>
            </a:avLst>
          </a:prstGeom>
          <a:noFill/>
          <a:ln w="19050">
            <a:solidFill>
              <a:srgbClr val="52B89D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rgbClr val="606060"/>
                </a:solidFill>
              </a:rPr>
              <a:t>SourceNavi</a:t>
            </a:r>
            <a:endParaRPr lang="en-US" altLang="ko-KR" sz="1400" dirty="0">
              <a:solidFill>
                <a:srgbClr val="606060"/>
              </a:solidFill>
            </a:endParaRPr>
          </a:p>
          <a:p>
            <a:pPr algn="ctr"/>
            <a:r>
              <a:rPr lang="en-US" altLang="ko-KR" sz="1400" dirty="0">
                <a:solidFill>
                  <a:srgbClr val="606060"/>
                </a:solidFill>
              </a:rPr>
              <a:t>+ </a:t>
            </a:r>
            <a:r>
              <a:rPr lang="en-US" altLang="ko-KR" sz="1400" dirty="0" err="1">
                <a:solidFill>
                  <a:srgbClr val="606060"/>
                </a:solidFill>
              </a:rPr>
              <a:t>SNCommandLine</a:t>
            </a:r>
            <a:endParaRPr lang="en-US" altLang="ko-KR" sz="1400" dirty="0">
              <a:solidFill>
                <a:srgbClr val="606060"/>
              </a:solidFill>
            </a:endParaRPr>
          </a:p>
        </p:txBody>
      </p:sp>
      <p:cxnSp>
        <p:nvCxnSpPr>
          <p:cNvPr id="45" name="직선 화살표 연결선 44"/>
          <p:cNvCxnSpPr>
            <a:stCxn id="43" idx="3"/>
            <a:endCxn id="8" idx="1"/>
          </p:cNvCxnSpPr>
          <p:nvPr/>
        </p:nvCxnSpPr>
        <p:spPr>
          <a:xfrm>
            <a:off x="2377214" y="4354101"/>
            <a:ext cx="248969" cy="0"/>
          </a:xfrm>
          <a:prstGeom prst="straightConnector1">
            <a:avLst/>
          </a:prstGeom>
          <a:ln w="254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flipV="1">
            <a:off x="2494908" y="3020059"/>
            <a:ext cx="0" cy="416461"/>
          </a:xfrm>
          <a:prstGeom prst="line">
            <a:avLst/>
          </a:prstGeom>
          <a:ln w="190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 flipV="1">
            <a:off x="4387084" y="3020059"/>
            <a:ext cx="0" cy="416461"/>
          </a:xfrm>
          <a:prstGeom prst="line">
            <a:avLst/>
          </a:prstGeom>
          <a:ln w="19050">
            <a:solidFill>
              <a:srgbClr val="C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/>
          <p:nvPr/>
        </p:nvCxnSpPr>
        <p:spPr>
          <a:xfrm flipV="1">
            <a:off x="6227859" y="3052419"/>
            <a:ext cx="0" cy="2219263"/>
          </a:xfrm>
          <a:prstGeom prst="line">
            <a:avLst/>
          </a:prstGeom>
          <a:ln w="19050">
            <a:solidFill>
              <a:srgbClr val="C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그림 75"/>
          <p:cNvPicPr>
            <a:picLocks noChangeAspect="1"/>
          </p:cNvPicPr>
          <p:nvPr/>
        </p:nvPicPr>
        <p:blipFill rotWithShape="1">
          <a:blip r:embed="rId3"/>
          <a:srcRect l="25970" t="38039" r="65939" b="38136"/>
          <a:stretch/>
        </p:blipFill>
        <p:spPr>
          <a:xfrm>
            <a:off x="3855703" y="1987701"/>
            <a:ext cx="1062761" cy="1056180"/>
          </a:xfrm>
          <a:prstGeom prst="rect">
            <a:avLst/>
          </a:prstGeom>
        </p:spPr>
      </p:pic>
      <p:pic>
        <p:nvPicPr>
          <p:cNvPr id="79" name="그림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764" y="2101608"/>
            <a:ext cx="1410288" cy="942273"/>
          </a:xfrm>
          <a:prstGeom prst="rect">
            <a:avLst/>
          </a:prstGeom>
        </p:spPr>
      </p:pic>
      <p:pic>
        <p:nvPicPr>
          <p:cNvPr id="1026" name="Picture 2" descr="관련 이미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259" y="190781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5281797" y="85031"/>
            <a:ext cx="3805133" cy="181588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rgbClr val="606060"/>
                </a:solidFill>
              </a:rPr>
              <a:t>NSIS</a:t>
            </a:r>
          </a:p>
          <a:p>
            <a:r>
              <a:rPr lang="en-US" altLang="ko-KR" sz="1200" dirty="0" smtClean="0">
                <a:solidFill>
                  <a:srgbClr val="606060"/>
                </a:solidFill>
              </a:rPr>
              <a:t>: </a:t>
            </a:r>
            <a:r>
              <a:rPr lang="en-US" altLang="ko-KR" sz="1200" dirty="0" err="1">
                <a:solidFill>
                  <a:srgbClr val="606060"/>
                </a:solidFill>
              </a:rPr>
              <a:t>Nullsoft</a:t>
            </a:r>
            <a:r>
              <a:rPr lang="en-US" altLang="ko-KR" sz="1200" dirty="0">
                <a:solidFill>
                  <a:srgbClr val="606060"/>
                </a:solidFill>
              </a:rPr>
              <a:t> Scriptable Install System (NSIS)</a:t>
            </a:r>
            <a:r>
              <a:rPr lang="ko-KR" altLang="en-US" sz="1200" dirty="0">
                <a:solidFill>
                  <a:srgbClr val="606060"/>
                </a:solidFill>
              </a:rPr>
              <a:t>는 </a:t>
            </a:r>
            <a:r>
              <a:rPr lang="ko-KR" altLang="en-US" sz="1200" b="1" dirty="0">
                <a:solidFill>
                  <a:srgbClr val="C00000"/>
                </a:solidFill>
              </a:rPr>
              <a:t>스크립트 기반</a:t>
            </a:r>
            <a:r>
              <a:rPr lang="ko-KR" altLang="en-US" sz="1200" dirty="0">
                <a:solidFill>
                  <a:srgbClr val="606060"/>
                </a:solidFill>
              </a:rPr>
              <a:t>으로 동작하는 </a:t>
            </a:r>
            <a:r>
              <a:rPr lang="ko-KR" altLang="en-US" sz="1200" b="1" dirty="0">
                <a:solidFill>
                  <a:srgbClr val="C00000"/>
                </a:solidFill>
              </a:rPr>
              <a:t>윈도우용 설치 프로그램</a:t>
            </a:r>
            <a:r>
              <a:rPr lang="ko-KR" altLang="en-US" sz="1200" dirty="0">
                <a:solidFill>
                  <a:srgbClr val="606060"/>
                </a:solidFill>
              </a:rPr>
              <a:t>으로 </a:t>
            </a:r>
            <a:r>
              <a:rPr lang="ko-KR" altLang="en-US" sz="1200" dirty="0" err="1">
                <a:solidFill>
                  <a:srgbClr val="606060"/>
                </a:solidFill>
              </a:rPr>
              <a:t>오픈소스이며</a:t>
            </a:r>
            <a:r>
              <a:rPr lang="en-US" altLang="ko-KR" sz="1200" dirty="0">
                <a:solidFill>
                  <a:srgbClr val="606060"/>
                </a:solidFill>
              </a:rPr>
              <a:t>, DLL, ActiveX </a:t>
            </a:r>
            <a:r>
              <a:rPr lang="ko-KR" altLang="en-US" sz="1200" dirty="0">
                <a:solidFill>
                  <a:srgbClr val="606060"/>
                </a:solidFill>
              </a:rPr>
              <a:t>컨트롤</a:t>
            </a:r>
            <a:r>
              <a:rPr lang="en-US" altLang="ko-KR" sz="1200" dirty="0">
                <a:solidFill>
                  <a:srgbClr val="606060"/>
                </a:solidFill>
              </a:rPr>
              <a:t>, </a:t>
            </a:r>
            <a:r>
              <a:rPr lang="ko-KR" altLang="en-US" sz="1200" dirty="0">
                <a:solidFill>
                  <a:srgbClr val="606060"/>
                </a:solidFill>
              </a:rPr>
              <a:t>바로 가기 파일</a:t>
            </a:r>
            <a:r>
              <a:rPr lang="en-US" altLang="ko-KR" sz="1200" dirty="0">
                <a:solidFill>
                  <a:srgbClr val="606060"/>
                </a:solidFill>
              </a:rPr>
              <a:t>, </a:t>
            </a:r>
            <a:r>
              <a:rPr lang="ko-KR" altLang="en-US" sz="1200" dirty="0" err="1">
                <a:solidFill>
                  <a:srgbClr val="606060"/>
                </a:solidFill>
              </a:rPr>
              <a:t>레지스트리</a:t>
            </a:r>
            <a:r>
              <a:rPr lang="ko-KR" altLang="en-US" sz="1200" dirty="0">
                <a:solidFill>
                  <a:srgbClr val="606060"/>
                </a:solidFill>
              </a:rPr>
              <a:t> 키 등 많은 기능을 지원</a:t>
            </a:r>
          </a:p>
          <a:p>
            <a:r>
              <a:rPr lang="en-US" altLang="ko-KR" sz="1400" dirty="0">
                <a:solidFill>
                  <a:srgbClr val="606060"/>
                </a:solidFill>
              </a:rPr>
              <a:t>HM NIS </a:t>
            </a:r>
            <a:r>
              <a:rPr lang="en-US" altLang="ko-KR" sz="1400" dirty="0" smtClean="0">
                <a:solidFill>
                  <a:srgbClr val="606060"/>
                </a:solidFill>
              </a:rPr>
              <a:t>Edit</a:t>
            </a:r>
          </a:p>
          <a:p>
            <a:r>
              <a:rPr lang="en-US" altLang="ko-KR" sz="1200" dirty="0" smtClean="0">
                <a:solidFill>
                  <a:srgbClr val="606060"/>
                </a:solidFill>
              </a:rPr>
              <a:t>: </a:t>
            </a:r>
            <a:r>
              <a:rPr lang="en-US" altLang="ko-KR" sz="1200" dirty="0">
                <a:solidFill>
                  <a:srgbClr val="606060"/>
                </a:solidFill>
              </a:rPr>
              <a:t>NSIS</a:t>
            </a:r>
            <a:r>
              <a:rPr lang="ko-KR" altLang="en-US" sz="1200" dirty="0">
                <a:solidFill>
                  <a:srgbClr val="606060"/>
                </a:solidFill>
              </a:rPr>
              <a:t>를 위한 </a:t>
            </a:r>
            <a:r>
              <a:rPr lang="ko-KR" altLang="en-US" sz="1200" dirty="0" err="1">
                <a:solidFill>
                  <a:srgbClr val="606060"/>
                </a:solidFill>
              </a:rPr>
              <a:t>오픈소스</a:t>
            </a:r>
            <a:r>
              <a:rPr lang="en-US" altLang="ko-KR" sz="1200" dirty="0">
                <a:solidFill>
                  <a:srgbClr val="606060"/>
                </a:solidFill>
              </a:rPr>
              <a:t> </a:t>
            </a:r>
            <a:r>
              <a:rPr lang="ko-KR" altLang="en-US" sz="1200" b="1" dirty="0">
                <a:solidFill>
                  <a:srgbClr val="C00000"/>
                </a:solidFill>
              </a:rPr>
              <a:t>스크립트 편집기로</a:t>
            </a:r>
            <a:r>
              <a:rPr lang="en-US" altLang="ko-KR" sz="1200" b="1" dirty="0">
                <a:solidFill>
                  <a:srgbClr val="606060"/>
                </a:solidFill>
              </a:rPr>
              <a:t>,</a:t>
            </a:r>
            <a:r>
              <a:rPr lang="en-US" altLang="ko-KR" sz="1200" dirty="0">
                <a:solidFill>
                  <a:srgbClr val="606060"/>
                </a:solidFill>
              </a:rPr>
              <a:t> </a:t>
            </a:r>
            <a:r>
              <a:rPr lang="ko-KR" altLang="en-US" sz="1200" dirty="0">
                <a:solidFill>
                  <a:srgbClr val="606060"/>
                </a:solidFill>
              </a:rPr>
              <a:t>스크립트 작성 마법사를 지원하고</a:t>
            </a:r>
            <a:r>
              <a:rPr lang="en-US" altLang="ko-KR" sz="1200" dirty="0">
                <a:solidFill>
                  <a:srgbClr val="606060"/>
                </a:solidFill>
              </a:rPr>
              <a:t>,</a:t>
            </a:r>
            <a:r>
              <a:rPr lang="ko-KR" altLang="en-US" sz="1200" dirty="0">
                <a:solidFill>
                  <a:srgbClr val="606060"/>
                </a:solidFill>
              </a:rPr>
              <a:t> 자세한 설명이 되어있어 쉽게 스크립트를 작성</a:t>
            </a:r>
          </a:p>
        </p:txBody>
      </p:sp>
      <p:cxnSp>
        <p:nvCxnSpPr>
          <p:cNvPr id="18" name="꺾인 연결선 17"/>
          <p:cNvCxnSpPr>
            <a:stCxn id="1026" idx="3"/>
            <a:endCxn id="12" idx="2"/>
          </p:cNvCxnSpPr>
          <p:nvPr/>
        </p:nvCxnSpPr>
        <p:spPr>
          <a:xfrm flipV="1">
            <a:off x="6837459" y="1900913"/>
            <a:ext cx="346905" cy="616505"/>
          </a:xfrm>
          <a:prstGeom prst="bentConnector2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606060"/>
                </a:solidFill>
              </a:rPr>
              <a:t>모듈화된 자동화 </a:t>
            </a:r>
            <a:r>
              <a:rPr lang="ko-KR" altLang="en-US" dirty="0" smtClean="0">
                <a:solidFill>
                  <a:srgbClr val="606060"/>
                </a:solidFill>
              </a:rPr>
              <a:t>서비스</a:t>
            </a:r>
            <a:endParaRPr lang="ko-KR" altLang="en-US" dirty="0">
              <a:solidFill>
                <a:srgbClr val="60606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b="26627"/>
          <a:stretch/>
        </p:blipFill>
        <p:spPr>
          <a:xfrm>
            <a:off x="1268730" y="2473644"/>
            <a:ext cx="6605588" cy="3247071"/>
          </a:xfrm>
          <a:prstGeom prst="rect">
            <a:avLst/>
          </a:prstGeom>
          <a:ln>
            <a:solidFill>
              <a:srgbClr val="52B89D"/>
            </a:solidFill>
          </a:ln>
        </p:spPr>
      </p:pic>
      <p:sp>
        <p:nvSpPr>
          <p:cNvPr id="7" name="오른쪽 대괄호 6"/>
          <p:cNvSpPr/>
          <p:nvPr/>
        </p:nvSpPr>
        <p:spPr>
          <a:xfrm>
            <a:off x="3802380" y="2503805"/>
            <a:ext cx="134619" cy="476250"/>
          </a:xfrm>
          <a:prstGeom prst="righ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/>
          <p:cNvCxnSpPr>
            <a:stCxn id="7" idx="2"/>
          </p:cNvCxnSpPr>
          <p:nvPr/>
        </p:nvCxnSpPr>
        <p:spPr>
          <a:xfrm>
            <a:off x="3936999" y="2741930"/>
            <a:ext cx="15494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91940" y="2588041"/>
            <a:ext cx="181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설치 파일</a:t>
            </a:r>
            <a:endParaRPr lang="ko-KR" altLang="en-US" sz="1400" dirty="0"/>
          </a:p>
        </p:txBody>
      </p:sp>
      <p:sp>
        <p:nvSpPr>
          <p:cNvPr id="16" name="오른쪽 대괄호 15"/>
          <p:cNvSpPr/>
          <p:nvPr/>
        </p:nvSpPr>
        <p:spPr>
          <a:xfrm>
            <a:off x="4229100" y="3183255"/>
            <a:ext cx="126999" cy="558800"/>
          </a:xfrm>
          <a:prstGeom prst="righ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연결선 16"/>
          <p:cNvCxnSpPr>
            <a:stCxn id="16" idx="2"/>
          </p:cNvCxnSpPr>
          <p:nvPr/>
        </p:nvCxnSpPr>
        <p:spPr>
          <a:xfrm>
            <a:off x="4356099" y="3462655"/>
            <a:ext cx="16256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18659" y="3308766"/>
            <a:ext cx="2797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/>
              <a:t>SourceNavigator</a:t>
            </a:r>
            <a:endParaRPr lang="ko-KR" altLang="en-US" sz="1400" dirty="0"/>
          </a:p>
        </p:txBody>
      </p:sp>
      <p:sp>
        <p:nvSpPr>
          <p:cNvPr id="23" name="오른쪽 대괄호 22"/>
          <p:cNvSpPr/>
          <p:nvPr/>
        </p:nvSpPr>
        <p:spPr>
          <a:xfrm>
            <a:off x="5067300" y="3907155"/>
            <a:ext cx="126999" cy="558800"/>
          </a:xfrm>
          <a:prstGeom prst="righ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직선 연결선 23"/>
          <p:cNvCxnSpPr>
            <a:stCxn id="23" idx="2"/>
          </p:cNvCxnSpPr>
          <p:nvPr/>
        </p:nvCxnSpPr>
        <p:spPr>
          <a:xfrm>
            <a:off x="5194299" y="4186555"/>
            <a:ext cx="16256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56859" y="4032666"/>
            <a:ext cx="2202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/>
              <a:t>GraphViz</a:t>
            </a:r>
            <a:endParaRPr lang="ko-KR" altLang="en-US" sz="1400" dirty="0"/>
          </a:p>
        </p:txBody>
      </p:sp>
      <p:sp>
        <p:nvSpPr>
          <p:cNvPr id="26" name="오른쪽 대괄호 25"/>
          <p:cNvSpPr/>
          <p:nvPr/>
        </p:nvSpPr>
        <p:spPr>
          <a:xfrm>
            <a:off x="4081779" y="4600575"/>
            <a:ext cx="147322" cy="436666"/>
          </a:xfrm>
          <a:prstGeom prst="righ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직선 연결선 26"/>
          <p:cNvCxnSpPr>
            <a:stCxn id="26" idx="2"/>
          </p:cNvCxnSpPr>
          <p:nvPr/>
        </p:nvCxnSpPr>
        <p:spPr>
          <a:xfrm>
            <a:off x="4229101" y="4818908"/>
            <a:ext cx="15239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81499" y="4665019"/>
            <a:ext cx="2514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/>
              <a:t>XcodeParser</a:t>
            </a:r>
            <a:endParaRPr lang="ko-KR" altLang="en-US" sz="1400" dirty="0"/>
          </a:p>
        </p:txBody>
      </p:sp>
      <p:sp>
        <p:nvSpPr>
          <p:cNvPr id="33" name="오른쪽 대괄호 32"/>
          <p:cNvSpPr/>
          <p:nvPr/>
        </p:nvSpPr>
        <p:spPr>
          <a:xfrm>
            <a:off x="6057900" y="5220335"/>
            <a:ext cx="127000" cy="447040"/>
          </a:xfrm>
          <a:prstGeom prst="righ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연결선 33"/>
          <p:cNvCxnSpPr>
            <a:stCxn id="33" idx="2"/>
          </p:cNvCxnSpPr>
          <p:nvPr/>
        </p:nvCxnSpPr>
        <p:spPr>
          <a:xfrm>
            <a:off x="6184900" y="5443855"/>
            <a:ext cx="16256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347459" y="5289966"/>
            <a:ext cx="1051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/>
              <a:t>ToolChain</a:t>
            </a:r>
            <a:r>
              <a:rPr lang="en-US" altLang="ko-KR" sz="1400" dirty="0" smtClean="0"/>
              <a:t> </a:t>
            </a:r>
            <a:endParaRPr lang="ko-KR" altLang="en-US" sz="1400" dirty="0"/>
          </a:p>
        </p:txBody>
      </p:sp>
      <p:sp>
        <p:nvSpPr>
          <p:cNvPr id="37" name="내용 개체 틀 4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ko-KR" dirty="0" smtClean="0">
                <a:solidFill>
                  <a:srgbClr val="606060"/>
                </a:solidFill>
              </a:rPr>
              <a:t>Installer </a:t>
            </a:r>
            <a:r>
              <a:rPr lang="ko-KR" altLang="en-US" dirty="0" smtClean="0">
                <a:solidFill>
                  <a:srgbClr val="606060"/>
                </a:solidFill>
              </a:rPr>
              <a:t>생성 위한 </a:t>
            </a:r>
            <a:r>
              <a:rPr lang="en-US" altLang="ko-KR" dirty="0" smtClean="0">
                <a:solidFill>
                  <a:srgbClr val="606060"/>
                </a:solidFill>
              </a:rPr>
              <a:t>NSIS</a:t>
            </a:r>
            <a:r>
              <a:rPr lang="ko-KR" altLang="en-US" dirty="0" smtClean="0">
                <a:solidFill>
                  <a:srgbClr val="606060"/>
                </a:solidFill>
              </a:rPr>
              <a:t>용</a:t>
            </a:r>
            <a:r>
              <a:rPr lang="en-US" altLang="ko-KR" dirty="0" smtClean="0">
                <a:solidFill>
                  <a:srgbClr val="606060"/>
                </a:solidFill>
              </a:rPr>
              <a:t> </a:t>
            </a:r>
            <a:r>
              <a:rPr lang="ko-KR" altLang="en-US" dirty="0" smtClean="0">
                <a:solidFill>
                  <a:srgbClr val="606060"/>
                </a:solidFill>
              </a:rPr>
              <a:t>스크립트</a:t>
            </a:r>
            <a:endParaRPr lang="ko-KR" altLang="en-US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606060"/>
                </a:solidFill>
              </a:rPr>
              <a:t>모듈화된 자동화 서비스</a:t>
            </a:r>
          </a:p>
        </p:txBody>
      </p:sp>
      <p:pic>
        <p:nvPicPr>
          <p:cNvPr id="2049" name="_x44341208" descr="EMB0000449c08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097" y="1815309"/>
            <a:ext cx="1923512" cy="1714510"/>
          </a:xfrm>
          <a:prstGeom prst="rect">
            <a:avLst/>
          </a:prstGeom>
          <a:noFill/>
          <a:ln w="28575">
            <a:solidFill>
              <a:srgbClr val="88CEC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629744" y="1885950"/>
            <a:ext cx="1247775" cy="1011038"/>
          </a:xfrm>
          <a:prstGeom prst="rect">
            <a:avLst/>
          </a:prstGeom>
          <a:solidFill>
            <a:schemeClr val="bg1"/>
          </a:solidFill>
          <a:ln w="28575">
            <a:solidFill>
              <a:srgbClr val="88C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dirty="0" smtClean="0">
                <a:solidFill>
                  <a:srgbClr val="606060"/>
                </a:solidFill>
              </a:rPr>
              <a:t>소스코드 경로</a:t>
            </a:r>
            <a:endParaRPr lang="en-US" altLang="ko-KR" sz="1200" dirty="0" smtClean="0">
              <a:solidFill>
                <a:srgbClr val="606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 smtClean="0">
                <a:solidFill>
                  <a:srgbClr val="606060"/>
                </a:solidFill>
              </a:rPr>
              <a:t>결과출력 경로</a:t>
            </a:r>
            <a:endParaRPr lang="en-US" altLang="ko-KR" sz="1200" dirty="0" smtClean="0">
              <a:solidFill>
                <a:srgbClr val="606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 smtClean="0">
                <a:solidFill>
                  <a:srgbClr val="606060"/>
                </a:solidFill>
              </a:rPr>
              <a:t>파일이름</a:t>
            </a:r>
            <a:endParaRPr lang="ko-KR" altLang="en-US" sz="1200" dirty="0">
              <a:solidFill>
                <a:srgbClr val="606060"/>
              </a:solidFill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030" y="1819234"/>
            <a:ext cx="1247775" cy="627687"/>
          </a:xfrm>
          <a:prstGeom prst="rect">
            <a:avLst/>
          </a:prstGeom>
          <a:ln w="28575">
            <a:solidFill>
              <a:srgbClr val="88CEC9"/>
            </a:solidFill>
          </a:ln>
        </p:spPr>
      </p:pic>
      <p:grpSp>
        <p:nvGrpSpPr>
          <p:cNvPr id="27" name="그룹 26"/>
          <p:cNvGrpSpPr/>
          <p:nvPr/>
        </p:nvGrpSpPr>
        <p:grpSpPr>
          <a:xfrm>
            <a:off x="637210" y="3025420"/>
            <a:ext cx="1217228" cy="1008798"/>
            <a:chOff x="4092962" y="1451524"/>
            <a:chExt cx="1638302" cy="1418704"/>
          </a:xfrm>
          <a:solidFill>
            <a:schemeClr val="bg1"/>
          </a:solidFill>
        </p:grpSpPr>
        <p:sp>
          <p:nvSpPr>
            <p:cNvPr id="10" name="직사각형 9"/>
            <p:cNvSpPr/>
            <p:nvPr/>
          </p:nvSpPr>
          <p:spPr>
            <a:xfrm>
              <a:off x="4092962" y="1451524"/>
              <a:ext cx="1638302" cy="1418704"/>
            </a:xfrm>
            <a:prstGeom prst="rec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4288224" y="1628775"/>
              <a:ext cx="1247775" cy="504999"/>
            </a:xfrm>
            <a:prstGeom prst="rect">
              <a:avLst/>
            </a:prstGeom>
            <a:grpFill/>
            <a:ln w="19050">
              <a:solidFill>
                <a:srgbClr val="88CE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 smtClean="0">
                  <a:solidFill>
                    <a:srgbClr val="606060"/>
                  </a:solidFill>
                </a:rPr>
                <a:t>Source</a:t>
              </a:r>
            </a:p>
            <a:p>
              <a:pPr algn="ctr"/>
              <a:r>
                <a:rPr lang="en-US" altLang="ko-KR" sz="1000" dirty="0" smtClean="0">
                  <a:solidFill>
                    <a:srgbClr val="606060"/>
                  </a:solidFill>
                </a:rPr>
                <a:t>Navigator</a:t>
              </a:r>
              <a:endParaRPr lang="ko-KR" altLang="en-US" sz="1000" dirty="0">
                <a:solidFill>
                  <a:srgbClr val="606060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288224" y="2190925"/>
              <a:ext cx="1247775" cy="504999"/>
            </a:xfrm>
            <a:prstGeom prst="rect">
              <a:avLst/>
            </a:prstGeom>
            <a:grpFill/>
            <a:ln w="19050">
              <a:solidFill>
                <a:srgbClr val="88CE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 err="1" smtClean="0">
                  <a:solidFill>
                    <a:srgbClr val="606060"/>
                  </a:solidFill>
                </a:rPr>
                <a:t>Xcode</a:t>
              </a:r>
              <a:r>
                <a:rPr lang="en-US" altLang="ko-KR" sz="1000" dirty="0" smtClean="0">
                  <a:solidFill>
                    <a:srgbClr val="606060"/>
                  </a:solidFill>
                </a:rPr>
                <a:t/>
              </a:r>
              <a:br>
                <a:rPr lang="en-US" altLang="ko-KR" sz="1000" dirty="0" smtClean="0">
                  <a:solidFill>
                    <a:srgbClr val="606060"/>
                  </a:solidFill>
                </a:rPr>
              </a:br>
              <a:r>
                <a:rPr lang="en-US" altLang="ko-KR" sz="1000" dirty="0" smtClean="0">
                  <a:solidFill>
                    <a:srgbClr val="606060"/>
                  </a:solidFill>
                </a:rPr>
                <a:t>Parser</a:t>
              </a:r>
              <a:endParaRPr lang="ko-KR" altLang="en-US" sz="1000" dirty="0">
                <a:solidFill>
                  <a:srgbClr val="606060"/>
                </a:solidFill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645017" y="4187012"/>
            <a:ext cx="1217228" cy="2238376"/>
            <a:chOff x="4092962" y="1527203"/>
            <a:chExt cx="1217228" cy="2238376"/>
          </a:xfrm>
          <a:solidFill>
            <a:schemeClr val="bg1"/>
          </a:solidFill>
        </p:grpSpPr>
        <p:sp>
          <p:nvSpPr>
            <p:cNvPr id="30" name="직사각형 29"/>
            <p:cNvSpPr/>
            <p:nvPr/>
          </p:nvSpPr>
          <p:spPr>
            <a:xfrm>
              <a:off x="4092962" y="1527203"/>
              <a:ext cx="1217228" cy="2238376"/>
            </a:xfrm>
            <a:prstGeom prst="rec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4288224" y="1676400"/>
              <a:ext cx="811093" cy="328266"/>
            </a:xfrm>
            <a:prstGeom prst="rect">
              <a:avLst/>
            </a:prstGeom>
            <a:grpFill/>
            <a:ln w="19050">
              <a:solidFill>
                <a:srgbClr val="88CE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 smtClean="0">
                  <a:solidFill>
                    <a:srgbClr val="606060"/>
                  </a:solidFill>
                </a:rPr>
                <a:t>Coupling</a:t>
              </a:r>
              <a:endParaRPr lang="ko-KR" altLang="en-US" sz="1000" dirty="0">
                <a:solidFill>
                  <a:srgbClr val="606060"/>
                </a:solidFill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4288224" y="2091654"/>
              <a:ext cx="811093" cy="328266"/>
            </a:xfrm>
            <a:prstGeom prst="rect">
              <a:avLst/>
            </a:prstGeom>
            <a:grpFill/>
            <a:ln w="19050">
              <a:solidFill>
                <a:srgbClr val="88CE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 smtClean="0">
                  <a:solidFill>
                    <a:srgbClr val="606060"/>
                  </a:solidFill>
                </a:rPr>
                <a:t>Cohesion</a:t>
              </a:r>
              <a:endParaRPr lang="ko-KR" altLang="en-US" sz="1000" dirty="0">
                <a:solidFill>
                  <a:srgbClr val="606060"/>
                </a:solidFill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4288224" y="2507947"/>
              <a:ext cx="811093" cy="597315"/>
            </a:xfrm>
            <a:prstGeom prst="rect">
              <a:avLst/>
            </a:prstGeom>
            <a:grpFill/>
            <a:ln w="19050">
              <a:solidFill>
                <a:srgbClr val="88CE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 smtClean="0">
                  <a:solidFill>
                    <a:srgbClr val="606060"/>
                  </a:solidFill>
                </a:rPr>
                <a:t>Coupling</a:t>
              </a:r>
            </a:p>
            <a:p>
              <a:pPr algn="ctr"/>
              <a:r>
                <a:rPr lang="en-US" altLang="ko-KR" sz="1000" dirty="0" smtClean="0">
                  <a:solidFill>
                    <a:srgbClr val="606060"/>
                  </a:solidFill>
                </a:rPr>
                <a:t>&amp;</a:t>
              </a:r>
            </a:p>
            <a:p>
              <a:pPr algn="ctr"/>
              <a:r>
                <a:rPr lang="en-US" altLang="ko-KR" sz="1000" dirty="0" smtClean="0">
                  <a:solidFill>
                    <a:srgbClr val="606060"/>
                  </a:solidFill>
                </a:rPr>
                <a:t>Cohesion</a:t>
              </a:r>
              <a:endParaRPr lang="ko-KR" altLang="en-US" sz="1000" dirty="0">
                <a:solidFill>
                  <a:srgbClr val="606060"/>
                </a:solidFill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4288224" y="3193290"/>
              <a:ext cx="811093" cy="448464"/>
            </a:xfrm>
            <a:prstGeom prst="rect">
              <a:avLst/>
            </a:prstGeom>
            <a:grpFill/>
            <a:ln w="19050">
              <a:solidFill>
                <a:srgbClr val="88CE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 smtClean="0">
                  <a:solidFill>
                    <a:srgbClr val="606060"/>
                  </a:solidFill>
                </a:rPr>
                <a:t>Class</a:t>
              </a:r>
            </a:p>
            <a:p>
              <a:pPr algn="ctr"/>
              <a:r>
                <a:rPr lang="en-US" altLang="ko-KR" sz="1000" dirty="0" smtClean="0">
                  <a:solidFill>
                    <a:srgbClr val="606060"/>
                  </a:solidFill>
                </a:rPr>
                <a:t>Diagram</a:t>
              </a:r>
              <a:endParaRPr lang="ko-KR" altLang="en-US" sz="1000" dirty="0">
                <a:solidFill>
                  <a:srgbClr val="606060"/>
                </a:solidFill>
              </a:endParaRPr>
            </a:p>
          </p:txBody>
        </p:sp>
      </p:grpSp>
      <p:cxnSp>
        <p:nvCxnSpPr>
          <p:cNvPr id="56" name="꺾인 연결선 55"/>
          <p:cNvCxnSpPr>
            <a:stCxn id="10" idx="3"/>
            <a:endCxn id="2049" idx="1"/>
          </p:cNvCxnSpPr>
          <p:nvPr/>
        </p:nvCxnSpPr>
        <p:spPr>
          <a:xfrm flipV="1">
            <a:off x="1854438" y="2672564"/>
            <a:ext cx="590659" cy="857255"/>
          </a:xfrm>
          <a:prstGeom prst="bentConnector3">
            <a:avLst>
              <a:gd name="adj1" fmla="val 51290"/>
            </a:avLst>
          </a:prstGeom>
          <a:ln w="28575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꺾인 연결선 58"/>
          <p:cNvCxnSpPr>
            <a:stCxn id="6" idx="3"/>
            <a:endCxn id="2049" idx="1"/>
          </p:cNvCxnSpPr>
          <p:nvPr/>
        </p:nvCxnSpPr>
        <p:spPr>
          <a:xfrm>
            <a:off x="1877519" y="2391469"/>
            <a:ext cx="567578" cy="281095"/>
          </a:xfrm>
          <a:prstGeom prst="bentConnector3">
            <a:avLst>
              <a:gd name="adj1" fmla="val 50000"/>
            </a:avLst>
          </a:prstGeom>
          <a:ln w="28575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꺾인 연결선 61"/>
          <p:cNvCxnSpPr>
            <a:stCxn id="30" idx="3"/>
            <a:endCxn id="2049" idx="1"/>
          </p:cNvCxnSpPr>
          <p:nvPr/>
        </p:nvCxnSpPr>
        <p:spPr>
          <a:xfrm flipV="1">
            <a:off x="1862245" y="2672564"/>
            <a:ext cx="582852" cy="2633636"/>
          </a:xfrm>
          <a:prstGeom prst="bentConnector3">
            <a:avLst>
              <a:gd name="adj1" fmla="val 51307"/>
            </a:avLst>
          </a:prstGeom>
          <a:ln w="28575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꺾인 연결선 2058"/>
          <p:cNvCxnSpPr>
            <a:stCxn id="2049" idx="3"/>
            <a:endCxn id="23" idx="1"/>
          </p:cNvCxnSpPr>
          <p:nvPr/>
        </p:nvCxnSpPr>
        <p:spPr>
          <a:xfrm flipV="1">
            <a:off x="4368609" y="2133078"/>
            <a:ext cx="686421" cy="539486"/>
          </a:xfrm>
          <a:prstGeom prst="bentConnector3">
            <a:avLst/>
          </a:prstGeom>
          <a:ln w="28575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직사각형 76"/>
          <p:cNvSpPr/>
          <p:nvPr/>
        </p:nvSpPr>
        <p:spPr>
          <a:xfrm>
            <a:off x="5055030" y="2781683"/>
            <a:ext cx="1247775" cy="684724"/>
          </a:xfrm>
          <a:prstGeom prst="rect">
            <a:avLst/>
          </a:prstGeom>
          <a:solidFill>
            <a:schemeClr val="bg1"/>
          </a:solidFill>
          <a:ln w="28575">
            <a:solidFill>
              <a:srgbClr val="88C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rgbClr val="606060"/>
                </a:solidFill>
              </a:rPr>
              <a:t>선택된</a:t>
            </a:r>
            <a:r>
              <a:rPr lang="en-US" altLang="ko-KR" sz="1600" dirty="0" smtClean="0">
                <a:solidFill>
                  <a:srgbClr val="606060"/>
                </a:solidFill>
              </a:rPr>
              <a:t>Parser</a:t>
            </a:r>
            <a:endParaRPr lang="ko-KR" altLang="en-US" sz="1600" dirty="0">
              <a:solidFill>
                <a:srgbClr val="606060"/>
              </a:solidFill>
            </a:endParaRPr>
          </a:p>
        </p:txBody>
      </p:sp>
      <p:cxnSp>
        <p:nvCxnSpPr>
          <p:cNvPr id="79" name="꺾인 연결선 78"/>
          <p:cNvCxnSpPr>
            <a:stCxn id="2049" idx="3"/>
            <a:endCxn id="77" idx="1"/>
          </p:cNvCxnSpPr>
          <p:nvPr/>
        </p:nvCxnSpPr>
        <p:spPr>
          <a:xfrm>
            <a:off x="4368609" y="2672564"/>
            <a:ext cx="686421" cy="451481"/>
          </a:xfrm>
          <a:prstGeom prst="bentConnector3">
            <a:avLst/>
          </a:prstGeom>
          <a:ln w="28575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5" name="직사각형 2064"/>
          <p:cNvSpPr/>
          <p:nvPr/>
        </p:nvSpPr>
        <p:spPr>
          <a:xfrm>
            <a:off x="5054584" y="1819753"/>
            <a:ext cx="1247774" cy="62766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rgbClr val="606060"/>
                </a:solidFill>
              </a:rPr>
              <a:t>테이블 생성</a:t>
            </a:r>
            <a:endParaRPr lang="ko-KR" altLang="en-US" sz="1200" dirty="0">
              <a:solidFill>
                <a:srgbClr val="606060"/>
              </a:solidFill>
            </a:endParaRPr>
          </a:p>
        </p:txBody>
      </p:sp>
      <p:cxnSp>
        <p:nvCxnSpPr>
          <p:cNvPr id="87" name="꺾인 연결선 86"/>
          <p:cNvCxnSpPr>
            <a:stCxn id="23" idx="3"/>
            <a:endCxn id="2097" idx="1"/>
          </p:cNvCxnSpPr>
          <p:nvPr/>
        </p:nvCxnSpPr>
        <p:spPr>
          <a:xfrm>
            <a:off x="6302805" y="2133078"/>
            <a:ext cx="474742" cy="497808"/>
          </a:xfrm>
          <a:prstGeom prst="bentConnector3">
            <a:avLst/>
          </a:prstGeom>
          <a:ln w="28575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꺾인 연결선 89"/>
          <p:cNvCxnSpPr>
            <a:stCxn id="77" idx="3"/>
            <a:endCxn id="2097" idx="1"/>
          </p:cNvCxnSpPr>
          <p:nvPr/>
        </p:nvCxnSpPr>
        <p:spPr>
          <a:xfrm flipV="1">
            <a:off x="6302805" y="2630886"/>
            <a:ext cx="474742" cy="493159"/>
          </a:xfrm>
          <a:prstGeom prst="bentConnector3">
            <a:avLst>
              <a:gd name="adj1" fmla="val 50000"/>
            </a:avLst>
          </a:prstGeom>
          <a:ln w="28575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0" name="그룹 2089"/>
          <p:cNvGrpSpPr/>
          <p:nvPr/>
        </p:nvGrpSpPr>
        <p:grpSpPr>
          <a:xfrm>
            <a:off x="6777547" y="2105918"/>
            <a:ext cx="1721997" cy="955714"/>
            <a:chOff x="6518494" y="3967869"/>
            <a:chExt cx="1466663" cy="845564"/>
          </a:xfrm>
          <a:solidFill>
            <a:schemeClr val="bg1"/>
          </a:solidFill>
        </p:grpSpPr>
        <p:sp>
          <p:nvSpPr>
            <p:cNvPr id="114" name="자유형 113"/>
            <p:cNvSpPr/>
            <p:nvPr/>
          </p:nvSpPr>
          <p:spPr>
            <a:xfrm>
              <a:off x="6518494" y="4034217"/>
              <a:ext cx="1466663" cy="779216"/>
            </a:xfrm>
            <a:custGeom>
              <a:avLst/>
              <a:gdLst>
                <a:gd name="connsiteX0" fmla="*/ 0 w 1466663"/>
                <a:gd name="connsiteY0" fmla="*/ 0 h 779216"/>
                <a:gd name="connsiteX1" fmla="*/ 1466662 w 1466663"/>
                <a:gd name="connsiteY1" fmla="*/ 0 h 779216"/>
                <a:gd name="connsiteX2" fmla="*/ 1466662 w 1466663"/>
                <a:gd name="connsiteY2" fmla="*/ 717244 h 779216"/>
                <a:gd name="connsiteX3" fmla="*/ 1466663 w 1466663"/>
                <a:gd name="connsiteY3" fmla="*/ 717245 h 779216"/>
                <a:gd name="connsiteX4" fmla="*/ 733332 w 1466663"/>
                <a:gd name="connsiteY4" fmla="*/ 779216 h 779216"/>
                <a:gd name="connsiteX5" fmla="*/ 1 w 1466663"/>
                <a:gd name="connsiteY5" fmla="*/ 717245 h 779216"/>
                <a:gd name="connsiteX6" fmla="*/ 0 w 1466663"/>
                <a:gd name="connsiteY6" fmla="*/ 717245 h 77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6663" h="779216">
                  <a:moveTo>
                    <a:pt x="0" y="0"/>
                  </a:moveTo>
                  <a:lnTo>
                    <a:pt x="1466662" y="0"/>
                  </a:lnTo>
                  <a:lnTo>
                    <a:pt x="1466662" y="717244"/>
                  </a:lnTo>
                  <a:lnTo>
                    <a:pt x="1466663" y="717245"/>
                  </a:lnTo>
                  <a:cubicBezTo>
                    <a:pt x="1466663" y="751471"/>
                    <a:pt x="1138340" y="779216"/>
                    <a:pt x="733332" y="779216"/>
                  </a:cubicBezTo>
                  <a:cubicBezTo>
                    <a:pt x="328324" y="779216"/>
                    <a:pt x="1" y="751471"/>
                    <a:pt x="1" y="717245"/>
                  </a:cubicBezTo>
                  <a:lnTo>
                    <a:pt x="0" y="717245"/>
                  </a:lnTo>
                  <a:close/>
                </a:path>
              </a:pathLst>
            </a:custGeom>
            <a:grpFill/>
            <a:ln w="22225">
              <a:solidFill>
                <a:srgbClr val="88CE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타원 112"/>
            <p:cNvSpPr/>
            <p:nvPr/>
          </p:nvSpPr>
          <p:spPr>
            <a:xfrm>
              <a:off x="6518495" y="3967869"/>
              <a:ext cx="1466661" cy="123942"/>
            </a:xfrm>
            <a:prstGeom prst="ellipse">
              <a:avLst/>
            </a:prstGeom>
            <a:grpFill/>
            <a:ln w="22225">
              <a:solidFill>
                <a:srgbClr val="88CE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91" name="그룹 2090"/>
          <p:cNvGrpSpPr/>
          <p:nvPr/>
        </p:nvGrpSpPr>
        <p:grpSpPr>
          <a:xfrm>
            <a:off x="6930788" y="2316724"/>
            <a:ext cx="1405794" cy="618040"/>
            <a:chOff x="6316811" y="2018808"/>
            <a:chExt cx="1749828" cy="1213872"/>
          </a:xfrm>
        </p:grpSpPr>
        <p:pic>
          <p:nvPicPr>
            <p:cNvPr id="2067" name="그림 206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16811" y="2019610"/>
              <a:ext cx="1749828" cy="1213070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93" name="직사각형 92"/>
            <p:cNvSpPr/>
            <p:nvPr/>
          </p:nvSpPr>
          <p:spPr>
            <a:xfrm>
              <a:off x="6316811" y="2018808"/>
              <a:ext cx="1749827" cy="1209494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rgbClr val="606060"/>
                  </a:solidFill>
                </a:rPr>
                <a:t>DB </a:t>
              </a:r>
              <a:r>
                <a:rPr lang="ko-KR" altLang="en-US" sz="1600" dirty="0" smtClean="0">
                  <a:solidFill>
                    <a:srgbClr val="606060"/>
                  </a:solidFill>
                </a:rPr>
                <a:t>저장</a:t>
              </a:r>
              <a:endParaRPr lang="ko-KR" altLang="en-US" sz="1600" dirty="0">
                <a:solidFill>
                  <a:srgbClr val="606060"/>
                </a:solidFill>
              </a:endParaRPr>
            </a:p>
          </p:txBody>
        </p:sp>
      </p:grpSp>
      <p:sp>
        <p:nvSpPr>
          <p:cNvPr id="2097" name="직사각형 2096"/>
          <p:cNvSpPr/>
          <p:nvPr/>
        </p:nvSpPr>
        <p:spPr>
          <a:xfrm>
            <a:off x="6777547" y="2146780"/>
            <a:ext cx="74266" cy="968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04" name="그룹 2103"/>
          <p:cNvGrpSpPr/>
          <p:nvPr/>
        </p:nvGrpSpPr>
        <p:grpSpPr>
          <a:xfrm>
            <a:off x="2384988" y="4541878"/>
            <a:ext cx="1721996" cy="1075702"/>
            <a:chOff x="6335587" y="4174478"/>
            <a:chExt cx="1721996" cy="1075702"/>
          </a:xfrm>
        </p:grpSpPr>
        <p:sp>
          <p:nvSpPr>
            <p:cNvPr id="2100" name="직사각형 2099"/>
            <p:cNvSpPr/>
            <p:nvPr/>
          </p:nvSpPr>
          <p:spPr>
            <a:xfrm>
              <a:off x="6335587" y="4174478"/>
              <a:ext cx="1721996" cy="10757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8CE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 sz="1200">
                <a:solidFill>
                  <a:srgbClr val="606060"/>
                </a:solidFill>
              </a:endParaRPr>
            </a:p>
          </p:txBody>
        </p:sp>
        <p:pic>
          <p:nvPicPr>
            <p:cNvPr id="2101" name="그림 210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53175" y="4185977"/>
              <a:ext cx="1695450" cy="1057798"/>
            </a:xfrm>
            <a:prstGeom prst="rect">
              <a:avLst/>
            </a:prstGeom>
          </p:spPr>
        </p:pic>
        <p:sp>
          <p:nvSpPr>
            <p:cNvPr id="132" name="직사각형 131"/>
            <p:cNvSpPr/>
            <p:nvPr/>
          </p:nvSpPr>
          <p:spPr>
            <a:xfrm>
              <a:off x="6353175" y="4185977"/>
              <a:ext cx="1695450" cy="1057798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rgbClr val="606060"/>
                  </a:solidFill>
                </a:rPr>
                <a:t>정보 추출</a:t>
              </a:r>
              <a:r>
                <a:rPr lang="en-US" altLang="ko-KR" sz="1400" dirty="0">
                  <a:solidFill>
                    <a:srgbClr val="606060"/>
                  </a:solidFill>
                </a:rPr>
                <a:t> </a:t>
              </a:r>
              <a:r>
                <a:rPr lang="ko-KR" altLang="en-US" sz="1400" dirty="0" smtClean="0">
                  <a:solidFill>
                    <a:srgbClr val="606060"/>
                  </a:solidFill>
                </a:rPr>
                <a:t>및 </a:t>
              </a:r>
              <a:r>
                <a:rPr lang="en-US" altLang="ko-KR" sz="1400" dirty="0" smtClean="0">
                  <a:solidFill>
                    <a:srgbClr val="606060"/>
                  </a:solidFill>
                </a:rPr>
                <a:t/>
              </a:r>
              <a:br>
                <a:rPr lang="en-US" altLang="ko-KR" sz="1400" dirty="0" smtClean="0">
                  <a:solidFill>
                    <a:srgbClr val="606060"/>
                  </a:solidFill>
                </a:rPr>
              </a:br>
              <a:r>
                <a:rPr lang="ko-KR" altLang="en-US" sz="1400" dirty="0" smtClean="0">
                  <a:solidFill>
                    <a:srgbClr val="606060"/>
                  </a:solidFill>
                </a:rPr>
                <a:t>선택된 지표의 </a:t>
              </a:r>
              <a:r>
                <a:rPr lang="en-US" altLang="ko-KR" sz="1400" dirty="0" smtClean="0">
                  <a:solidFill>
                    <a:srgbClr val="606060"/>
                  </a:solidFill>
                </a:rPr>
                <a:t/>
              </a:r>
              <a:br>
                <a:rPr lang="en-US" altLang="ko-KR" sz="1400" dirty="0" smtClean="0">
                  <a:solidFill>
                    <a:srgbClr val="606060"/>
                  </a:solidFill>
                </a:rPr>
              </a:br>
              <a:r>
                <a:rPr lang="ko-KR" altLang="en-US" sz="1400" dirty="0" smtClean="0">
                  <a:solidFill>
                    <a:srgbClr val="606060"/>
                  </a:solidFill>
                </a:rPr>
                <a:t>그래프로</a:t>
              </a:r>
              <a:r>
                <a:rPr lang="en-US" altLang="ko-KR" sz="1400" dirty="0" smtClean="0">
                  <a:solidFill>
                    <a:srgbClr val="606060"/>
                  </a:solidFill>
                </a:rPr>
                <a:t> </a:t>
              </a:r>
              <a:r>
                <a:rPr lang="ko-KR" altLang="en-US" sz="1400" dirty="0" smtClean="0">
                  <a:solidFill>
                    <a:srgbClr val="606060"/>
                  </a:solidFill>
                </a:rPr>
                <a:t>코드화</a:t>
              </a:r>
              <a:endParaRPr lang="ko-KR" altLang="en-US" sz="1400" dirty="0">
                <a:solidFill>
                  <a:srgbClr val="606060"/>
                </a:solidFill>
              </a:endParaRPr>
            </a:p>
          </p:txBody>
        </p:sp>
      </p:grpSp>
      <p:cxnSp>
        <p:nvCxnSpPr>
          <p:cNvPr id="2106" name="꺾인 연결선 2105"/>
          <p:cNvCxnSpPr>
            <a:stCxn id="114" idx="4"/>
            <a:endCxn id="2100" idx="0"/>
          </p:cNvCxnSpPr>
          <p:nvPr/>
        </p:nvCxnSpPr>
        <p:spPr>
          <a:xfrm flipH="1">
            <a:off x="3245986" y="3061632"/>
            <a:ext cx="4392560" cy="1480246"/>
          </a:xfrm>
          <a:prstGeom prst="bentConnector4">
            <a:avLst>
              <a:gd name="adj1" fmla="val -347"/>
              <a:gd name="adj2" fmla="val 50000"/>
            </a:avLst>
          </a:prstGeom>
          <a:ln w="28575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그룹 148"/>
          <p:cNvGrpSpPr/>
          <p:nvPr/>
        </p:nvGrpSpPr>
        <p:grpSpPr>
          <a:xfrm>
            <a:off x="4418778" y="4541878"/>
            <a:ext cx="1721996" cy="1075702"/>
            <a:chOff x="6335587" y="4174478"/>
            <a:chExt cx="1721996" cy="1075702"/>
          </a:xfrm>
        </p:grpSpPr>
        <p:sp>
          <p:nvSpPr>
            <p:cNvPr id="150" name="직사각형 149"/>
            <p:cNvSpPr/>
            <p:nvPr/>
          </p:nvSpPr>
          <p:spPr>
            <a:xfrm>
              <a:off x="6335587" y="4174478"/>
              <a:ext cx="1721996" cy="10757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8CE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 sz="1200">
                <a:solidFill>
                  <a:srgbClr val="606060"/>
                </a:solidFill>
              </a:endParaRPr>
            </a:p>
          </p:txBody>
        </p:sp>
        <p:pic>
          <p:nvPicPr>
            <p:cNvPr id="151" name="그림 15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53175" y="4185977"/>
              <a:ext cx="1695450" cy="1057798"/>
            </a:xfrm>
            <a:prstGeom prst="rect">
              <a:avLst/>
            </a:prstGeom>
          </p:spPr>
        </p:pic>
        <p:sp>
          <p:nvSpPr>
            <p:cNvPr id="152" name="직사각형 151"/>
            <p:cNvSpPr/>
            <p:nvPr/>
          </p:nvSpPr>
          <p:spPr>
            <a:xfrm>
              <a:off x="6353175" y="4185977"/>
              <a:ext cx="1695450" cy="1057798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err="1" smtClean="0">
                  <a:solidFill>
                    <a:srgbClr val="606060"/>
                  </a:solidFill>
                </a:rPr>
                <a:t>GraphViz</a:t>
              </a:r>
              <a:endParaRPr lang="ko-KR" altLang="en-US" sz="1600" dirty="0">
                <a:solidFill>
                  <a:srgbClr val="606060"/>
                </a:solidFill>
              </a:endParaRPr>
            </a:p>
          </p:txBody>
        </p:sp>
      </p:grpSp>
      <p:cxnSp>
        <p:nvCxnSpPr>
          <p:cNvPr id="71" name="직선 화살표 연결선 70"/>
          <p:cNvCxnSpPr>
            <a:stCxn id="132" idx="3"/>
            <a:endCxn id="150" idx="1"/>
          </p:cNvCxnSpPr>
          <p:nvPr/>
        </p:nvCxnSpPr>
        <p:spPr>
          <a:xfrm flipV="1">
            <a:off x="4098026" y="5079729"/>
            <a:ext cx="320752" cy="2547"/>
          </a:xfrm>
          <a:prstGeom prst="straightConnector1">
            <a:avLst/>
          </a:prstGeom>
          <a:ln w="28575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그림 71"/>
          <p:cNvPicPr>
            <a:picLocks noChangeAspect="1"/>
          </p:cNvPicPr>
          <p:nvPr/>
        </p:nvPicPr>
        <p:blipFill rotWithShape="1">
          <a:blip r:embed="rId7"/>
          <a:srcRect t="1" b="433"/>
          <a:stretch/>
        </p:blipFill>
        <p:spPr>
          <a:xfrm>
            <a:off x="6338526" y="4040598"/>
            <a:ext cx="2229894" cy="2078262"/>
          </a:xfrm>
          <a:prstGeom prst="rect">
            <a:avLst/>
          </a:prstGeom>
          <a:ln w="28575">
            <a:solidFill>
              <a:srgbClr val="88CEC9"/>
            </a:solidFill>
          </a:ln>
        </p:spPr>
      </p:pic>
      <p:cxnSp>
        <p:nvCxnSpPr>
          <p:cNvPr id="156" name="직선 화살표 연결선 155"/>
          <p:cNvCxnSpPr>
            <a:stCxn id="150" idx="3"/>
            <a:endCxn id="72" idx="1"/>
          </p:cNvCxnSpPr>
          <p:nvPr/>
        </p:nvCxnSpPr>
        <p:spPr>
          <a:xfrm>
            <a:off x="6140774" y="5079729"/>
            <a:ext cx="197752" cy="0"/>
          </a:xfrm>
          <a:prstGeom prst="straightConnector1">
            <a:avLst/>
          </a:prstGeom>
          <a:ln w="28575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36717" y="1383080"/>
            <a:ext cx="270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 </a:t>
            </a:r>
            <a:r>
              <a:rPr lang="ko-KR" altLang="en-US" dirty="0" smtClean="0"/>
              <a:t>품질지표 서비스 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76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7944" cy="1325563"/>
          </a:xfrm>
        </p:spPr>
        <p:txBody>
          <a:bodyPr/>
          <a:lstStyle/>
          <a:p>
            <a:r>
              <a:rPr lang="ko-KR" altLang="en-US" dirty="0" smtClean="0">
                <a:solidFill>
                  <a:srgbClr val="606060"/>
                </a:solidFill>
              </a:rPr>
              <a:t>기존 도구와 모듈화된 자동화 서비스 비교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49894" y="1690689"/>
            <a:ext cx="7886700" cy="4351338"/>
          </a:xfrm>
        </p:spPr>
        <p:txBody>
          <a:bodyPr/>
          <a:lstStyle/>
          <a:p>
            <a:r>
              <a:rPr lang="ko-KR" altLang="en-US" dirty="0" smtClean="0"/>
              <a:t>설치 과정 비교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실행 과정 비교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325640" y="3023197"/>
            <a:ext cx="1183440" cy="778934"/>
          </a:xfrm>
          <a:prstGeom prst="rect">
            <a:avLst/>
          </a:prstGeom>
          <a:gradFill>
            <a:gsLst>
              <a:gs pos="0">
                <a:srgbClr val="FF7575"/>
              </a:gs>
              <a:gs pos="50000">
                <a:srgbClr val="FF1111"/>
              </a:gs>
              <a:gs pos="100000">
                <a:srgbClr val="C0000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Parser</a:t>
            </a:r>
          </a:p>
          <a:p>
            <a:pPr algn="ctr"/>
            <a:r>
              <a:rPr lang="ko-KR" altLang="en-US" sz="1200" dirty="0"/>
              <a:t>설치</a:t>
            </a:r>
            <a:endParaRPr lang="en-US" altLang="ko-KR" sz="1200" dirty="0"/>
          </a:p>
        </p:txBody>
      </p:sp>
      <p:sp>
        <p:nvSpPr>
          <p:cNvPr id="8" name="직사각형 7"/>
          <p:cNvSpPr/>
          <p:nvPr/>
        </p:nvSpPr>
        <p:spPr>
          <a:xfrm>
            <a:off x="4035807" y="3023197"/>
            <a:ext cx="973924" cy="7789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 smtClean="0"/>
              <a:t>GraphViz</a:t>
            </a:r>
            <a:endParaRPr lang="en-US" altLang="ko-KR" sz="1200" dirty="0" smtClean="0"/>
          </a:p>
          <a:p>
            <a:pPr algn="ctr"/>
            <a:r>
              <a:rPr lang="ko-KR" altLang="en-US" sz="1200" dirty="0" smtClean="0"/>
              <a:t>설치</a:t>
            </a:r>
            <a:endParaRPr lang="ko-KR" altLang="en-US" sz="1200" dirty="0"/>
          </a:p>
        </p:txBody>
      </p:sp>
      <p:sp>
        <p:nvSpPr>
          <p:cNvPr id="9" name="직사각형 8"/>
          <p:cNvSpPr/>
          <p:nvPr/>
        </p:nvSpPr>
        <p:spPr>
          <a:xfrm>
            <a:off x="5541429" y="2109327"/>
            <a:ext cx="938883" cy="77893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Eclipse</a:t>
            </a:r>
          </a:p>
          <a:p>
            <a:pPr algn="ctr"/>
            <a:r>
              <a:rPr lang="ko-KR" altLang="en-US" sz="1200" dirty="0" smtClean="0"/>
              <a:t>설치</a:t>
            </a:r>
            <a:endParaRPr lang="ko-KR" altLang="en-US" sz="1200" dirty="0"/>
          </a:p>
        </p:txBody>
      </p:sp>
      <p:sp>
        <p:nvSpPr>
          <p:cNvPr id="10" name="직사각형 9"/>
          <p:cNvSpPr/>
          <p:nvPr/>
        </p:nvSpPr>
        <p:spPr>
          <a:xfrm>
            <a:off x="7007038" y="3023197"/>
            <a:ext cx="1187178" cy="7789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필요 시</a:t>
            </a:r>
            <a:endParaRPr lang="en-US" altLang="ko-KR" sz="1200" dirty="0" smtClean="0"/>
          </a:p>
          <a:p>
            <a:pPr algn="ctr"/>
            <a:r>
              <a:rPr lang="en-US" altLang="ko-KR" sz="1200" dirty="0" smtClean="0"/>
              <a:t>Java </a:t>
            </a:r>
            <a:r>
              <a:rPr lang="ko-KR" altLang="en-US" sz="1200" dirty="0" smtClean="0"/>
              <a:t>설치</a:t>
            </a:r>
            <a:endParaRPr lang="ko-KR" altLang="en-US" sz="1200" dirty="0"/>
          </a:p>
        </p:txBody>
      </p:sp>
      <p:sp>
        <p:nvSpPr>
          <p:cNvPr id="11" name="직사각형 10"/>
          <p:cNvSpPr/>
          <p:nvPr/>
        </p:nvSpPr>
        <p:spPr>
          <a:xfrm>
            <a:off x="935167" y="3023197"/>
            <a:ext cx="863746" cy="7789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Installer</a:t>
            </a:r>
          </a:p>
          <a:p>
            <a:pPr algn="ctr"/>
            <a:r>
              <a:rPr lang="ko-KR" altLang="en-US" sz="1200" dirty="0" smtClean="0"/>
              <a:t>실행</a:t>
            </a:r>
            <a:endParaRPr lang="en-US" altLang="ko-KR" sz="1200" dirty="0" smtClean="0"/>
          </a:p>
        </p:txBody>
      </p:sp>
      <p:sp>
        <p:nvSpPr>
          <p:cNvPr id="12" name="직사각형 11"/>
          <p:cNvSpPr/>
          <p:nvPr/>
        </p:nvSpPr>
        <p:spPr>
          <a:xfrm>
            <a:off x="2325640" y="2109327"/>
            <a:ext cx="1183440" cy="778934"/>
          </a:xfrm>
          <a:prstGeom prst="rect">
            <a:avLst/>
          </a:prstGeom>
          <a:gradFill>
            <a:gsLst>
              <a:gs pos="0">
                <a:srgbClr val="FF7575"/>
              </a:gs>
              <a:gs pos="50000">
                <a:srgbClr val="FF1111"/>
              </a:gs>
              <a:gs pos="100000">
                <a:srgbClr val="C0000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 smtClean="0"/>
              <a:t>SourceNavi</a:t>
            </a:r>
            <a:endParaRPr lang="en-US" altLang="ko-KR" sz="1200" dirty="0" smtClean="0"/>
          </a:p>
          <a:p>
            <a:pPr algn="ctr"/>
            <a:r>
              <a:rPr lang="ko-KR" altLang="en-US" sz="1200" dirty="0" smtClean="0"/>
              <a:t>설치</a:t>
            </a:r>
            <a:endParaRPr lang="en-US" altLang="ko-KR" sz="1200" dirty="0" smtClean="0"/>
          </a:p>
        </p:txBody>
      </p:sp>
      <p:sp>
        <p:nvSpPr>
          <p:cNvPr id="13" name="직사각형 12"/>
          <p:cNvSpPr/>
          <p:nvPr/>
        </p:nvSpPr>
        <p:spPr>
          <a:xfrm>
            <a:off x="4035807" y="2109327"/>
            <a:ext cx="973924" cy="7789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 smtClean="0"/>
              <a:t>GraphViz</a:t>
            </a:r>
            <a:endParaRPr lang="en-US" altLang="ko-KR" sz="1200" dirty="0" smtClean="0"/>
          </a:p>
          <a:p>
            <a:pPr algn="ctr"/>
            <a:r>
              <a:rPr lang="ko-KR" altLang="en-US" sz="1200" dirty="0" smtClean="0"/>
              <a:t>설치</a:t>
            </a:r>
            <a:endParaRPr lang="ko-KR" altLang="en-US" sz="1200" dirty="0"/>
          </a:p>
        </p:txBody>
      </p:sp>
      <p:sp>
        <p:nvSpPr>
          <p:cNvPr id="14" name="직사각형 13"/>
          <p:cNvSpPr/>
          <p:nvPr/>
        </p:nvSpPr>
        <p:spPr>
          <a:xfrm>
            <a:off x="7007038" y="2109327"/>
            <a:ext cx="1187178" cy="7789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필요 시</a:t>
            </a:r>
            <a:endParaRPr lang="en-US" altLang="ko-KR" sz="1200" dirty="0" smtClean="0"/>
          </a:p>
          <a:p>
            <a:pPr algn="ctr"/>
            <a:r>
              <a:rPr lang="en-US" altLang="ko-KR" sz="1200" dirty="0" smtClean="0"/>
              <a:t>Java </a:t>
            </a:r>
            <a:r>
              <a:rPr lang="ko-KR" altLang="en-US" sz="1200" dirty="0" smtClean="0"/>
              <a:t>설치</a:t>
            </a:r>
            <a:endParaRPr lang="ko-KR" altLang="en-US" sz="1200" dirty="0"/>
          </a:p>
        </p:txBody>
      </p:sp>
      <p:sp>
        <p:nvSpPr>
          <p:cNvPr id="15" name="직사각형 14"/>
          <p:cNvSpPr/>
          <p:nvPr/>
        </p:nvSpPr>
        <p:spPr>
          <a:xfrm>
            <a:off x="935167" y="2109327"/>
            <a:ext cx="863746" cy="7789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Installer</a:t>
            </a:r>
          </a:p>
          <a:p>
            <a:pPr algn="ctr"/>
            <a:r>
              <a:rPr lang="ko-KR" altLang="en-US" sz="1200" dirty="0" smtClean="0"/>
              <a:t>실행</a:t>
            </a:r>
            <a:endParaRPr lang="en-US" altLang="ko-KR" sz="1200" dirty="0" smtClean="0"/>
          </a:p>
        </p:txBody>
      </p:sp>
      <p:cxnSp>
        <p:nvCxnSpPr>
          <p:cNvPr id="16" name="직선 화살표 연결선 15"/>
          <p:cNvCxnSpPr>
            <a:stCxn id="15" idx="3"/>
            <a:endCxn id="12" idx="1"/>
          </p:cNvCxnSpPr>
          <p:nvPr/>
        </p:nvCxnSpPr>
        <p:spPr>
          <a:xfrm>
            <a:off x="1798913" y="2498794"/>
            <a:ext cx="52672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stCxn id="12" idx="3"/>
            <a:endCxn id="13" idx="1"/>
          </p:cNvCxnSpPr>
          <p:nvPr/>
        </p:nvCxnSpPr>
        <p:spPr>
          <a:xfrm>
            <a:off x="3509080" y="2498794"/>
            <a:ext cx="52672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13" idx="3"/>
            <a:endCxn id="9" idx="1"/>
          </p:cNvCxnSpPr>
          <p:nvPr/>
        </p:nvCxnSpPr>
        <p:spPr>
          <a:xfrm>
            <a:off x="5009731" y="2498794"/>
            <a:ext cx="53169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>
            <a:stCxn id="9" idx="3"/>
            <a:endCxn id="14" idx="1"/>
          </p:cNvCxnSpPr>
          <p:nvPr/>
        </p:nvCxnSpPr>
        <p:spPr>
          <a:xfrm>
            <a:off x="6480312" y="2498794"/>
            <a:ext cx="52672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>
            <a:stCxn id="11" idx="3"/>
            <a:endCxn id="6" idx="1"/>
          </p:cNvCxnSpPr>
          <p:nvPr/>
        </p:nvCxnSpPr>
        <p:spPr>
          <a:xfrm>
            <a:off x="1798913" y="3412664"/>
            <a:ext cx="52672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>
            <a:stCxn id="6" idx="3"/>
            <a:endCxn id="8" idx="1"/>
          </p:cNvCxnSpPr>
          <p:nvPr/>
        </p:nvCxnSpPr>
        <p:spPr>
          <a:xfrm>
            <a:off x="3509080" y="3412664"/>
            <a:ext cx="52672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24" idx="3"/>
            <a:endCxn id="10" idx="1"/>
          </p:cNvCxnSpPr>
          <p:nvPr/>
        </p:nvCxnSpPr>
        <p:spPr>
          <a:xfrm>
            <a:off x="6480312" y="3412664"/>
            <a:ext cx="52672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5536457" y="3023197"/>
            <a:ext cx="943855" cy="77893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 smtClean="0"/>
              <a:t>ToolChain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ko-KR" altLang="en-US" sz="1200" dirty="0" smtClean="0"/>
              <a:t>설치</a:t>
            </a:r>
            <a:endParaRPr lang="ko-KR" altLang="en-US" sz="1200" dirty="0"/>
          </a:p>
        </p:txBody>
      </p:sp>
      <p:cxnSp>
        <p:nvCxnSpPr>
          <p:cNvPr id="25" name="직선 화살표 연결선 24"/>
          <p:cNvCxnSpPr>
            <a:stCxn id="8" idx="3"/>
            <a:endCxn id="24" idx="1"/>
          </p:cNvCxnSpPr>
          <p:nvPr/>
        </p:nvCxnSpPr>
        <p:spPr>
          <a:xfrm>
            <a:off x="5009731" y="3412664"/>
            <a:ext cx="52672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직사각형 59"/>
          <p:cNvSpPr/>
          <p:nvPr/>
        </p:nvSpPr>
        <p:spPr>
          <a:xfrm>
            <a:off x="803302" y="5571307"/>
            <a:ext cx="1194036" cy="7789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 smtClean="0"/>
              <a:t>ToolChain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실행</a:t>
            </a:r>
            <a:endParaRPr lang="en-US" altLang="ko-KR" sz="1200" dirty="0" smtClean="0"/>
          </a:p>
        </p:txBody>
      </p:sp>
      <p:sp>
        <p:nvSpPr>
          <p:cNvPr id="61" name="직사각형 60"/>
          <p:cNvSpPr/>
          <p:nvPr/>
        </p:nvSpPr>
        <p:spPr>
          <a:xfrm>
            <a:off x="4566266" y="4430938"/>
            <a:ext cx="1069909" cy="7789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Eclipse</a:t>
            </a:r>
          </a:p>
          <a:p>
            <a:pPr algn="ctr"/>
            <a:r>
              <a:rPr lang="en-US" altLang="ko-KR" sz="1200" dirty="0" smtClean="0"/>
              <a:t>Run</a:t>
            </a:r>
          </a:p>
        </p:txBody>
      </p:sp>
      <p:sp>
        <p:nvSpPr>
          <p:cNvPr id="62" name="직사각형 61"/>
          <p:cNvSpPr/>
          <p:nvPr/>
        </p:nvSpPr>
        <p:spPr>
          <a:xfrm>
            <a:off x="7016795" y="4430939"/>
            <a:ext cx="1610368" cy="7789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지정한 경로에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최종 결과물 출력</a:t>
            </a:r>
            <a:endParaRPr lang="ko-KR" altLang="en-US" sz="1200" dirty="0"/>
          </a:p>
        </p:txBody>
      </p:sp>
      <p:sp>
        <p:nvSpPr>
          <p:cNvPr id="63" name="직사각형 62"/>
          <p:cNvSpPr/>
          <p:nvPr/>
        </p:nvSpPr>
        <p:spPr>
          <a:xfrm>
            <a:off x="803302" y="4430939"/>
            <a:ext cx="1194035" cy="7789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Software</a:t>
            </a:r>
            <a:br>
              <a:rPr lang="en-US" altLang="ko-KR" sz="1200" dirty="0" smtClean="0"/>
            </a:br>
            <a:r>
              <a:rPr lang="en-US" altLang="ko-KR" sz="1200" dirty="0" smtClean="0"/>
              <a:t>Visualization Import</a:t>
            </a:r>
          </a:p>
        </p:txBody>
      </p:sp>
      <p:cxnSp>
        <p:nvCxnSpPr>
          <p:cNvPr id="64" name="직선 화살표 연결선 63"/>
          <p:cNvCxnSpPr>
            <a:stCxn id="63" idx="3"/>
            <a:endCxn id="69" idx="1"/>
          </p:cNvCxnSpPr>
          <p:nvPr/>
        </p:nvCxnSpPr>
        <p:spPr>
          <a:xfrm>
            <a:off x="1997337" y="4820406"/>
            <a:ext cx="19833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>
            <a:stCxn id="69" idx="3"/>
            <a:endCxn id="61" idx="1"/>
          </p:cNvCxnSpPr>
          <p:nvPr/>
        </p:nvCxnSpPr>
        <p:spPr>
          <a:xfrm flipV="1">
            <a:off x="4353458" y="4820405"/>
            <a:ext cx="212808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>
            <a:stCxn id="61" idx="3"/>
            <a:endCxn id="70" idx="1"/>
          </p:cNvCxnSpPr>
          <p:nvPr/>
        </p:nvCxnSpPr>
        <p:spPr>
          <a:xfrm>
            <a:off x="5636175" y="4820405"/>
            <a:ext cx="184757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/>
          <p:cNvCxnSpPr>
            <a:stCxn id="60" idx="3"/>
            <a:endCxn id="72" idx="1"/>
          </p:cNvCxnSpPr>
          <p:nvPr/>
        </p:nvCxnSpPr>
        <p:spPr>
          <a:xfrm>
            <a:off x="1997338" y="5960774"/>
            <a:ext cx="198336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67"/>
          <p:cNvCxnSpPr>
            <a:stCxn id="72" idx="3"/>
            <a:endCxn id="73" idx="1"/>
          </p:cNvCxnSpPr>
          <p:nvPr/>
        </p:nvCxnSpPr>
        <p:spPr>
          <a:xfrm>
            <a:off x="4353458" y="5960775"/>
            <a:ext cx="217890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그림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674" y="4430939"/>
            <a:ext cx="2157784" cy="778934"/>
          </a:xfrm>
          <a:prstGeom prst="rect">
            <a:avLst/>
          </a:prstGeom>
          <a:ln w="19050">
            <a:solidFill>
              <a:srgbClr val="860000"/>
            </a:solidFill>
          </a:ln>
        </p:spPr>
      </p:pic>
      <p:sp>
        <p:nvSpPr>
          <p:cNvPr id="70" name="직사각형 69"/>
          <p:cNvSpPr/>
          <p:nvPr/>
        </p:nvSpPr>
        <p:spPr>
          <a:xfrm>
            <a:off x="5820932" y="4430940"/>
            <a:ext cx="1003159" cy="7789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중간 결과물 저장 </a:t>
            </a:r>
            <a:endParaRPr lang="ko-KR" altLang="en-US" sz="1200" dirty="0"/>
          </a:p>
        </p:txBody>
      </p:sp>
      <p:cxnSp>
        <p:nvCxnSpPr>
          <p:cNvPr id="71" name="직선 화살표 연결선 70"/>
          <p:cNvCxnSpPr>
            <a:stCxn id="70" idx="3"/>
            <a:endCxn id="62" idx="1"/>
          </p:cNvCxnSpPr>
          <p:nvPr/>
        </p:nvCxnSpPr>
        <p:spPr>
          <a:xfrm>
            <a:off x="6824091" y="4820406"/>
            <a:ext cx="19270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내용 개체 틀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674" y="5344808"/>
            <a:ext cx="2157784" cy="1231933"/>
          </a:xfrm>
          <a:prstGeom prst="rect">
            <a:avLst/>
          </a:prstGeom>
          <a:ln w="19050">
            <a:solidFill>
              <a:srgbClr val="860000"/>
            </a:solidFill>
          </a:ln>
        </p:spPr>
      </p:pic>
      <p:sp>
        <p:nvSpPr>
          <p:cNvPr id="73" name="직사각형 72"/>
          <p:cNvSpPr/>
          <p:nvPr/>
        </p:nvSpPr>
        <p:spPr>
          <a:xfrm>
            <a:off x="6532359" y="5571309"/>
            <a:ext cx="2094804" cy="7789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지정한 경로에 중간 결과물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최종 결과물 저장 </a:t>
            </a:r>
            <a:endParaRPr lang="ko-KR" altLang="en-US" sz="12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65880" y="2334649"/>
            <a:ext cx="641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기존</a:t>
            </a:r>
            <a:endParaRPr lang="ko-KR" altLang="en-US" sz="16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65880" y="3249458"/>
            <a:ext cx="641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개선</a:t>
            </a:r>
            <a:endParaRPr lang="ko-KR" altLang="en-US" sz="16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65880" y="4651129"/>
            <a:ext cx="641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기존</a:t>
            </a:r>
            <a:endParaRPr lang="ko-KR" altLang="en-US" sz="16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65880" y="5791497"/>
            <a:ext cx="641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개선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6719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606060"/>
                </a:solidFill>
              </a:rPr>
              <a:t>목차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7" name="육각형 6"/>
          <p:cNvSpPr/>
          <p:nvPr/>
        </p:nvSpPr>
        <p:spPr>
          <a:xfrm rot="16200000">
            <a:off x="1682940" y="1734527"/>
            <a:ext cx="716958" cy="618067"/>
          </a:xfrm>
          <a:prstGeom prst="hexagon">
            <a:avLst/>
          </a:prstGeom>
          <a:solidFill>
            <a:srgbClr val="D7E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32385" y="1858894"/>
            <a:ext cx="61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606060"/>
                </a:solidFill>
              </a:rPr>
              <a:t>1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9" name="육각형 8"/>
          <p:cNvSpPr/>
          <p:nvPr/>
        </p:nvSpPr>
        <p:spPr>
          <a:xfrm rot="16200000">
            <a:off x="1682940" y="2625298"/>
            <a:ext cx="716958" cy="618067"/>
          </a:xfrm>
          <a:prstGeom prst="hexagon">
            <a:avLst/>
          </a:prstGeom>
          <a:solidFill>
            <a:srgbClr val="9FD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32385" y="2749665"/>
            <a:ext cx="61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606060"/>
                </a:solidFill>
              </a:rPr>
              <a:t>2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11" name="육각형 10"/>
          <p:cNvSpPr/>
          <p:nvPr/>
        </p:nvSpPr>
        <p:spPr>
          <a:xfrm rot="16200000">
            <a:off x="1682941" y="3511959"/>
            <a:ext cx="716958" cy="618067"/>
          </a:xfrm>
          <a:prstGeom prst="hexagon">
            <a:avLst/>
          </a:prstGeom>
          <a:solidFill>
            <a:srgbClr val="52B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32386" y="3636326"/>
            <a:ext cx="61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606060"/>
                </a:solidFill>
              </a:rPr>
              <a:t>3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13" name="육각형 12"/>
          <p:cNvSpPr/>
          <p:nvPr/>
        </p:nvSpPr>
        <p:spPr>
          <a:xfrm rot="16200000">
            <a:off x="1682942" y="4406189"/>
            <a:ext cx="716958" cy="618067"/>
          </a:xfrm>
          <a:prstGeom prst="hexagon">
            <a:avLst/>
          </a:prstGeom>
          <a:solidFill>
            <a:srgbClr val="88C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32387" y="4530556"/>
            <a:ext cx="61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606060"/>
                </a:solidFill>
              </a:rPr>
              <a:t>4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15" name="육각형 14"/>
          <p:cNvSpPr/>
          <p:nvPr/>
        </p:nvSpPr>
        <p:spPr>
          <a:xfrm rot="16200000">
            <a:off x="1682943" y="5289390"/>
            <a:ext cx="716958" cy="618067"/>
          </a:xfrm>
          <a:prstGeom prst="hexagon">
            <a:avLst/>
          </a:prstGeom>
          <a:solidFill>
            <a:srgbClr val="94B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32388" y="5413757"/>
            <a:ext cx="61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606060"/>
                </a:solidFill>
              </a:rPr>
              <a:t>5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24585" y="1858894"/>
            <a:ext cx="461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606060"/>
                </a:solidFill>
              </a:rPr>
              <a:t>연구 동기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4585" y="2749665"/>
            <a:ext cx="461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606060"/>
                </a:solidFill>
              </a:rPr>
              <a:t>기존 연구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24585" y="3636326"/>
            <a:ext cx="461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606060"/>
                </a:solidFill>
              </a:rPr>
              <a:t>자동화 서비스의 모듈화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24585" y="4530556"/>
            <a:ext cx="461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606060"/>
                </a:solidFill>
              </a:rPr>
              <a:t>도구 설치 및 가시화 사례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24585" y="5413757"/>
            <a:ext cx="461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606060"/>
                </a:solidFill>
              </a:rPr>
              <a:t>결론 및 향후 연구</a:t>
            </a:r>
            <a:endParaRPr lang="ko-KR" altLang="en-US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육각형 4"/>
          <p:cNvSpPr/>
          <p:nvPr/>
        </p:nvSpPr>
        <p:spPr>
          <a:xfrm rot="16200000">
            <a:off x="4067267" y="136550"/>
            <a:ext cx="1033519" cy="6313378"/>
          </a:xfrm>
          <a:prstGeom prst="hexagon">
            <a:avLst/>
          </a:prstGeom>
          <a:solidFill>
            <a:srgbClr val="88C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9144000" cy="6627136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1475129" y="2943228"/>
            <a:ext cx="6202210" cy="708494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ko-KR" altLang="en-US" dirty="0" smtClean="0">
                <a:solidFill>
                  <a:srgbClr val="606060"/>
                </a:solidFill>
              </a:rPr>
              <a:t>도구 설치 및 가시화 사례</a:t>
            </a:r>
            <a:endParaRPr lang="ko-KR" altLang="en-US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606060"/>
                </a:solidFill>
              </a:rPr>
              <a:t>도구 설치 및 가시화 사례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97" y="1928109"/>
            <a:ext cx="3277628" cy="203088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145" y="1928109"/>
            <a:ext cx="3277628" cy="203088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61" y="4196417"/>
            <a:ext cx="2609850" cy="202930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8786" y="4196417"/>
            <a:ext cx="2475847" cy="202930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9069" y="4196417"/>
            <a:ext cx="3275068" cy="2029302"/>
          </a:xfrm>
          <a:prstGeom prst="rect">
            <a:avLst/>
          </a:prstGeom>
        </p:spPr>
      </p:pic>
      <p:cxnSp>
        <p:nvCxnSpPr>
          <p:cNvPr id="18" name="직선 화살표 연결선 17"/>
          <p:cNvCxnSpPr>
            <a:stCxn id="8" idx="3"/>
            <a:endCxn id="9" idx="1"/>
          </p:cNvCxnSpPr>
          <p:nvPr/>
        </p:nvCxnSpPr>
        <p:spPr>
          <a:xfrm>
            <a:off x="4429125" y="2943553"/>
            <a:ext cx="181020" cy="0"/>
          </a:xfrm>
          <a:prstGeom prst="straightConnector1">
            <a:avLst/>
          </a:prstGeom>
          <a:ln w="28575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9" idx="2"/>
            <a:endCxn id="10" idx="0"/>
          </p:cNvCxnSpPr>
          <p:nvPr/>
        </p:nvCxnSpPr>
        <p:spPr>
          <a:xfrm flipH="1">
            <a:off x="1485386" y="3958997"/>
            <a:ext cx="4763573" cy="237420"/>
          </a:xfrm>
          <a:prstGeom prst="straightConnector1">
            <a:avLst/>
          </a:prstGeom>
          <a:ln w="28575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>
            <a:stCxn id="10" idx="3"/>
            <a:endCxn id="11" idx="1"/>
          </p:cNvCxnSpPr>
          <p:nvPr/>
        </p:nvCxnSpPr>
        <p:spPr>
          <a:xfrm>
            <a:off x="2790311" y="5211068"/>
            <a:ext cx="208475" cy="0"/>
          </a:xfrm>
          <a:prstGeom prst="straightConnector1">
            <a:avLst/>
          </a:prstGeom>
          <a:ln w="28575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11" idx="3"/>
            <a:endCxn id="12" idx="1"/>
          </p:cNvCxnSpPr>
          <p:nvPr/>
        </p:nvCxnSpPr>
        <p:spPr>
          <a:xfrm>
            <a:off x="5474633" y="5211068"/>
            <a:ext cx="224436" cy="0"/>
          </a:xfrm>
          <a:prstGeom prst="straightConnector1">
            <a:avLst/>
          </a:prstGeom>
          <a:ln w="28575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6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606060"/>
                </a:solidFill>
              </a:rPr>
              <a:t>도구 설치 및 가시화 사례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78" y="2413499"/>
            <a:ext cx="4505616" cy="323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5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606060"/>
                </a:solidFill>
              </a:rPr>
              <a:t>도구 설치 및 가시화 사례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78" y="2413499"/>
            <a:ext cx="4505616" cy="323800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04967" y="2636389"/>
            <a:ext cx="3343558" cy="693420"/>
          </a:xfrm>
          <a:prstGeom prst="rect">
            <a:avLst/>
          </a:prstGeom>
          <a:noFill/>
          <a:ln>
            <a:solidFill>
              <a:srgbClr val="52B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 rot="20700000">
            <a:off x="2591815" y="2725142"/>
            <a:ext cx="1041483" cy="193396"/>
          </a:xfrm>
          <a:prstGeom prst="rightArrow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524248" y="2205505"/>
            <a:ext cx="5366796" cy="1113019"/>
            <a:chOff x="3524248" y="2205505"/>
            <a:chExt cx="5366796" cy="1113019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4"/>
            <a:srcRect l="12209" t="6721" r="12209" b="71468"/>
            <a:stretch/>
          </p:blipFill>
          <p:spPr>
            <a:xfrm>
              <a:off x="3524248" y="2205505"/>
              <a:ext cx="5366796" cy="1113019"/>
            </a:xfrm>
            <a:prstGeom prst="rect">
              <a:avLst/>
            </a:prstGeom>
            <a:ln w="19050">
              <a:solidFill>
                <a:srgbClr val="52B89D"/>
              </a:solidFill>
            </a:ln>
          </p:spPr>
        </p:pic>
        <p:sp>
          <p:nvSpPr>
            <p:cNvPr id="2" name="직사각형 1"/>
            <p:cNvSpPr/>
            <p:nvPr/>
          </p:nvSpPr>
          <p:spPr>
            <a:xfrm>
              <a:off x="5638800" y="3050021"/>
              <a:ext cx="561975" cy="159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247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606060"/>
                </a:solidFill>
              </a:rPr>
              <a:t>도구 설치 및 가시화 사례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78" y="2413499"/>
            <a:ext cx="4505616" cy="3238001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208230" y="3349781"/>
            <a:ext cx="4463358" cy="324871"/>
          </a:xfrm>
          <a:prstGeom prst="rect">
            <a:avLst/>
          </a:prstGeom>
          <a:noFill/>
          <a:ln>
            <a:solidFill>
              <a:srgbClr val="52B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rcRect l="266" t="28810" r="356" b="60890"/>
          <a:stretch/>
        </p:blipFill>
        <p:spPr>
          <a:xfrm>
            <a:off x="2391409" y="3534643"/>
            <a:ext cx="6499635" cy="484125"/>
          </a:xfrm>
          <a:prstGeom prst="rect">
            <a:avLst/>
          </a:prstGeom>
          <a:ln w="19050">
            <a:solidFill>
              <a:srgbClr val="52B89D"/>
            </a:solidFill>
          </a:ln>
        </p:spPr>
      </p:pic>
      <p:sp>
        <p:nvSpPr>
          <p:cNvPr id="13" name="오른쪽 화살표 12"/>
          <p:cNvSpPr/>
          <p:nvPr/>
        </p:nvSpPr>
        <p:spPr>
          <a:xfrm rot="1800000">
            <a:off x="1952713" y="3545416"/>
            <a:ext cx="615635" cy="188594"/>
          </a:xfrm>
          <a:prstGeom prst="rightArrow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715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606060"/>
                </a:solidFill>
              </a:rPr>
              <a:t>도구 설치 및 가시화 사례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78" y="2413499"/>
            <a:ext cx="4505616" cy="3238001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208231" y="3705909"/>
            <a:ext cx="2227152" cy="560182"/>
          </a:xfrm>
          <a:prstGeom prst="rect">
            <a:avLst/>
          </a:prstGeom>
          <a:noFill/>
          <a:ln>
            <a:solidFill>
              <a:srgbClr val="52B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3400138" y="3986303"/>
            <a:ext cx="5115212" cy="1665197"/>
            <a:chOff x="3400138" y="3986303"/>
            <a:chExt cx="5115212" cy="1665197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4"/>
            <a:srcRect l="395" t="39396" r="50630" b="38419"/>
            <a:stretch/>
          </p:blipFill>
          <p:spPr>
            <a:xfrm>
              <a:off x="3400138" y="3986303"/>
              <a:ext cx="5115212" cy="1665197"/>
            </a:xfrm>
            <a:prstGeom prst="rect">
              <a:avLst/>
            </a:prstGeom>
            <a:ln w="19050">
              <a:solidFill>
                <a:srgbClr val="52B89D"/>
              </a:solidFill>
            </a:ln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83307" y="4879690"/>
              <a:ext cx="266700" cy="285750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3021" y="4416383"/>
              <a:ext cx="257175" cy="257175"/>
            </a:xfrm>
            <a:prstGeom prst="rect">
              <a:avLst/>
            </a:prstGeom>
          </p:spPr>
        </p:pic>
      </p:grpSp>
      <p:sp>
        <p:nvSpPr>
          <p:cNvPr id="16" name="오른쪽 화살표 15"/>
          <p:cNvSpPr/>
          <p:nvPr/>
        </p:nvSpPr>
        <p:spPr>
          <a:xfrm rot="900000">
            <a:off x="2319358" y="4200112"/>
            <a:ext cx="1449603" cy="193331"/>
          </a:xfrm>
          <a:prstGeom prst="rightArrow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844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78" y="2413499"/>
            <a:ext cx="4505616" cy="3238001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3400138" y="3986303"/>
            <a:ext cx="5115212" cy="1665197"/>
            <a:chOff x="3400138" y="3986303"/>
            <a:chExt cx="5115212" cy="1665197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4"/>
            <a:srcRect l="395" t="39396" r="50630" b="38419"/>
            <a:stretch/>
          </p:blipFill>
          <p:spPr>
            <a:xfrm>
              <a:off x="3400138" y="3986303"/>
              <a:ext cx="5115212" cy="1665197"/>
            </a:xfrm>
            <a:prstGeom prst="rect">
              <a:avLst/>
            </a:prstGeom>
            <a:ln w="19050">
              <a:solidFill>
                <a:srgbClr val="52B89D"/>
              </a:solidFill>
            </a:ln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83307" y="4879690"/>
              <a:ext cx="266700" cy="285750"/>
            </a:xfrm>
            <a:prstGeom prst="rect">
              <a:avLst/>
            </a:prstGeom>
          </p:spPr>
        </p:pic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3021" y="4416383"/>
              <a:ext cx="257175" cy="257175"/>
            </a:xfrm>
            <a:prstGeom prst="rect">
              <a:avLst/>
            </a:prstGeom>
          </p:spPr>
        </p:pic>
      </p:grp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606060"/>
                </a:solidFill>
              </a:rPr>
              <a:t>도구 설치 및 가시화 사례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208231" y="3705909"/>
            <a:ext cx="2227152" cy="560182"/>
          </a:xfrm>
          <a:prstGeom prst="rect">
            <a:avLst/>
          </a:prstGeom>
          <a:noFill/>
          <a:ln>
            <a:solidFill>
              <a:srgbClr val="52B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 rot="900000">
            <a:off x="2319358" y="4200112"/>
            <a:ext cx="1449603" cy="193331"/>
          </a:xfrm>
          <a:prstGeom prst="rightArrow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4078840" y="4345969"/>
            <a:ext cx="1633591" cy="4006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756975" y="2249383"/>
            <a:ext cx="352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클래스 다이어그램</a:t>
            </a:r>
            <a:endParaRPr lang="en-US" altLang="ko-KR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020393" y="2638424"/>
            <a:ext cx="965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(</a:t>
            </a:r>
            <a:r>
              <a:rPr lang="ko-KR" altLang="en-US" sz="1050" dirty="0" smtClean="0"/>
              <a:t>클래스 이름</a:t>
            </a:r>
            <a:r>
              <a:rPr lang="en-US" altLang="ko-KR" sz="1050" dirty="0" smtClean="0"/>
              <a:t>)</a:t>
            </a:r>
            <a:endParaRPr lang="ko-KR" alt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7020393" y="3066980"/>
            <a:ext cx="9934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(</a:t>
            </a:r>
            <a:r>
              <a:rPr lang="ko-KR" altLang="en-US" sz="1050" dirty="0" smtClean="0"/>
              <a:t>속성</a:t>
            </a:r>
            <a:r>
              <a:rPr lang="en-US" altLang="ko-KR" sz="1050" dirty="0" smtClean="0"/>
              <a:t>, </a:t>
            </a:r>
            <a:r>
              <a:rPr lang="ko-KR" altLang="en-US" sz="1050" dirty="0" err="1" smtClean="0"/>
              <a:t>메소드</a:t>
            </a:r>
            <a:r>
              <a:rPr lang="en-US" altLang="ko-KR" sz="1050" dirty="0" smtClean="0"/>
              <a:t>)</a:t>
            </a:r>
            <a:endParaRPr lang="ko-KR" altLang="en-US" sz="1050" dirty="0"/>
          </a:p>
        </p:txBody>
      </p:sp>
      <p:grpSp>
        <p:nvGrpSpPr>
          <p:cNvPr id="29" name="그룹 28"/>
          <p:cNvGrpSpPr/>
          <p:nvPr/>
        </p:nvGrpSpPr>
        <p:grpSpPr>
          <a:xfrm>
            <a:off x="5067768" y="2620059"/>
            <a:ext cx="1952625" cy="971550"/>
            <a:chOff x="5797193" y="2469580"/>
            <a:chExt cx="1952625" cy="971550"/>
          </a:xfrm>
        </p:grpSpPr>
        <p:grpSp>
          <p:nvGrpSpPr>
            <p:cNvPr id="27" name="그룹 26"/>
            <p:cNvGrpSpPr/>
            <p:nvPr/>
          </p:nvGrpSpPr>
          <p:grpSpPr>
            <a:xfrm>
              <a:off x="5797193" y="2469580"/>
              <a:ext cx="1952625" cy="971550"/>
              <a:chOff x="5797193" y="2469580"/>
              <a:chExt cx="1952625" cy="971550"/>
            </a:xfrm>
          </p:grpSpPr>
          <p:grpSp>
            <p:nvGrpSpPr>
              <p:cNvPr id="21" name="그룹 20"/>
              <p:cNvGrpSpPr/>
              <p:nvPr/>
            </p:nvGrpSpPr>
            <p:grpSpPr>
              <a:xfrm>
                <a:off x="5797193" y="2469580"/>
                <a:ext cx="1952625" cy="971550"/>
                <a:chOff x="5797193" y="2469580"/>
                <a:chExt cx="1952625" cy="971550"/>
              </a:xfrm>
            </p:grpSpPr>
            <p:pic>
              <p:nvPicPr>
                <p:cNvPr id="10" name="그림 9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97193" y="2469580"/>
                  <a:ext cx="1952625" cy="971550"/>
                </a:xfrm>
                <a:prstGeom prst="rect">
                  <a:avLst/>
                </a:prstGeom>
              </p:spPr>
            </p:pic>
            <p:sp>
              <p:nvSpPr>
                <p:cNvPr id="17" name="직사각형 16"/>
                <p:cNvSpPr/>
                <p:nvPr/>
              </p:nvSpPr>
              <p:spPr>
                <a:xfrm>
                  <a:off x="6750120" y="2970391"/>
                  <a:ext cx="811659" cy="21575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직사각형 17"/>
                <p:cNvSpPr/>
                <p:nvPr/>
              </p:nvSpPr>
              <p:spPr>
                <a:xfrm>
                  <a:off x="6346837" y="3013410"/>
                  <a:ext cx="45719" cy="6009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14" name="그림 13"/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38176" t="51875" r="41252" b="26495"/>
                <a:stretch/>
              </p:blipFill>
              <p:spPr>
                <a:xfrm>
                  <a:off x="6358846" y="2971428"/>
                  <a:ext cx="401707" cy="210150"/>
                </a:xfrm>
                <a:prstGeom prst="rect">
                  <a:avLst/>
                </a:prstGeom>
              </p:spPr>
            </p:pic>
            <p:sp>
              <p:nvSpPr>
                <p:cNvPr id="19" name="직사각형 18"/>
                <p:cNvSpPr/>
                <p:nvPr/>
              </p:nvSpPr>
              <p:spPr>
                <a:xfrm>
                  <a:off x="6733996" y="3149708"/>
                  <a:ext cx="67399" cy="564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6" name="그룹 25"/>
              <p:cNvGrpSpPr/>
              <p:nvPr/>
            </p:nvGrpSpPr>
            <p:grpSpPr>
              <a:xfrm>
                <a:off x="7234237" y="3186148"/>
                <a:ext cx="357188" cy="182697"/>
                <a:chOff x="7234237" y="3186148"/>
                <a:chExt cx="357188" cy="182697"/>
              </a:xfrm>
            </p:grpSpPr>
            <p:sp>
              <p:nvSpPr>
                <p:cNvPr id="24" name="모서리가 둥근 직사각형 23"/>
                <p:cNvSpPr/>
                <p:nvPr/>
              </p:nvSpPr>
              <p:spPr>
                <a:xfrm>
                  <a:off x="7234237" y="3197192"/>
                  <a:ext cx="357188" cy="168445"/>
                </a:xfrm>
                <a:prstGeom prst="roundRect">
                  <a:avLst>
                    <a:gd name="adj" fmla="val 28819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22" name="그림 21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22343" y="3186148"/>
                  <a:ext cx="79004" cy="182697"/>
                </a:xfrm>
                <a:prstGeom prst="rect">
                  <a:avLst/>
                </a:prstGeom>
              </p:spPr>
            </p:pic>
            <p:sp>
              <p:nvSpPr>
                <p:cNvPr id="25" name="타원 24"/>
                <p:cNvSpPr/>
                <p:nvPr/>
              </p:nvSpPr>
              <p:spPr>
                <a:xfrm>
                  <a:off x="7272338" y="3206114"/>
                  <a:ext cx="57150" cy="13239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15025" y="3000375"/>
              <a:ext cx="1371600" cy="209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906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606060"/>
                </a:solidFill>
              </a:rPr>
              <a:t>도구 설치 및 가시화 사례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78" y="2413499"/>
            <a:ext cx="4505616" cy="323800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rcRect l="395" t="39396" r="50630" b="38419"/>
          <a:stretch/>
        </p:blipFill>
        <p:spPr>
          <a:xfrm>
            <a:off x="3400138" y="3986303"/>
            <a:ext cx="5115212" cy="1665197"/>
          </a:xfrm>
          <a:prstGeom prst="rect">
            <a:avLst/>
          </a:prstGeom>
          <a:ln w="19050">
            <a:solidFill>
              <a:srgbClr val="52B89D"/>
            </a:solidFill>
          </a:ln>
        </p:spPr>
      </p:pic>
      <p:sp>
        <p:nvSpPr>
          <p:cNvPr id="12" name="직사각형 11"/>
          <p:cNvSpPr/>
          <p:nvPr/>
        </p:nvSpPr>
        <p:spPr>
          <a:xfrm>
            <a:off x="208231" y="3705909"/>
            <a:ext cx="2227152" cy="560182"/>
          </a:xfrm>
          <a:prstGeom prst="rect">
            <a:avLst/>
          </a:prstGeom>
          <a:noFill/>
          <a:ln>
            <a:solidFill>
              <a:srgbClr val="52B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 rot="900000">
            <a:off x="2319358" y="4200112"/>
            <a:ext cx="1449603" cy="193331"/>
          </a:xfrm>
          <a:prstGeom prst="rightArrow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/>
          <a:srcRect r="5051"/>
          <a:stretch/>
        </p:blipFill>
        <p:spPr>
          <a:xfrm>
            <a:off x="5053012" y="2616477"/>
            <a:ext cx="3471863" cy="1089432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4288071" y="4822219"/>
            <a:ext cx="1633591" cy="4006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702393" y="2247145"/>
            <a:ext cx="4336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결합도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모듈 간의 상호 의존 정도</a:t>
            </a:r>
            <a:endParaRPr lang="en-US" altLang="ko-KR" dirty="0" smtClean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3307" y="4879690"/>
            <a:ext cx="266700" cy="2857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3021" y="4416383"/>
            <a:ext cx="257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3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78" y="2413499"/>
            <a:ext cx="4505616" cy="3238001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3400138" y="3986303"/>
            <a:ext cx="5115212" cy="1665197"/>
            <a:chOff x="3400138" y="3986303"/>
            <a:chExt cx="5115212" cy="1665197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4"/>
            <a:srcRect l="395" t="39396" r="50630" b="38419"/>
            <a:stretch/>
          </p:blipFill>
          <p:spPr>
            <a:xfrm>
              <a:off x="3400138" y="3986303"/>
              <a:ext cx="5115212" cy="1665197"/>
            </a:xfrm>
            <a:prstGeom prst="rect">
              <a:avLst/>
            </a:prstGeom>
            <a:ln w="19050">
              <a:solidFill>
                <a:srgbClr val="52B89D"/>
              </a:solidFill>
            </a:ln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83307" y="4879690"/>
              <a:ext cx="266700" cy="285750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3021" y="4416383"/>
              <a:ext cx="257175" cy="257175"/>
            </a:xfrm>
            <a:prstGeom prst="rect">
              <a:avLst/>
            </a:prstGeom>
          </p:spPr>
        </p:pic>
      </p:grp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606060"/>
                </a:solidFill>
              </a:rPr>
              <a:t>도구 설치 및 가시화 사례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208231" y="3705909"/>
            <a:ext cx="2227152" cy="560182"/>
          </a:xfrm>
          <a:prstGeom prst="rect">
            <a:avLst/>
          </a:prstGeom>
          <a:noFill/>
          <a:ln>
            <a:solidFill>
              <a:srgbClr val="52B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 rot="900000">
            <a:off x="2319358" y="4200112"/>
            <a:ext cx="1449603" cy="193331"/>
          </a:xfrm>
          <a:prstGeom prst="rightArrow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957744" y="4822219"/>
            <a:ext cx="1633591" cy="4006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807169" y="2197757"/>
            <a:ext cx="4336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응집도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모듈 내의 기능적 관련 정도</a:t>
            </a:r>
            <a:endParaRPr lang="en-US" altLang="ko-KR" dirty="0" smtClean="0"/>
          </a:p>
        </p:txBody>
      </p:sp>
      <p:grpSp>
        <p:nvGrpSpPr>
          <p:cNvPr id="3" name="그룹 2"/>
          <p:cNvGrpSpPr/>
          <p:nvPr/>
        </p:nvGrpSpPr>
        <p:grpSpPr>
          <a:xfrm>
            <a:off x="5118598" y="2570221"/>
            <a:ext cx="2667593" cy="1373129"/>
            <a:chOff x="4671517" y="2522596"/>
            <a:chExt cx="3333750" cy="1716030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7"/>
            <a:srcRect b="46518"/>
            <a:stretch/>
          </p:blipFill>
          <p:spPr>
            <a:xfrm>
              <a:off x="4671517" y="2522596"/>
              <a:ext cx="3333750" cy="1716030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7"/>
            <a:srcRect t="78583"/>
            <a:stretch/>
          </p:blipFill>
          <p:spPr>
            <a:xfrm>
              <a:off x="4671517" y="3505200"/>
              <a:ext cx="3333750" cy="687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87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29"/>
          <a:stretch/>
        </p:blipFill>
        <p:spPr>
          <a:xfrm>
            <a:off x="771525" y="4887492"/>
            <a:ext cx="7486650" cy="1431991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 flipV="1">
            <a:off x="1971675" y="2104045"/>
            <a:ext cx="3438525" cy="2802557"/>
          </a:xfrm>
          <a:prstGeom prst="line">
            <a:avLst/>
          </a:prstGeom>
          <a:ln>
            <a:solidFill>
              <a:srgbClr val="52B8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606060"/>
                </a:solidFill>
              </a:rPr>
              <a:t>도구 설치 및 가시화 사례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800895" y="4906602"/>
            <a:ext cx="1170780" cy="423864"/>
          </a:xfrm>
          <a:prstGeom prst="rect">
            <a:avLst/>
          </a:prstGeom>
          <a:noFill/>
          <a:ln w="19050">
            <a:solidFill>
              <a:srgbClr val="52B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연결선 14"/>
          <p:cNvCxnSpPr/>
          <p:nvPr/>
        </p:nvCxnSpPr>
        <p:spPr>
          <a:xfrm flipV="1">
            <a:off x="1971675" y="4352382"/>
            <a:ext cx="3438525" cy="966312"/>
          </a:xfrm>
          <a:prstGeom prst="line">
            <a:avLst/>
          </a:prstGeom>
          <a:ln>
            <a:solidFill>
              <a:srgbClr val="52B8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 flipV="1">
            <a:off x="111624" y="4333272"/>
            <a:ext cx="689271" cy="997194"/>
          </a:xfrm>
          <a:prstGeom prst="line">
            <a:avLst/>
          </a:prstGeom>
          <a:ln>
            <a:solidFill>
              <a:srgbClr val="52B8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15024" y="2272503"/>
            <a:ext cx="3057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D : Data</a:t>
            </a:r>
          </a:p>
          <a:p>
            <a:r>
              <a:rPr lang="en-US" altLang="ko-KR" dirty="0" smtClean="0"/>
              <a:t>S : Stamp</a:t>
            </a:r>
          </a:p>
          <a:p>
            <a:r>
              <a:rPr lang="en-US" altLang="ko-KR" dirty="0" smtClean="0"/>
              <a:t>C : Control</a:t>
            </a:r>
          </a:p>
          <a:p>
            <a:r>
              <a:rPr lang="en-US" altLang="ko-KR" dirty="0" smtClean="0"/>
              <a:t>E : External</a:t>
            </a:r>
          </a:p>
          <a:p>
            <a:r>
              <a:rPr lang="en-US" altLang="ko-KR" dirty="0" smtClean="0"/>
              <a:t>M : Common</a:t>
            </a:r>
          </a:p>
          <a:p>
            <a:r>
              <a:rPr lang="en-US" altLang="ko-KR" dirty="0" smtClean="0"/>
              <a:t>N : Content</a:t>
            </a:r>
            <a:endParaRPr lang="ko-KR" altLang="en-US" dirty="0"/>
          </a:p>
        </p:txBody>
      </p:sp>
      <p:cxnSp>
        <p:nvCxnSpPr>
          <p:cNvPr id="24" name="직선 화살표 연결선 23"/>
          <p:cNvCxnSpPr/>
          <p:nvPr/>
        </p:nvCxnSpPr>
        <p:spPr>
          <a:xfrm>
            <a:off x="8258175" y="2352675"/>
            <a:ext cx="0" cy="1590675"/>
          </a:xfrm>
          <a:prstGeom prst="straightConnector1">
            <a:avLst/>
          </a:prstGeom>
          <a:ln w="25400">
            <a:solidFill>
              <a:srgbClr val="52B89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81999" y="2352675"/>
            <a:ext cx="590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낮음</a:t>
            </a:r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높음</a:t>
            </a:r>
            <a:endParaRPr lang="ko-KR" alt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7372349" y="1965544"/>
            <a:ext cx="1771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가중치</a:t>
            </a:r>
            <a:r>
              <a:rPr lang="en-US" altLang="ko-KR" sz="1200" dirty="0" smtClean="0"/>
              <a:t>&amp;</a:t>
            </a:r>
            <a:r>
              <a:rPr lang="ko-KR" altLang="en-US" sz="1200" dirty="0" smtClean="0"/>
              <a:t>결합도</a:t>
            </a:r>
            <a:endParaRPr lang="ko-KR" altLang="en-US" sz="1200" dirty="0"/>
          </a:p>
        </p:txBody>
      </p:sp>
      <p:cxnSp>
        <p:nvCxnSpPr>
          <p:cNvPr id="12" name="직선 연결선 11"/>
          <p:cNvCxnSpPr/>
          <p:nvPr/>
        </p:nvCxnSpPr>
        <p:spPr>
          <a:xfrm flipH="1" flipV="1">
            <a:off x="111624" y="2104044"/>
            <a:ext cx="689271" cy="2802558"/>
          </a:xfrm>
          <a:prstGeom prst="line">
            <a:avLst/>
          </a:prstGeom>
          <a:ln>
            <a:solidFill>
              <a:srgbClr val="52B8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25" y="2104044"/>
            <a:ext cx="5298575" cy="2229228"/>
          </a:xfrm>
          <a:prstGeom prst="rect">
            <a:avLst/>
          </a:prstGeom>
          <a:ln w="28575">
            <a:solidFill>
              <a:srgbClr val="52B89D"/>
            </a:solidFill>
          </a:ln>
        </p:spPr>
      </p:pic>
    </p:spTree>
    <p:extLst>
      <p:ext uri="{BB962C8B-B14F-4D97-AF65-F5344CB8AC3E}">
        <p14:creationId xmlns:p14="http://schemas.microsoft.com/office/powerpoint/2010/main" val="41028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육각형 7"/>
          <p:cNvSpPr/>
          <p:nvPr/>
        </p:nvSpPr>
        <p:spPr>
          <a:xfrm rot="16200000">
            <a:off x="4067267" y="1784580"/>
            <a:ext cx="1033518" cy="3017322"/>
          </a:xfrm>
          <a:prstGeom prst="hexagon">
            <a:avLst/>
          </a:prstGeom>
          <a:solidFill>
            <a:srgbClr val="D7E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-172016"/>
            <a:ext cx="9207374" cy="6726725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1980487" y="2943228"/>
            <a:ext cx="5191494" cy="708494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ko-KR" altLang="en-US" dirty="0" smtClean="0">
                <a:solidFill>
                  <a:srgbClr val="606060"/>
                </a:solidFill>
              </a:rPr>
              <a:t>연구 동기</a:t>
            </a:r>
            <a:endParaRPr lang="ko-KR" altLang="en-US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762471" y="1690689"/>
            <a:ext cx="7619057" cy="4454305"/>
          </a:xfrm>
          <a:prstGeom prst="roundRect">
            <a:avLst>
              <a:gd name="adj" fmla="val 44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606060"/>
                </a:solidFill>
              </a:rPr>
              <a:t>중간</a:t>
            </a:r>
            <a:r>
              <a:rPr lang="en-US" altLang="ko-KR" dirty="0" smtClean="0">
                <a:solidFill>
                  <a:srgbClr val="606060"/>
                </a:solidFill>
              </a:rPr>
              <a:t>, </a:t>
            </a:r>
            <a:r>
              <a:rPr lang="ko-KR" altLang="en-US" dirty="0" smtClean="0">
                <a:solidFill>
                  <a:srgbClr val="606060"/>
                </a:solidFill>
              </a:rPr>
              <a:t>최종 결과물</a:t>
            </a:r>
            <a:endParaRPr lang="ko-KR" altLang="en-US" dirty="0">
              <a:solidFill>
                <a:srgbClr val="606060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63304" y="3196221"/>
            <a:ext cx="1151866" cy="1325563"/>
            <a:chOff x="1348964" y="2039953"/>
            <a:chExt cx="1151866" cy="1325563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/>
            <a:srcRect l="2475" b="39707"/>
            <a:stretch/>
          </p:blipFill>
          <p:spPr>
            <a:xfrm>
              <a:off x="1348965" y="2039953"/>
              <a:ext cx="1151865" cy="976299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 rotWithShape="1">
            <a:blip r:embed="rId3"/>
            <a:srcRect l="2475" t="32248"/>
            <a:stretch/>
          </p:blipFill>
          <p:spPr>
            <a:xfrm>
              <a:off x="1348964" y="2268444"/>
              <a:ext cx="1151865" cy="1097072"/>
            </a:xfrm>
            <a:prstGeom prst="rect">
              <a:avLst/>
            </a:prstGeom>
          </p:spPr>
        </p:pic>
      </p:grp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/>
          <a:srcRect b="81179"/>
          <a:stretch/>
        </p:blipFill>
        <p:spPr>
          <a:xfrm>
            <a:off x="4199037" y="2039369"/>
            <a:ext cx="2419350" cy="23663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cxnSp>
        <p:nvCxnSpPr>
          <p:cNvPr id="23" name="꺾인 연결선 22"/>
          <p:cNvCxnSpPr>
            <a:endCxn id="18" idx="1"/>
          </p:cNvCxnSpPr>
          <p:nvPr/>
        </p:nvCxnSpPr>
        <p:spPr>
          <a:xfrm flipV="1">
            <a:off x="1659835" y="2157685"/>
            <a:ext cx="2539202" cy="1450219"/>
          </a:xfrm>
          <a:prstGeom prst="bentConnector3">
            <a:avLst>
              <a:gd name="adj1" fmla="val 18294"/>
            </a:avLst>
          </a:prstGeom>
          <a:ln w="1905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꺾인 연결선 26"/>
          <p:cNvCxnSpPr>
            <a:endCxn id="22" idx="2"/>
          </p:cNvCxnSpPr>
          <p:nvPr/>
        </p:nvCxnSpPr>
        <p:spPr>
          <a:xfrm>
            <a:off x="1789043" y="3796749"/>
            <a:ext cx="3457470" cy="32222"/>
          </a:xfrm>
          <a:prstGeom prst="bentConnector4">
            <a:avLst>
              <a:gd name="adj1" fmla="val 6447"/>
              <a:gd name="adj2" fmla="val 809453"/>
            </a:avLst>
          </a:prstGeom>
          <a:ln w="1905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그림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7640" y="4061222"/>
            <a:ext cx="1100747" cy="189726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cxnSp>
        <p:nvCxnSpPr>
          <p:cNvPr id="40" name="꺾인 연결선 39"/>
          <p:cNvCxnSpPr>
            <a:endCxn id="31" idx="1"/>
          </p:cNvCxnSpPr>
          <p:nvPr/>
        </p:nvCxnSpPr>
        <p:spPr>
          <a:xfrm>
            <a:off x="1771650" y="4210050"/>
            <a:ext cx="3745990" cy="799806"/>
          </a:xfrm>
          <a:prstGeom prst="bentConnector3">
            <a:avLst>
              <a:gd name="adj1" fmla="val 17707"/>
            </a:avLst>
          </a:prstGeom>
          <a:ln w="1905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>
            <a:off x="1220963" y="4458412"/>
            <a:ext cx="588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213980" y="1676607"/>
            <a:ext cx="1499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/>
              <a:t>GraphViz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입력코드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(</a:t>
            </a:r>
            <a:r>
              <a:rPr lang="ko-KR" altLang="en-US" sz="1200" dirty="0" smtClean="0"/>
              <a:t>지표를 활용한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2695421" y="4042345"/>
            <a:ext cx="1848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/>
              <a:t>GraphViz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결과 그래프</a:t>
            </a:r>
            <a:endParaRPr lang="ko-KR" alt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3334455" y="5042034"/>
            <a:ext cx="1912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/>
              <a:t>XCodeParser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결과물</a:t>
            </a:r>
            <a:endParaRPr lang="ko-KR" altLang="en-US" sz="1200" dirty="0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6"/>
          <a:srcRect l="2035" t="10070" r="1884" b="6438"/>
          <a:stretch/>
        </p:blipFill>
        <p:spPr>
          <a:xfrm>
            <a:off x="2234851" y="2362619"/>
            <a:ext cx="6023324" cy="146635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5219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육각형 3"/>
          <p:cNvSpPr/>
          <p:nvPr/>
        </p:nvSpPr>
        <p:spPr>
          <a:xfrm rot="16200000">
            <a:off x="4059475" y="925464"/>
            <a:ext cx="1033519" cy="4735548"/>
          </a:xfrm>
          <a:prstGeom prst="hexagon">
            <a:avLst/>
          </a:prstGeom>
          <a:solidFill>
            <a:srgbClr val="94B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0" y="1"/>
            <a:ext cx="9144000" cy="6618082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1683359" y="2943228"/>
            <a:ext cx="5785750" cy="708494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ko-KR" altLang="en-US" dirty="0" smtClean="0">
                <a:solidFill>
                  <a:srgbClr val="606060"/>
                </a:solidFill>
              </a:rPr>
              <a:t>결론 및 향후 연구</a:t>
            </a:r>
            <a:endParaRPr lang="ko-KR" altLang="en-US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606060"/>
                </a:solidFill>
              </a:rPr>
              <a:t>결론 및 향후 연구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278296" y="1825625"/>
            <a:ext cx="8587408" cy="4351338"/>
          </a:xfrm>
        </p:spPr>
        <p:txBody>
          <a:bodyPr>
            <a:normAutofit/>
          </a:bodyPr>
          <a:lstStyle/>
          <a:p>
            <a:r>
              <a:rPr lang="ko-KR" altLang="en-US" sz="1800" dirty="0" smtClean="0"/>
              <a:t>기존 가시화 서비스가 수작업이라면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서비스 모듈화는 </a:t>
            </a:r>
            <a:r>
              <a:rPr lang="ko-KR" altLang="en-US" sz="1800" b="1" dirty="0" smtClean="0">
                <a:solidFill>
                  <a:srgbClr val="FF0000"/>
                </a:solidFill>
              </a:rPr>
              <a:t>가시화 서비스 자동화</a:t>
            </a:r>
            <a:endParaRPr lang="en-US" altLang="ko-KR" sz="1800" b="1" dirty="0" smtClean="0">
              <a:solidFill>
                <a:srgbClr val="FF0000"/>
              </a:solidFill>
            </a:endParaRPr>
          </a:p>
          <a:p>
            <a:r>
              <a:rPr lang="ko-KR" altLang="en-US" sz="1800" dirty="0" smtClean="0"/>
              <a:t>사용자가 별도의 </a:t>
            </a:r>
            <a:r>
              <a:rPr lang="ko-KR" altLang="en-US" sz="1800" b="1" dirty="0" smtClean="0">
                <a:solidFill>
                  <a:srgbClr val="FF0000"/>
                </a:solidFill>
              </a:rPr>
              <a:t>기능 설명 문서 없이</a:t>
            </a:r>
            <a:r>
              <a:rPr lang="ko-KR" altLang="en-US" sz="1800" dirty="0" smtClean="0"/>
              <a:t>도 가시화 서비스를 설치하고 입력</a:t>
            </a:r>
            <a:r>
              <a:rPr lang="en-US" altLang="ko-KR" sz="1800" dirty="0" smtClean="0"/>
              <a:t>,</a:t>
            </a:r>
            <a:br>
              <a:rPr lang="en-US" altLang="ko-KR" sz="1800" dirty="0" smtClean="0"/>
            </a:br>
            <a:r>
              <a:rPr lang="ko-KR" altLang="en-US" sz="1800" dirty="0" smtClean="0"/>
              <a:t>실행을 쉽게 직관적으로 수행</a:t>
            </a:r>
            <a:endParaRPr lang="en-US" altLang="ko-KR" sz="1800" dirty="0" smtClean="0"/>
          </a:p>
          <a:p>
            <a:r>
              <a:rPr lang="ko-KR" altLang="en-US" sz="1800" dirty="0" smtClean="0"/>
              <a:t>가시화 과정에 생성되는 모든 결과물들을 </a:t>
            </a:r>
            <a:r>
              <a:rPr lang="ko-KR" altLang="en-US" sz="1800" b="1" dirty="0" smtClean="0"/>
              <a:t>하나의 디렉터리</a:t>
            </a:r>
            <a:r>
              <a:rPr lang="ko-KR" altLang="en-US" sz="1800" dirty="0" smtClean="0"/>
              <a:t>에 저장하여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결과물 확인 및 관리에 용이</a:t>
            </a:r>
            <a:endParaRPr lang="en-US" altLang="ko-KR" sz="1800" dirty="0" smtClean="0"/>
          </a:p>
          <a:p>
            <a:endParaRPr lang="en-US" altLang="ko-KR" sz="1800" dirty="0"/>
          </a:p>
          <a:p>
            <a:r>
              <a:rPr lang="ko-KR" altLang="en-US" sz="1800" dirty="0" smtClean="0"/>
              <a:t>현재 모듈화된 서비스 자동화 툴은 선택할 수 있는 품질 지표가 적고</a:t>
            </a:r>
            <a:r>
              <a:rPr lang="en-US" altLang="ko-KR" sz="1800" dirty="0" smtClean="0"/>
              <a:t>, </a:t>
            </a:r>
            <a:br>
              <a:rPr lang="en-US" altLang="ko-KR" sz="1800" dirty="0" smtClean="0"/>
            </a:br>
            <a:r>
              <a:rPr lang="ko-KR" altLang="en-US" sz="1800" dirty="0" smtClean="0"/>
              <a:t>파서의 종류도 두 가지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</a:t>
            </a:r>
            <a:r>
              <a:rPr lang="ko-KR" altLang="en-US" sz="1800" b="1" dirty="0" smtClean="0"/>
              <a:t>차후 다른 파서와 품질 지표를 추가</a:t>
            </a:r>
            <a:r>
              <a:rPr lang="ko-KR" altLang="en-US" sz="1800" dirty="0" smtClean="0"/>
              <a:t>하여 더 </a:t>
            </a:r>
            <a:r>
              <a:rPr lang="en-US" altLang="ko-KR" sz="1800" dirty="0" smtClean="0"/>
              <a:t/>
            </a:r>
            <a:br>
              <a:rPr lang="en-US" altLang="ko-KR" sz="1800" dirty="0" smtClean="0"/>
            </a:br>
            <a:r>
              <a:rPr lang="ko-KR" altLang="en-US" sz="1800" dirty="0" smtClean="0"/>
              <a:t>다양한 소스코드 가시화를 할 수 있도록 할 예정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8152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730167"/>
          </a:xfrm>
        </p:spPr>
        <p:txBody>
          <a:bodyPr>
            <a:normAutofit/>
          </a:bodyPr>
          <a:lstStyle/>
          <a:p>
            <a:r>
              <a:rPr lang="en-US" altLang="ko-KR" sz="8000" dirty="0" smtClean="0"/>
              <a:t>Q&amp;A</a:t>
            </a:r>
            <a:endParaRPr lang="ko-KR" altLang="en-US" sz="8000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0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606060"/>
                </a:solidFill>
              </a:rPr>
              <a:t>연구 동기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소프트웨어 </a:t>
            </a:r>
            <a:r>
              <a:rPr lang="ko-KR" altLang="en-US" dirty="0" smtClean="0"/>
              <a:t>고품질화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코드 가시화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개발자</a:t>
            </a:r>
            <a:r>
              <a:rPr lang="en-US" altLang="ko-KR" dirty="0" smtClean="0"/>
              <a:t>/</a:t>
            </a:r>
            <a:r>
              <a:rPr lang="ko-KR" altLang="en-US" dirty="0" smtClean="0"/>
              <a:t>프로그래머에게 코드 내부의 복잡도를 제시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개발자 스스로 </a:t>
            </a:r>
            <a:r>
              <a:rPr lang="ko-KR" altLang="en-US" dirty="0" smtClean="0">
                <a:solidFill>
                  <a:srgbClr val="FF0000"/>
                </a:solidFill>
              </a:rPr>
              <a:t>나쁜 코딩 습관</a:t>
            </a:r>
            <a:r>
              <a:rPr lang="ko-KR" altLang="en-US" dirty="0" smtClean="0"/>
              <a:t>이나</a:t>
            </a:r>
            <a:r>
              <a:rPr lang="en-US" altLang="ko-KR" dirty="0"/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복잡도를 해소</a:t>
            </a:r>
            <a:r>
              <a:rPr lang="ko-KR" altLang="en-US" dirty="0" smtClean="0"/>
              <a:t>하려는 동기 부여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서비스 모듈화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가시화 도구 구축이 </a:t>
            </a:r>
            <a:r>
              <a:rPr lang="ko-KR" altLang="en-US" dirty="0" smtClean="0"/>
              <a:t>쉽지 않음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기능적 관점</a:t>
            </a:r>
            <a:r>
              <a:rPr lang="en-US" altLang="ko-KR" dirty="0" smtClean="0"/>
              <a:t>, </a:t>
            </a:r>
            <a:r>
              <a:rPr lang="ko-KR" altLang="en-US" dirty="0" smtClean="0"/>
              <a:t>품질 지표 가시화 서비스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2721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육각형 3"/>
          <p:cNvSpPr/>
          <p:nvPr/>
        </p:nvSpPr>
        <p:spPr>
          <a:xfrm rot="16200000">
            <a:off x="4067269" y="1459532"/>
            <a:ext cx="1033518" cy="3667420"/>
          </a:xfrm>
          <a:prstGeom prst="hexagon">
            <a:avLst/>
          </a:prstGeom>
          <a:solidFill>
            <a:srgbClr val="9FD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609029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2988734" y="2943228"/>
            <a:ext cx="3175000" cy="708494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ko-KR" altLang="en-US" dirty="0" smtClean="0">
                <a:solidFill>
                  <a:srgbClr val="606060"/>
                </a:solidFill>
              </a:rPr>
              <a:t>기존 연구</a:t>
            </a:r>
            <a:endParaRPr lang="ko-KR" altLang="en-US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606060"/>
                </a:solidFill>
              </a:rPr>
              <a:t>기존 연구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628650" y="2519892"/>
            <a:ext cx="7886700" cy="4265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ko-KR" dirty="0" smtClean="0"/>
              <a:t> Source Navigator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2595497" y="3200400"/>
            <a:ext cx="1329267" cy="626533"/>
          </a:xfrm>
          <a:prstGeom prst="roundRect">
            <a:avLst>
              <a:gd name="adj" fmla="val 9314"/>
            </a:avLst>
          </a:prstGeom>
          <a:solidFill>
            <a:srgbClr val="52B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Source</a:t>
            </a:r>
          </a:p>
          <a:p>
            <a:pPr algn="ctr"/>
            <a:r>
              <a:rPr lang="en-US" altLang="ko-KR" dirty="0" smtClean="0"/>
              <a:t>Navigator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4447610" y="3200400"/>
            <a:ext cx="694269" cy="626533"/>
          </a:xfrm>
          <a:prstGeom prst="roundRect">
            <a:avLst>
              <a:gd name="adj" fmla="val 9314"/>
            </a:avLst>
          </a:prstGeom>
          <a:solidFill>
            <a:srgbClr val="52B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DB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5664725" y="3200400"/>
            <a:ext cx="1329267" cy="626533"/>
          </a:xfrm>
          <a:prstGeom prst="roundRect">
            <a:avLst>
              <a:gd name="adj" fmla="val 9314"/>
            </a:avLst>
          </a:prstGeom>
          <a:solidFill>
            <a:srgbClr val="52B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GraphViz</a:t>
            </a:r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2595497" y="5117041"/>
            <a:ext cx="1329267" cy="626533"/>
          </a:xfrm>
          <a:prstGeom prst="roundRect">
            <a:avLst>
              <a:gd name="adj" fmla="val 9314"/>
            </a:avLst>
          </a:prstGeom>
          <a:solidFill>
            <a:srgbClr val="52B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Xcode</a:t>
            </a:r>
            <a:endParaRPr lang="en-US" altLang="ko-KR" dirty="0"/>
          </a:p>
          <a:p>
            <a:pPr algn="ctr"/>
            <a:r>
              <a:rPr lang="en-US" altLang="ko-KR" dirty="0" smtClean="0"/>
              <a:t>Parser</a:t>
            </a:r>
            <a:endParaRPr lang="ko-KR" alt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4447610" y="5117041"/>
            <a:ext cx="694269" cy="626533"/>
          </a:xfrm>
          <a:prstGeom prst="roundRect">
            <a:avLst>
              <a:gd name="adj" fmla="val 9314"/>
            </a:avLst>
          </a:prstGeom>
          <a:solidFill>
            <a:srgbClr val="52B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DB</a:t>
            </a:r>
            <a:endParaRPr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5664725" y="5117041"/>
            <a:ext cx="1329267" cy="626533"/>
          </a:xfrm>
          <a:prstGeom prst="roundRect">
            <a:avLst>
              <a:gd name="adj" fmla="val 9314"/>
            </a:avLst>
          </a:prstGeom>
          <a:solidFill>
            <a:srgbClr val="52B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GraphViz</a:t>
            </a:r>
            <a:endParaRPr lang="ko-KR" altLang="en-US" dirty="0"/>
          </a:p>
        </p:txBody>
      </p:sp>
      <p:sp>
        <p:nvSpPr>
          <p:cNvPr id="25" name="내용 개체 틀 4"/>
          <p:cNvSpPr txBox="1">
            <a:spLocks/>
          </p:cNvSpPr>
          <p:nvPr/>
        </p:nvSpPr>
        <p:spPr>
          <a:xfrm>
            <a:off x="628650" y="4436533"/>
            <a:ext cx="7886700" cy="426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ko-KR" dirty="0" smtClean="0"/>
              <a:t> Xcode Parser</a:t>
            </a:r>
            <a:endParaRPr lang="ko-KR" altLang="en-US" dirty="0"/>
          </a:p>
        </p:txBody>
      </p:sp>
      <p:sp>
        <p:nvSpPr>
          <p:cNvPr id="26" name="직사각형 25"/>
          <p:cNvSpPr/>
          <p:nvPr/>
        </p:nvSpPr>
        <p:spPr>
          <a:xfrm>
            <a:off x="433917" y="1810823"/>
            <a:ext cx="3696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000" dirty="0" smtClean="0"/>
              <a:t>기존 </a:t>
            </a:r>
            <a:r>
              <a:rPr lang="en-US" altLang="ko-KR" sz="2000" dirty="0" smtClean="0"/>
              <a:t>Visualization</a:t>
            </a:r>
            <a:r>
              <a:rPr lang="ko-KR" altLang="en-US" sz="2000" dirty="0" smtClean="0"/>
              <a:t>의 구성도</a:t>
            </a:r>
            <a:endParaRPr lang="ko-KR" altLang="en-US" sz="2000" dirty="0"/>
          </a:p>
        </p:txBody>
      </p:sp>
      <p:cxnSp>
        <p:nvCxnSpPr>
          <p:cNvPr id="34" name="직선 화살표 연결선 33"/>
          <p:cNvCxnSpPr>
            <a:endCxn id="6" idx="1"/>
          </p:cNvCxnSpPr>
          <p:nvPr/>
        </p:nvCxnSpPr>
        <p:spPr>
          <a:xfrm>
            <a:off x="2072242" y="3513667"/>
            <a:ext cx="523255" cy="0"/>
          </a:xfrm>
          <a:prstGeom prst="straightConnector1">
            <a:avLst/>
          </a:prstGeom>
          <a:ln w="28575">
            <a:solidFill>
              <a:srgbClr val="3D95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stCxn id="6" idx="3"/>
            <a:endCxn id="7" idx="1"/>
          </p:cNvCxnSpPr>
          <p:nvPr/>
        </p:nvCxnSpPr>
        <p:spPr>
          <a:xfrm>
            <a:off x="3924764" y="3513667"/>
            <a:ext cx="522846" cy="0"/>
          </a:xfrm>
          <a:prstGeom prst="straightConnector1">
            <a:avLst/>
          </a:prstGeom>
          <a:ln w="28575">
            <a:solidFill>
              <a:srgbClr val="3D95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stCxn id="7" idx="3"/>
            <a:endCxn id="8" idx="1"/>
          </p:cNvCxnSpPr>
          <p:nvPr/>
        </p:nvCxnSpPr>
        <p:spPr>
          <a:xfrm>
            <a:off x="5141879" y="3513667"/>
            <a:ext cx="522846" cy="0"/>
          </a:xfrm>
          <a:prstGeom prst="straightConnector1">
            <a:avLst/>
          </a:prstGeom>
          <a:ln w="28575">
            <a:solidFill>
              <a:srgbClr val="3D95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>
            <a:stCxn id="8" idx="3"/>
            <a:endCxn id="9" idx="1"/>
          </p:cNvCxnSpPr>
          <p:nvPr/>
        </p:nvCxnSpPr>
        <p:spPr>
          <a:xfrm>
            <a:off x="6993992" y="3513667"/>
            <a:ext cx="458587" cy="0"/>
          </a:xfrm>
          <a:prstGeom prst="straightConnector1">
            <a:avLst/>
          </a:prstGeom>
          <a:ln w="28575">
            <a:solidFill>
              <a:srgbClr val="3D95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>
            <a:endCxn id="11" idx="1"/>
          </p:cNvCxnSpPr>
          <p:nvPr/>
        </p:nvCxnSpPr>
        <p:spPr>
          <a:xfrm>
            <a:off x="2072242" y="5430307"/>
            <a:ext cx="523255" cy="1"/>
          </a:xfrm>
          <a:prstGeom prst="straightConnector1">
            <a:avLst/>
          </a:prstGeom>
          <a:ln w="28575">
            <a:solidFill>
              <a:srgbClr val="3D95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>
            <a:stCxn id="11" idx="3"/>
            <a:endCxn id="12" idx="1"/>
          </p:cNvCxnSpPr>
          <p:nvPr/>
        </p:nvCxnSpPr>
        <p:spPr>
          <a:xfrm>
            <a:off x="3924764" y="5430308"/>
            <a:ext cx="522846" cy="0"/>
          </a:xfrm>
          <a:prstGeom prst="straightConnector1">
            <a:avLst/>
          </a:prstGeom>
          <a:ln w="28575">
            <a:solidFill>
              <a:srgbClr val="3D95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stCxn id="12" idx="3"/>
            <a:endCxn id="13" idx="1"/>
          </p:cNvCxnSpPr>
          <p:nvPr/>
        </p:nvCxnSpPr>
        <p:spPr>
          <a:xfrm>
            <a:off x="5141879" y="5430308"/>
            <a:ext cx="522846" cy="0"/>
          </a:xfrm>
          <a:prstGeom prst="straightConnector1">
            <a:avLst/>
          </a:prstGeom>
          <a:ln w="28575">
            <a:solidFill>
              <a:srgbClr val="3D95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>
            <a:stCxn id="13" idx="3"/>
          </p:cNvCxnSpPr>
          <p:nvPr/>
        </p:nvCxnSpPr>
        <p:spPr>
          <a:xfrm>
            <a:off x="6993992" y="5430308"/>
            <a:ext cx="522846" cy="0"/>
          </a:xfrm>
          <a:prstGeom prst="straightConnector1">
            <a:avLst/>
          </a:prstGeom>
          <a:ln w="28575">
            <a:solidFill>
              <a:srgbClr val="3D95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154822"/>
              </p:ext>
            </p:extLst>
          </p:nvPr>
        </p:nvGraphicFramePr>
        <p:xfrm>
          <a:off x="4217645" y="46006"/>
          <a:ext cx="4878574" cy="275285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41473"/>
                <a:gridCol w="2937101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소스코드 분석 도구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특징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Source Navigator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오픈소스</a:t>
                      </a:r>
                      <a:r>
                        <a:rPr lang="ko-KR" altLang="en-US" sz="900" b="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  <a:r>
                        <a:rPr lang="ko-KR" altLang="en-US" sz="900" b="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코드 분석도구이다</a:t>
                      </a:r>
                      <a:r>
                        <a:rPr lang="en-US" altLang="ko-KR" sz="900" b="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lang="en-US" altLang="ko-KR" sz="9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C, C++, Java</a:t>
                      </a:r>
                      <a:r>
                        <a:rPr lang="en-US" altLang="ko-KR" sz="900" b="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등 다양한 코드 분석을 지원한다</a:t>
                      </a:r>
                      <a:r>
                        <a:rPr lang="en-US" altLang="ko-KR" sz="900" b="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900" b="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코드 입력</a:t>
                      </a:r>
                      <a:r>
                        <a:rPr lang="en-US" altLang="ko-KR" sz="900" b="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결과로 바이너리 파일 생성</a:t>
                      </a:r>
                      <a:r>
                        <a:rPr lang="en-US" altLang="ko-KR" sz="900" b="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en-US" altLang="ko-KR" sz="900" b="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DBdump</a:t>
                      </a:r>
                      <a:r>
                        <a:rPr lang="ko-KR" altLang="en-US" sz="900" b="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로 데이터베이스화 한다</a:t>
                      </a:r>
                      <a:r>
                        <a:rPr lang="en-US" altLang="ko-KR" sz="900" b="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900" b="0" kern="0" spc="-3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882" marR="71882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XcodeParser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홍익대학교 소프트웨어공학 연구실에서 </a:t>
                      </a:r>
                      <a:r>
                        <a:rPr lang="ko-KR" altLang="en-US" sz="9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자체 제작</a:t>
                      </a:r>
                      <a:r>
                        <a:rPr lang="ko-KR" altLang="en-US" sz="900" b="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 도구로 </a:t>
                      </a:r>
                      <a:r>
                        <a:rPr lang="en-US" altLang="ko-KR" sz="9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C, C++, Java</a:t>
                      </a:r>
                      <a:r>
                        <a:rPr lang="en-US" altLang="ko-KR" sz="900" b="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코드를 분석하여 </a:t>
                      </a:r>
                      <a:r>
                        <a:rPr lang="en-US" altLang="ko-KR" sz="9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ASTM</a:t>
                      </a:r>
                      <a:r>
                        <a:rPr lang="en-US" altLang="ko-KR" sz="900" b="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(Abstract Syntax Tree </a:t>
                      </a:r>
                      <a:r>
                        <a:rPr lang="en-US" altLang="ko-KR" sz="900" b="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Metamodel</a:t>
                      </a:r>
                      <a:r>
                        <a:rPr lang="en-US" altLang="ko-KR" sz="900" b="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900" b="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파일로 만들어준다</a:t>
                      </a:r>
                      <a:r>
                        <a:rPr lang="en-US" altLang="ko-KR" sz="900" b="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900" b="0" kern="0" spc="-3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882" marR="71882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err="1" smtClean="0"/>
                        <a:t>ASTParser</a:t>
                      </a:r>
                      <a:endParaRPr lang="ko-KR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오픈소스</a:t>
                      </a:r>
                      <a:r>
                        <a:rPr lang="ko-KR" altLang="en-US" sz="900" b="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  <a:r>
                        <a:rPr lang="ko-KR" altLang="en-US" sz="900" b="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코드 분석도구이다</a:t>
                      </a:r>
                      <a:r>
                        <a:rPr lang="en-US" altLang="ko-KR" sz="900" b="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lang="en-US" altLang="ko-KR" sz="900" b="1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Java</a:t>
                      </a:r>
                      <a:r>
                        <a:rPr lang="ko-KR" altLang="en-US" sz="900" b="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로 짜인 소스코드만을 </a:t>
                      </a:r>
                      <a:r>
                        <a:rPr lang="ko-KR" altLang="en-US" sz="900" b="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타겟으로</a:t>
                      </a:r>
                      <a:r>
                        <a:rPr lang="ko-KR" altLang="en-US" sz="900" b="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kern="0" spc="-3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한다</a:t>
                      </a:r>
                      <a:r>
                        <a:rPr lang="en-US" altLang="ko-KR" sz="900" b="0" kern="0" spc="-3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JDT </a:t>
                      </a:r>
                      <a:r>
                        <a:rPr lang="ko-KR" altLang="en-US" sz="900" b="0" kern="0" spc="-3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라이브러리에 있는 </a:t>
                      </a:r>
                      <a:r>
                        <a:rPr lang="en-US" altLang="ko-KR" sz="900" b="0" kern="0" spc="-3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API</a:t>
                      </a:r>
                      <a:r>
                        <a:rPr lang="ko-KR" altLang="en-US" sz="900" b="0" kern="0" spc="-3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로</a:t>
                      </a:r>
                      <a:r>
                        <a:rPr lang="en-US" altLang="ko-KR" sz="900" b="0" kern="0" spc="-3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900" b="0" kern="0" spc="-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900" b="1" kern="0" spc="-8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AST</a:t>
                      </a:r>
                      <a:r>
                        <a:rPr lang="en-US" altLang="ko-KR" sz="900" b="0" kern="0" spc="-8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(Abstract</a:t>
                      </a:r>
                      <a:r>
                        <a:rPr lang="ko-KR" altLang="en-US" sz="900" b="0" kern="0" spc="-3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900" b="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Syntax Tree) </a:t>
                      </a:r>
                      <a:r>
                        <a:rPr lang="ko-KR" altLang="en-US" sz="900" b="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형태로 만들어준다</a:t>
                      </a:r>
                      <a:r>
                        <a:rPr lang="en-US" altLang="ko-KR" sz="900" b="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900" b="0" kern="0" spc="-3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882" marR="71882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err="1" smtClean="0"/>
                        <a:t>JavaParser</a:t>
                      </a:r>
                      <a:endParaRPr lang="ko-KR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0" spc="-3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오픈소스</a:t>
                      </a:r>
                      <a:r>
                        <a:rPr lang="ko-KR" altLang="en-US" sz="900" b="0" kern="0" spc="-3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  <a:r>
                        <a:rPr lang="ko-KR" altLang="en-US" sz="900" b="0" kern="0" spc="-3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코드 분석도구이다</a:t>
                      </a:r>
                      <a:r>
                        <a:rPr lang="en-US" altLang="ko-KR" sz="900" b="0" kern="0" spc="-3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JDT </a:t>
                      </a:r>
                      <a:r>
                        <a:rPr lang="en-US" altLang="ko-KR" sz="900" b="0" kern="0" spc="-8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ASTParser</a:t>
                      </a:r>
                      <a:r>
                        <a:rPr lang="ko-KR" altLang="en-US" sz="900" b="0" kern="0" spc="-8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기반으로 하여</a:t>
                      </a:r>
                      <a:r>
                        <a:rPr lang="en-US" altLang="ko-KR" sz="900" b="0" kern="0" spc="-8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kern="0" spc="-8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마찬가지로 </a:t>
                      </a:r>
                      <a:r>
                        <a:rPr lang="en-US" altLang="ko-KR" sz="900" b="1" kern="0" spc="-8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Java</a:t>
                      </a:r>
                      <a:r>
                        <a:rPr lang="en-US" altLang="ko-KR" sz="900" b="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코드만을 </a:t>
                      </a:r>
                      <a:r>
                        <a:rPr lang="ko-KR" altLang="en-US" sz="900" b="0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대상으로하며</a:t>
                      </a:r>
                      <a:r>
                        <a:rPr lang="en-US" altLang="ko-KR" sz="900" b="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en-US" altLang="ko-KR" sz="900" b="0" kern="0" spc="-8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AST </a:t>
                      </a:r>
                      <a:r>
                        <a:rPr lang="ko-KR" altLang="en-US" sz="900" b="0" kern="0" spc="-3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형태로 만들어준다</a:t>
                      </a:r>
                      <a:r>
                        <a:rPr lang="en-US" altLang="ko-KR" sz="900" b="0" kern="0" spc="-3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900" b="0" kern="0" spc="-3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8" name="Picture 4" descr="문서 아이콘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60" y="4884336"/>
            <a:ext cx="1091942" cy="109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문서 아이콘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60" y="2967695"/>
            <a:ext cx="1091942" cy="109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282147" y="3925957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Source Code</a:t>
            </a:r>
            <a:endParaRPr lang="ko-KR" altLang="en-US" sz="900" dirty="0"/>
          </a:p>
        </p:txBody>
      </p:sp>
      <p:sp>
        <p:nvSpPr>
          <p:cNvPr id="41" name="TextBox 40"/>
          <p:cNvSpPr txBox="1"/>
          <p:nvPr/>
        </p:nvSpPr>
        <p:spPr>
          <a:xfrm>
            <a:off x="1282147" y="5834270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Source Code</a:t>
            </a:r>
            <a:endParaRPr lang="ko-KR" altLang="en-US" sz="900" dirty="0"/>
          </a:p>
        </p:txBody>
      </p:sp>
      <p:pic>
        <p:nvPicPr>
          <p:cNvPr id="43" name="내용 개체 틀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25"/>
          <a:stretch/>
        </p:blipFill>
        <p:spPr>
          <a:xfrm>
            <a:off x="7510381" y="2914120"/>
            <a:ext cx="968131" cy="1199092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7452579" y="3200400"/>
            <a:ext cx="1083734" cy="626533"/>
          </a:xfrm>
          <a:prstGeom prst="roundRect">
            <a:avLst>
              <a:gd name="adj" fmla="val 931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Graph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46" name="내용 개체 틀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25"/>
          <a:stretch/>
        </p:blipFill>
        <p:spPr>
          <a:xfrm>
            <a:off x="7510381" y="4823285"/>
            <a:ext cx="968131" cy="1199092"/>
          </a:xfrm>
          <a:prstGeom prst="rect">
            <a:avLst/>
          </a:prstGeom>
        </p:spPr>
      </p:pic>
      <p:sp>
        <p:nvSpPr>
          <p:cNvPr id="48" name="모서리가 둥근 직사각형 47"/>
          <p:cNvSpPr/>
          <p:nvPr/>
        </p:nvSpPr>
        <p:spPr>
          <a:xfrm>
            <a:off x="7452579" y="5109565"/>
            <a:ext cx="1083734" cy="626533"/>
          </a:xfrm>
          <a:prstGeom prst="roundRect">
            <a:avLst>
              <a:gd name="adj" fmla="val 931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Graph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6717" y="2136913"/>
            <a:ext cx="2256183" cy="38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&lt; </a:t>
            </a:r>
            <a:r>
              <a:rPr lang="ko-KR" altLang="en-US" dirty="0" err="1" smtClean="0"/>
              <a:t>정적분석</a:t>
            </a:r>
            <a:r>
              <a:rPr lang="ko-KR" altLang="en-US" dirty="0" smtClean="0"/>
              <a:t> 도구 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438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606060"/>
                </a:solidFill>
              </a:rPr>
              <a:t>기존 연구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628650" y="2519892"/>
            <a:ext cx="7886700" cy="4265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ko-KR" dirty="0" smtClean="0"/>
              <a:t> Source Navigator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2595497" y="3200400"/>
            <a:ext cx="1329267" cy="626533"/>
          </a:xfrm>
          <a:prstGeom prst="roundRect">
            <a:avLst>
              <a:gd name="adj" fmla="val 9314"/>
            </a:avLst>
          </a:prstGeom>
          <a:solidFill>
            <a:srgbClr val="52B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Source</a:t>
            </a:r>
          </a:p>
          <a:p>
            <a:pPr algn="ctr"/>
            <a:r>
              <a:rPr lang="en-US" altLang="ko-KR" dirty="0" smtClean="0"/>
              <a:t>Navigator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4447610" y="3200400"/>
            <a:ext cx="694269" cy="626533"/>
          </a:xfrm>
          <a:prstGeom prst="roundRect">
            <a:avLst>
              <a:gd name="adj" fmla="val 9314"/>
            </a:avLst>
          </a:prstGeom>
          <a:solidFill>
            <a:srgbClr val="52B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DB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5664725" y="3200400"/>
            <a:ext cx="1329267" cy="626533"/>
          </a:xfrm>
          <a:prstGeom prst="roundRect">
            <a:avLst>
              <a:gd name="adj" fmla="val 9314"/>
            </a:avLst>
          </a:prstGeom>
          <a:solidFill>
            <a:srgbClr val="52B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GraphViz</a:t>
            </a:r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2595497" y="5117041"/>
            <a:ext cx="1329267" cy="626533"/>
          </a:xfrm>
          <a:prstGeom prst="roundRect">
            <a:avLst>
              <a:gd name="adj" fmla="val 9314"/>
            </a:avLst>
          </a:prstGeom>
          <a:solidFill>
            <a:srgbClr val="52B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Xcode</a:t>
            </a:r>
            <a:endParaRPr lang="en-US" altLang="ko-KR" dirty="0"/>
          </a:p>
          <a:p>
            <a:pPr algn="ctr"/>
            <a:r>
              <a:rPr lang="en-US" altLang="ko-KR" dirty="0" smtClean="0"/>
              <a:t>Parser</a:t>
            </a:r>
            <a:endParaRPr lang="ko-KR" alt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4447610" y="5117041"/>
            <a:ext cx="694269" cy="626533"/>
          </a:xfrm>
          <a:prstGeom prst="roundRect">
            <a:avLst>
              <a:gd name="adj" fmla="val 9314"/>
            </a:avLst>
          </a:prstGeom>
          <a:solidFill>
            <a:srgbClr val="52B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DB</a:t>
            </a:r>
            <a:endParaRPr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5664725" y="5117041"/>
            <a:ext cx="1329267" cy="626533"/>
          </a:xfrm>
          <a:prstGeom prst="roundRect">
            <a:avLst>
              <a:gd name="adj" fmla="val 9314"/>
            </a:avLst>
          </a:prstGeom>
          <a:solidFill>
            <a:srgbClr val="52B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GraphViz</a:t>
            </a:r>
            <a:endParaRPr lang="ko-KR" altLang="en-US" dirty="0"/>
          </a:p>
        </p:txBody>
      </p:sp>
      <p:sp>
        <p:nvSpPr>
          <p:cNvPr id="25" name="내용 개체 틀 4"/>
          <p:cNvSpPr txBox="1">
            <a:spLocks/>
          </p:cNvSpPr>
          <p:nvPr/>
        </p:nvSpPr>
        <p:spPr>
          <a:xfrm>
            <a:off x="628650" y="4436533"/>
            <a:ext cx="7886700" cy="426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ko-KR" dirty="0" smtClean="0"/>
              <a:t> Xcode Parser</a:t>
            </a:r>
            <a:endParaRPr lang="ko-KR" altLang="en-US" dirty="0"/>
          </a:p>
        </p:txBody>
      </p:sp>
      <p:sp>
        <p:nvSpPr>
          <p:cNvPr id="26" name="직사각형 25"/>
          <p:cNvSpPr/>
          <p:nvPr/>
        </p:nvSpPr>
        <p:spPr>
          <a:xfrm>
            <a:off x="433917" y="1810823"/>
            <a:ext cx="3696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000" dirty="0" smtClean="0"/>
              <a:t>기존 </a:t>
            </a:r>
            <a:r>
              <a:rPr lang="en-US" altLang="ko-KR" sz="2000" dirty="0" smtClean="0"/>
              <a:t>Visualization</a:t>
            </a:r>
            <a:r>
              <a:rPr lang="ko-KR" altLang="en-US" sz="2000" dirty="0" smtClean="0"/>
              <a:t>의 구성도</a:t>
            </a:r>
            <a:endParaRPr lang="ko-KR" altLang="en-US" sz="2000" dirty="0"/>
          </a:p>
        </p:txBody>
      </p:sp>
      <p:cxnSp>
        <p:nvCxnSpPr>
          <p:cNvPr id="36" name="직선 화살표 연결선 35"/>
          <p:cNvCxnSpPr>
            <a:stCxn id="6" idx="3"/>
            <a:endCxn id="7" idx="1"/>
          </p:cNvCxnSpPr>
          <p:nvPr/>
        </p:nvCxnSpPr>
        <p:spPr>
          <a:xfrm>
            <a:off x="3924764" y="3513667"/>
            <a:ext cx="522846" cy="0"/>
          </a:xfrm>
          <a:prstGeom prst="straightConnector1">
            <a:avLst/>
          </a:prstGeom>
          <a:ln w="28575">
            <a:solidFill>
              <a:srgbClr val="3D95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stCxn id="7" idx="3"/>
            <a:endCxn id="8" idx="1"/>
          </p:cNvCxnSpPr>
          <p:nvPr/>
        </p:nvCxnSpPr>
        <p:spPr>
          <a:xfrm>
            <a:off x="5141879" y="3513667"/>
            <a:ext cx="522846" cy="0"/>
          </a:xfrm>
          <a:prstGeom prst="straightConnector1">
            <a:avLst/>
          </a:prstGeom>
          <a:ln w="28575">
            <a:solidFill>
              <a:srgbClr val="3D95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>
            <a:stCxn id="8" idx="3"/>
          </p:cNvCxnSpPr>
          <p:nvPr/>
        </p:nvCxnSpPr>
        <p:spPr>
          <a:xfrm>
            <a:off x="6993992" y="3513667"/>
            <a:ext cx="522846" cy="0"/>
          </a:xfrm>
          <a:prstGeom prst="straightConnector1">
            <a:avLst/>
          </a:prstGeom>
          <a:ln w="28575">
            <a:solidFill>
              <a:srgbClr val="3D95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>
            <a:stCxn id="11" idx="3"/>
            <a:endCxn id="12" idx="1"/>
          </p:cNvCxnSpPr>
          <p:nvPr/>
        </p:nvCxnSpPr>
        <p:spPr>
          <a:xfrm>
            <a:off x="3924764" y="5430308"/>
            <a:ext cx="522846" cy="0"/>
          </a:xfrm>
          <a:prstGeom prst="straightConnector1">
            <a:avLst/>
          </a:prstGeom>
          <a:ln w="28575">
            <a:solidFill>
              <a:srgbClr val="3D95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stCxn id="12" idx="3"/>
            <a:endCxn id="13" idx="1"/>
          </p:cNvCxnSpPr>
          <p:nvPr/>
        </p:nvCxnSpPr>
        <p:spPr>
          <a:xfrm>
            <a:off x="5141879" y="5430308"/>
            <a:ext cx="522846" cy="0"/>
          </a:xfrm>
          <a:prstGeom prst="straightConnector1">
            <a:avLst/>
          </a:prstGeom>
          <a:ln w="28575">
            <a:solidFill>
              <a:srgbClr val="3D95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>
            <a:stCxn id="13" idx="3"/>
          </p:cNvCxnSpPr>
          <p:nvPr/>
        </p:nvCxnSpPr>
        <p:spPr>
          <a:xfrm>
            <a:off x="6993992" y="5430308"/>
            <a:ext cx="522846" cy="0"/>
          </a:xfrm>
          <a:prstGeom prst="straightConnector1">
            <a:avLst/>
          </a:prstGeom>
          <a:ln w="28575">
            <a:solidFill>
              <a:srgbClr val="3D95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>
            <a:off x="2072242" y="3513667"/>
            <a:ext cx="523255" cy="0"/>
          </a:xfrm>
          <a:prstGeom prst="straightConnector1">
            <a:avLst/>
          </a:prstGeom>
          <a:ln w="28575">
            <a:solidFill>
              <a:srgbClr val="3D95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>
            <a:off x="2072242" y="5430307"/>
            <a:ext cx="523255" cy="1"/>
          </a:xfrm>
          <a:prstGeom prst="straightConnector1">
            <a:avLst/>
          </a:prstGeom>
          <a:ln w="28575">
            <a:solidFill>
              <a:srgbClr val="3D95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" descr="문서 아이콘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60" y="4884336"/>
            <a:ext cx="1091942" cy="109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문서 아이콘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60" y="2967695"/>
            <a:ext cx="1091942" cy="109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282147" y="3925957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Source Code</a:t>
            </a:r>
            <a:endParaRPr lang="ko-KR" altLang="en-US" sz="900" dirty="0"/>
          </a:p>
        </p:txBody>
      </p:sp>
      <p:sp>
        <p:nvSpPr>
          <p:cNvPr id="46" name="TextBox 45"/>
          <p:cNvSpPr txBox="1"/>
          <p:nvPr/>
        </p:nvSpPr>
        <p:spPr>
          <a:xfrm>
            <a:off x="1282147" y="5834270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Source Code</a:t>
            </a:r>
            <a:endParaRPr lang="ko-KR" altLang="en-US" sz="900" dirty="0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2453489" y="2944831"/>
            <a:ext cx="1629624" cy="2835563"/>
          </a:xfrm>
          <a:prstGeom prst="roundRect">
            <a:avLst>
              <a:gd name="adj" fmla="val 7223"/>
            </a:avLst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 w="3810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Parser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8" name="내용 개체 틀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25"/>
          <a:stretch/>
        </p:blipFill>
        <p:spPr>
          <a:xfrm>
            <a:off x="7510381" y="2914120"/>
            <a:ext cx="968131" cy="1199092"/>
          </a:xfrm>
          <a:prstGeom prst="rect">
            <a:avLst/>
          </a:prstGeom>
        </p:spPr>
      </p:pic>
      <p:sp>
        <p:nvSpPr>
          <p:cNvPr id="50" name="모서리가 둥근 직사각형 49"/>
          <p:cNvSpPr/>
          <p:nvPr/>
        </p:nvSpPr>
        <p:spPr>
          <a:xfrm>
            <a:off x="7452579" y="3200400"/>
            <a:ext cx="1083734" cy="626533"/>
          </a:xfrm>
          <a:prstGeom prst="roundRect">
            <a:avLst>
              <a:gd name="adj" fmla="val 931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Graph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2" name="내용 개체 틀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25"/>
          <a:stretch/>
        </p:blipFill>
        <p:spPr>
          <a:xfrm>
            <a:off x="7510381" y="4823285"/>
            <a:ext cx="968131" cy="1199092"/>
          </a:xfrm>
          <a:prstGeom prst="rect">
            <a:avLst/>
          </a:prstGeom>
        </p:spPr>
      </p:pic>
      <p:sp>
        <p:nvSpPr>
          <p:cNvPr id="54" name="모서리가 둥근 직사각형 53"/>
          <p:cNvSpPr/>
          <p:nvPr/>
        </p:nvSpPr>
        <p:spPr>
          <a:xfrm>
            <a:off x="7452579" y="5109565"/>
            <a:ext cx="1083734" cy="626533"/>
          </a:xfrm>
          <a:prstGeom prst="roundRect">
            <a:avLst>
              <a:gd name="adj" fmla="val 931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Graph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6717" y="2136913"/>
            <a:ext cx="2256183" cy="38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&lt; </a:t>
            </a:r>
            <a:r>
              <a:rPr lang="ko-KR" altLang="en-US" dirty="0" err="1" smtClean="0"/>
              <a:t>정적분석</a:t>
            </a:r>
            <a:r>
              <a:rPr lang="ko-KR" altLang="en-US" dirty="0" smtClean="0"/>
              <a:t> 도구 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816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606060"/>
                </a:solidFill>
              </a:rPr>
              <a:t>기존 연구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628650" y="2519892"/>
            <a:ext cx="7886700" cy="4265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ko-KR" dirty="0" smtClean="0"/>
              <a:t> Source Navigator</a:t>
            </a:r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988508" y="3200400"/>
            <a:ext cx="1083734" cy="626533"/>
          </a:xfrm>
          <a:prstGeom prst="roundRect">
            <a:avLst>
              <a:gd name="adj" fmla="val 9314"/>
            </a:avLst>
          </a:prstGeom>
          <a:solidFill>
            <a:srgbClr val="52B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Source Code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2595497" y="3200400"/>
            <a:ext cx="1329267" cy="626533"/>
          </a:xfrm>
          <a:prstGeom prst="roundRect">
            <a:avLst>
              <a:gd name="adj" fmla="val 9314"/>
            </a:avLst>
          </a:prstGeom>
          <a:solidFill>
            <a:srgbClr val="52B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Source</a:t>
            </a:r>
          </a:p>
          <a:p>
            <a:pPr algn="ctr"/>
            <a:r>
              <a:rPr lang="en-US" altLang="ko-KR" dirty="0" smtClean="0"/>
              <a:t>Navigator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4447610" y="3200400"/>
            <a:ext cx="694269" cy="626533"/>
          </a:xfrm>
          <a:prstGeom prst="roundRect">
            <a:avLst>
              <a:gd name="adj" fmla="val 9314"/>
            </a:avLst>
          </a:prstGeom>
          <a:solidFill>
            <a:srgbClr val="52B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DB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5664725" y="3200400"/>
            <a:ext cx="1329267" cy="626533"/>
          </a:xfrm>
          <a:prstGeom prst="roundRect">
            <a:avLst>
              <a:gd name="adj" fmla="val 9314"/>
            </a:avLst>
          </a:prstGeom>
          <a:solidFill>
            <a:srgbClr val="52B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GraphViz</a:t>
            </a:r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7516838" y="3200400"/>
            <a:ext cx="1083734" cy="626533"/>
          </a:xfrm>
          <a:prstGeom prst="roundRect">
            <a:avLst>
              <a:gd name="adj" fmla="val 9314"/>
            </a:avLst>
          </a:prstGeom>
          <a:solidFill>
            <a:srgbClr val="52B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Graph</a:t>
            </a:r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2595497" y="5117041"/>
            <a:ext cx="1329267" cy="626533"/>
          </a:xfrm>
          <a:prstGeom prst="roundRect">
            <a:avLst>
              <a:gd name="adj" fmla="val 9314"/>
            </a:avLst>
          </a:prstGeom>
          <a:solidFill>
            <a:srgbClr val="52B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Xcode</a:t>
            </a:r>
            <a:endParaRPr lang="en-US" altLang="ko-KR" dirty="0"/>
          </a:p>
          <a:p>
            <a:pPr algn="ctr"/>
            <a:r>
              <a:rPr lang="en-US" altLang="ko-KR" dirty="0" smtClean="0"/>
              <a:t>Parser</a:t>
            </a:r>
            <a:endParaRPr lang="ko-KR" alt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4447610" y="5117041"/>
            <a:ext cx="694269" cy="626533"/>
          </a:xfrm>
          <a:prstGeom prst="roundRect">
            <a:avLst>
              <a:gd name="adj" fmla="val 9314"/>
            </a:avLst>
          </a:prstGeom>
          <a:solidFill>
            <a:srgbClr val="52B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DB</a:t>
            </a:r>
            <a:endParaRPr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5664725" y="5117041"/>
            <a:ext cx="1329267" cy="626533"/>
          </a:xfrm>
          <a:prstGeom prst="roundRect">
            <a:avLst>
              <a:gd name="adj" fmla="val 9314"/>
            </a:avLst>
          </a:prstGeom>
          <a:solidFill>
            <a:srgbClr val="52B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GraphViz</a:t>
            </a:r>
            <a:endParaRPr lang="ko-KR" altLang="en-US" dirty="0"/>
          </a:p>
        </p:txBody>
      </p:sp>
      <p:sp>
        <p:nvSpPr>
          <p:cNvPr id="25" name="내용 개체 틀 4"/>
          <p:cNvSpPr txBox="1">
            <a:spLocks/>
          </p:cNvSpPr>
          <p:nvPr/>
        </p:nvSpPr>
        <p:spPr>
          <a:xfrm>
            <a:off x="628650" y="4436533"/>
            <a:ext cx="7886700" cy="426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ko-KR" dirty="0" smtClean="0"/>
              <a:t> Xcode Parser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628650" y="2519892"/>
            <a:ext cx="8316174" cy="3527823"/>
          </a:xfrm>
          <a:prstGeom prst="rect">
            <a:avLst/>
          </a:prstGeom>
          <a:solidFill>
            <a:srgbClr val="FCF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433917" y="1810823"/>
            <a:ext cx="3696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000" dirty="0" smtClean="0"/>
              <a:t>기존 </a:t>
            </a:r>
            <a:r>
              <a:rPr lang="en-US" altLang="ko-KR" sz="2000" dirty="0" smtClean="0"/>
              <a:t>Visualization</a:t>
            </a:r>
            <a:r>
              <a:rPr lang="ko-KR" altLang="en-US" sz="2000" dirty="0" smtClean="0"/>
              <a:t>의 구성도</a:t>
            </a:r>
            <a:endParaRPr lang="ko-KR" altLang="en-US" sz="2000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4427145" y="2944831"/>
            <a:ext cx="742384" cy="2835563"/>
          </a:xfrm>
          <a:prstGeom prst="roundRect">
            <a:avLst>
              <a:gd name="adj" fmla="val 7223"/>
            </a:avLst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DB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5649363" y="2944831"/>
            <a:ext cx="1376126" cy="2835563"/>
          </a:xfrm>
          <a:prstGeom prst="roundRect">
            <a:avLst>
              <a:gd name="adj" fmla="val 7223"/>
            </a:avLst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GraphViz</a:t>
            </a:r>
          </a:p>
        </p:txBody>
      </p:sp>
      <p:cxnSp>
        <p:nvCxnSpPr>
          <p:cNvPr id="51" name="직선 화살표 연결선 50"/>
          <p:cNvCxnSpPr>
            <a:endCxn id="27" idx="1"/>
          </p:cNvCxnSpPr>
          <p:nvPr/>
        </p:nvCxnSpPr>
        <p:spPr>
          <a:xfrm>
            <a:off x="2100404" y="4362613"/>
            <a:ext cx="353085" cy="0"/>
          </a:xfrm>
          <a:prstGeom prst="straightConnector1">
            <a:avLst/>
          </a:prstGeom>
          <a:ln w="38100">
            <a:solidFill>
              <a:srgbClr val="3D95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>
            <a:stCxn id="27" idx="3"/>
            <a:endCxn id="29" idx="1"/>
          </p:cNvCxnSpPr>
          <p:nvPr/>
        </p:nvCxnSpPr>
        <p:spPr>
          <a:xfrm>
            <a:off x="4083113" y="4362613"/>
            <a:ext cx="344032" cy="0"/>
          </a:xfrm>
          <a:prstGeom prst="straightConnector1">
            <a:avLst/>
          </a:prstGeom>
          <a:ln w="38100">
            <a:solidFill>
              <a:srgbClr val="3D95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>
            <a:stCxn id="29" idx="3"/>
            <a:endCxn id="30" idx="1"/>
          </p:cNvCxnSpPr>
          <p:nvPr/>
        </p:nvCxnSpPr>
        <p:spPr>
          <a:xfrm>
            <a:off x="5169529" y="4362613"/>
            <a:ext cx="479834" cy="0"/>
          </a:xfrm>
          <a:prstGeom prst="straightConnector1">
            <a:avLst/>
          </a:prstGeom>
          <a:ln w="38100">
            <a:solidFill>
              <a:srgbClr val="3D95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/>
          <p:cNvCxnSpPr>
            <a:stCxn id="30" idx="3"/>
          </p:cNvCxnSpPr>
          <p:nvPr/>
        </p:nvCxnSpPr>
        <p:spPr>
          <a:xfrm>
            <a:off x="7025489" y="4362613"/>
            <a:ext cx="470780" cy="0"/>
          </a:xfrm>
          <a:prstGeom prst="straightConnector1">
            <a:avLst/>
          </a:prstGeom>
          <a:ln w="38100">
            <a:solidFill>
              <a:srgbClr val="3D95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8650" y="2519892"/>
            <a:ext cx="351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Modularized Visualization</a:t>
            </a:r>
            <a:endParaRPr lang="ko-KR" altLang="en-US" dirty="0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2453489" y="2944831"/>
            <a:ext cx="1629624" cy="2835563"/>
          </a:xfrm>
          <a:prstGeom prst="roundRect">
            <a:avLst>
              <a:gd name="adj" fmla="val 7223"/>
            </a:avLst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 w="3810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Parser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3" name="Picture 4" descr="문서 아이콘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8" y="3477363"/>
            <a:ext cx="1770498" cy="177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931054" y="5097862"/>
            <a:ext cx="1205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Source Code</a:t>
            </a:r>
            <a:endParaRPr lang="ko-KR" altLang="en-US" sz="1200" dirty="0"/>
          </a:p>
        </p:txBody>
      </p:sp>
      <p:pic>
        <p:nvPicPr>
          <p:cNvPr id="48" name="내용 개체 틀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25"/>
          <a:stretch/>
        </p:blipFill>
        <p:spPr>
          <a:xfrm>
            <a:off x="7496270" y="3564769"/>
            <a:ext cx="1288336" cy="1595687"/>
          </a:xfrm>
          <a:prstGeom prst="rect">
            <a:avLst/>
          </a:prstGeom>
        </p:spPr>
      </p:pic>
      <p:sp>
        <p:nvSpPr>
          <p:cNvPr id="50" name="모서리가 둥근 직사각형 49"/>
          <p:cNvSpPr/>
          <p:nvPr/>
        </p:nvSpPr>
        <p:spPr>
          <a:xfrm>
            <a:off x="7418589" y="3945734"/>
            <a:ext cx="1442174" cy="833756"/>
          </a:xfrm>
          <a:prstGeom prst="roundRect">
            <a:avLst>
              <a:gd name="adj" fmla="val 931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Graph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6717" y="2136913"/>
            <a:ext cx="2256183" cy="38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&lt; </a:t>
            </a:r>
            <a:r>
              <a:rPr lang="ko-KR" altLang="en-US" dirty="0" err="1" smtClean="0"/>
              <a:t>정적분석</a:t>
            </a:r>
            <a:r>
              <a:rPr lang="ko-KR" altLang="en-US" dirty="0" smtClean="0"/>
              <a:t> 도구 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644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606060"/>
                </a:solidFill>
              </a:rPr>
              <a:t>기존 연구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7326"/>
          </a:xfrm>
        </p:spPr>
        <p:txBody>
          <a:bodyPr/>
          <a:lstStyle/>
          <a:p>
            <a:r>
              <a:rPr lang="ko-KR" altLang="en-US" dirty="0" smtClean="0"/>
              <a:t>기존 서비스 </a:t>
            </a:r>
            <a:r>
              <a:rPr lang="en-US" altLang="ko-KR" dirty="0" smtClean="0"/>
              <a:t>Install</a:t>
            </a:r>
            <a:endParaRPr lang="ko-KR" altLang="en-US" dirty="0"/>
          </a:p>
        </p:txBody>
      </p:sp>
      <p:sp>
        <p:nvSpPr>
          <p:cNvPr id="2" name="모서리가 둥근 직사각형 1"/>
          <p:cNvSpPr/>
          <p:nvPr/>
        </p:nvSpPr>
        <p:spPr>
          <a:xfrm>
            <a:off x="384207" y="2377887"/>
            <a:ext cx="986828" cy="1104523"/>
          </a:xfrm>
          <a:prstGeom prst="roundRect">
            <a:avLst/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Installer</a:t>
            </a:r>
          </a:p>
          <a:p>
            <a:pPr algn="ctr"/>
            <a:r>
              <a:rPr lang="ko-KR" altLang="en-US" dirty="0">
                <a:solidFill>
                  <a:schemeClr val="bg1"/>
                </a:solidFill>
              </a:rPr>
              <a:t>실행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2169192" y="2377887"/>
            <a:ext cx="1163936" cy="1104523"/>
          </a:xfrm>
          <a:prstGeom prst="roundRect">
            <a:avLst/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Source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Navigator</a:t>
            </a:r>
          </a:p>
          <a:p>
            <a:pPr algn="ctr"/>
            <a:r>
              <a:rPr lang="ko-KR" altLang="en-US" dirty="0">
                <a:solidFill>
                  <a:schemeClr val="bg1"/>
                </a:solidFill>
              </a:rPr>
              <a:t>설치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4131285" y="2377887"/>
            <a:ext cx="1013988" cy="1104523"/>
          </a:xfrm>
          <a:prstGeom prst="roundRect">
            <a:avLst/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GraphViz</a:t>
            </a:r>
          </a:p>
          <a:p>
            <a:pPr algn="ctr"/>
            <a:r>
              <a:rPr lang="ko-KR" altLang="en-US" dirty="0">
                <a:solidFill>
                  <a:schemeClr val="bg1"/>
                </a:solidFill>
              </a:rPr>
              <a:t>설치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5934448" y="2377887"/>
            <a:ext cx="1013988" cy="1104523"/>
          </a:xfrm>
          <a:prstGeom prst="roundRect">
            <a:avLst/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Eclipse</a:t>
            </a:r>
          </a:p>
          <a:p>
            <a:pPr algn="ctr"/>
            <a:r>
              <a:rPr lang="ko-KR" altLang="en-US" dirty="0">
                <a:solidFill>
                  <a:schemeClr val="bg1"/>
                </a:solidFill>
              </a:rPr>
              <a:t>설치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7731659" y="2377887"/>
            <a:ext cx="1013988" cy="1104523"/>
          </a:xfrm>
          <a:prstGeom prst="roundRect">
            <a:avLst/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필요시</a:t>
            </a:r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Java</a:t>
            </a:r>
          </a:p>
          <a:p>
            <a:pPr algn="ctr"/>
            <a:r>
              <a:rPr lang="ko-KR" altLang="en-US" dirty="0">
                <a:solidFill>
                  <a:schemeClr val="bg1"/>
                </a:solidFill>
              </a:rPr>
              <a:t>설치</a:t>
            </a:r>
          </a:p>
        </p:txBody>
      </p:sp>
      <p:cxnSp>
        <p:nvCxnSpPr>
          <p:cNvPr id="11" name="직선 화살표 연결선 10"/>
          <p:cNvCxnSpPr>
            <a:stCxn id="2" idx="3"/>
            <a:endCxn id="6" idx="1"/>
          </p:cNvCxnSpPr>
          <p:nvPr/>
        </p:nvCxnSpPr>
        <p:spPr>
          <a:xfrm>
            <a:off x="1371035" y="2930149"/>
            <a:ext cx="798157" cy="0"/>
          </a:xfrm>
          <a:prstGeom prst="straightConnector1">
            <a:avLst/>
          </a:prstGeom>
          <a:ln w="381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6" idx="3"/>
            <a:endCxn id="8" idx="1"/>
          </p:cNvCxnSpPr>
          <p:nvPr/>
        </p:nvCxnSpPr>
        <p:spPr>
          <a:xfrm>
            <a:off x="3333128" y="2930149"/>
            <a:ext cx="798157" cy="0"/>
          </a:xfrm>
          <a:prstGeom prst="straightConnector1">
            <a:avLst/>
          </a:prstGeom>
          <a:ln w="381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stCxn id="8" idx="3"/>
            <a:endCxn id="9" idx="1"/>
          </p:cNvCxnSpPr>
          <p:nvPr/>
        </p:nvCxnSpPr>
        <p:spPr>
          <a:xfrm>
            <a:off x="5145273" y="2930149"/>
            <a:ext cx="789175" cy="0"/>
          </a:xfrm>
          <a:prstGeom prst="straightConnector1">
            <a:avLst/>
          </a:prstGeom>
          <a:ln w="381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9" idx="3"/>
            <a:endCxn id="10" idx="1"/>
          </p:cNvCxnSpPr>
          <p:nvPr/>
        </p:nvCxnSpPr>
        <p:spPr>
          <a:xfrm>
            <a:off x="6948436" y="2930149"/>
            <a:ext cx="783223" cy="0"/>
          </a:xfrm>
          <a:prstGeom prst="straightConnector1">
            <a:avLst/>
          </a:prstGeom>
          <a:ln w="381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내용 개체 틀 4"/>
          <p:cNvSpPr txBox="1">
            <a:spLocks/>
          </p:cNvSpPr>
          <p:nvPr/>
        </p:nvSpPr>
        <p:spPr>
          <a:xfrm>
            <a:off x="628650" y="4034672"/>
            <a:ext cx="7886700" cy="417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기존 서비스 수행 절차</a:t>
            </a:r>
            <a:endParaRPr lang="ko-KR" altLang="en-US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384207" y="4586934"/>
            <a:ext cx="2585330" cy="1104523"/>
          </a:xfrm>
          <a:prstGeom prst="roundRect">
            <a:avLst/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Eclipse</a:t>
            </a:r>
            <a:r>
              <a:rPr lang="ko-KR" altLang="en-US" dirty="0" smtClean="0">
                <a:solidFill>
                  <a:schemeClr val="bg1"/>
                </a:solidFill>
              </a:rPr>
              <a:t>에 </a:t>
            </a:r>
            <a:r>
              <a:rPr lang="en-US" altLang="ko-KR" dirty="0" err="1" smtClean="0">
                <a:solidFill>
                  <a:schemeClr val="bg1"/>
                </a:solidFill>
              </a:rPr>
              <a:t>SoftwareVisualization</a:t>
            </a:r>
            <a:r>
              <a:rPr lang="en-US" altLang="ko-KR" dirty="0" smtClean="0">
                <a:solidFill>
                  <a:schemeClr val="bg1"/>
                </a:solidFill>
              </a:rPr>
              <a:t> Project Import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3404103" y="4586934"/>
            <a:ext cx="2444436" cy="1104523"/>
          </a:xfrm>
          <a:prstGeom prst="roundRect">
            <a:avLst/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bg1"/>
                </a:solidFill>
              </a:rPr>
              <a:t>소스코드 상에서</a:t>
            </a:r>
            <a:r>
              <a:rPr lang="en-US" altLang="ko-KR" sz="2400" dirty="0" smtClean="0">
                <a:solidFill>
                  <a:schemeClr val="bg1"/>
                </a:solidFill>
              </a:rPr>
              <a:t/>
            </a:r>
            <a:br>
              <a:rPr lang="en-US" altLang="ko-KR" sz="2400" dirty="0" smtClean="0">
                <a:solidFill>
                  <a:schemeClr val="bg1"/>
                </a:solidFill>
              </a:rPr>
            </a:br>
            <a:r>
              <a:rPr lang="ko-KR" altLang="en-US" sz="2000" dirty="0" smtClean="0">
                <a:solidFill>
                  <a:schemeClr val="bg1"/>
                </a:solidFill>
              </a:rPr>
              <a:t>경로들 수정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6283105" y="4586934"/>
            <a:ext cx="1013988" cy="1104523"/>
          </a:xfrm>
          <a:prstGeom prst="roundRect">
            <a:avLst/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Eclipse Run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7731659" y="4586934"/>
            <a:ext cx="1013988" cy="1104523"/>
          </a:xfrm>
          <a:prstGeom prst="roundRect">
            <a:avLst/>
          </a:prstGeom>
          <a:gradFill>
            <a:gsLst>
              <a:gs pos="0">
                <a:srgbClr val="6EC4AD"/>
              </a:gs>
              <a:gs pos="50000">
                <a:srgbClr val="52B89D"/>
              </a:gs>
              <a:gs pos="100000">
                <a:srgbClr val="43A38A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결과물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저장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28" name="직선 화살표 연결선 27"/>
          <p:cNvCxnSpPr>
            <a:stCxn id="21" idx="3"/>
            <a:endCxn id="23" idx="1"/>
          </p:cNvCxnSpPr>
          <p:nvPr/>
        </p:nvCxnSpPr>
        <p:spPr>
          <a:xfrm>
            <a:off x="2969537" y="5139196"/>
            <a:ext cx="434566" cy="0"/>
          </a:xfrm>
          <a:prstGeom prst="straightConnector1">
            <a:avLst/>
          </a:prstGeom>
          <a:ln w="381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23" idx="3"/>
            <a:endCxn id="25" idx="1"/>
          </p:cNvCxnSpPr>
          <p:nvPr/>
        </p:nvCxnSpPr>
        <p:spPr>
          <a:xfrm>
            <a:off x="5848539" y="5139196"/>
            <a:ext cx="434566" cy="0"/>
          </a:xfrm>
          <a:prstGeom prst="straightConnector1">
            <a:avLst/>
          </a:prstGeom>
          <a:ln w="381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>
            <a:stCxn id="25" idx="3"/>
            <a:endCxn id="26" idx="1"/>
          </p:cNvCxnSpPr>
          <p:nvPr/>
        </p:nvCxnSpPr>
        <p:spPr>
          <a:xfrm>
            <a:off x="7297093" y="5139196"/>
            <a:ext cx="434566" cy="0"/>
          </a:xfrm>
          <a:prstGeom prst="straightConnector1">
            <a:avLst/>
          </a:prstGeom>
          <a:ln w="38100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그림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963" y="5691457"/>
            <a:ext cx="3034074" cy="778934"/>
          </a:xfrm>
          <a:prstGeom prst="rect">
            <a:avLst/>
          </a:prstGeom>
          <a:ln w="19050">
            <a:solidFill>
              <a:srgbClr val="860000"/>
            </a:solidFill>
          </a:ln>
        </p:spPr>
      </p:pic>
    </p:spTree>
    <p:extLst>
      <p:ext uri="{BB962C8B-B14F-4D97-AF65-F5344CB8AC3E}">
        <p14:creationId xmlns:p14="http://schemas.microsoft.com/office/powerpoint/2010/main" val="358905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3618</TotalTime>
  <Words>2610</Words>
  <Application>Microsoft Office PowerPoint</Application>
  <PresentationFormat>화면 슬라이드 쇼(4:3)</PresentationFormat>
  <Paragraphs>453</Paragraphs>
  <Slides>33</Slides>
  <Notes>32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7" baseType="lpstr">
      <vt:lpstr>맑은 고딕</vt:lpstr>
      <vt:lpstr>Arial</vt:lpstr>
      <vt:lpstr>Wingdings</vt:lpstr>
      <vt:lpstr>Office 테마</vt:lpstr>
      <vt:lpstr>PowerPoint 프레젠테이션</vt:lpstr>
      <vt:lpstr>목차</vt:lpstr>
      <vt:lpstr>연구 동기</vt:lpstr>
      <vt:lpstr>연구 동기</vt:lpstr>
      <vt:lpstr>기존 연구</vt:lpstr>
      <vt:lpstr>기존 연구</vt:lpstr>
      <vt:lpstr>기존 연구</vt:lpstr>
      <vt:lpstr>기존 연구</vt:lpstr>
      <vt:lpstr>기존 연구</vt:lpstr>
      <vt:lpstr>모듈화된 자동화 서비스</vt:lpstr>
      <vt:lpstr>모듈화된 자동화 서비스</vt:lpstr>
      <vt:lpstr>모듈화된 자동화 서비스</vt:lpstr>
      <vt:lpstr>모듈화된 자동화 서비스(구축 관점)</vt:lpstr>
      <vt:lpstr>모듈화된 자동화 서비스</vt:lpstr>
      <vt:lpstr>모듈화된 자동화 서비스</vt:lpstr>
      <vt:lpstr>모듈화된 자동화 서비스</vt:lpstr>
      <vt:lpstr>모듈화된 자동화 서비스</vt:lpstr>
      <vt:lpstr>모듈화된 자동화 서비스</vt:lpstr>
      <vt:lpstr>기존 도구와 모듈화된 자동화 서비스 비교</vt:lpstr>
      <vt:lpstr>도구 설치 및 가시화 사례</vt:lpstr>
      <vt:lpstr>도구 설치 및 가시화 사례</vt:lpstr>
      <vt:lpstr>도구 설치 및 가시화 사례</vt:lpstr>
      <vt:lpstr>도구 설치 및 가시화 사례</vt:lpstr>
      <vt:lpstr>도구 설치 및 가시화 사례</vt:lpstr>
      <vt:lpstr>도구 설치 및 가시화 사례</vt:lpstr>
      <vt:lpstr>도구 설치 및 가시화 사례</vt:lpstr>
      <vt:lpstr>도구 설치 및 가시화 사례</vt:lpstr>
      <vt:lpstr>도구 설치 및 가시화 사례</vt:lpstr>
      <vt:lpstr>도구 설치 및 가시화 사례</vt:lpstr>
      <vt:lpstr>중간, 최종 결과물</vt:lpstr>
      <vt:lpstr>결론 및 향후 연구</vt:lpstr>
      <vt:lpstr>결론 및 향후 연구</vt:lpstr>
      <vt:lpstr>Q&amp;A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이진협</dc:creator>
  <cp:lastModifiedBy>이진협</cp:lastModifiedBy>
  <cp:revision>159</cp:revision>
  <dcterms:created xsi:type="dcterms:W3CDTF">2017-04-24T04:51:02Z</dcterms:created>
  <dcterms:modified xsi:type="dcterms:W3CDTF">2017-04-29T01:22:14Z</dcterms:modified>
</cp:coreProperties>
</file>