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3"/>
  </p:notesMasterIdLst>
  <p:sldIdLst>
    <p:sldId id="327" r:id="rId2"/>
    <p:sldId id="328" r:id="rId3"/>
    <p:sldId id="330" r:id="rId4"/>
    <p:sldId id="358" r:id="rId5"/>
    <p:sldId id="334" r:id="rId6"/>
    <p:sldId id="335" r:id="rId7"/>
    <p:sldId id="338" r:id="rId8"/>
    <p:sldId id="340" r:id="rId9"/>
    <p:sldId id="339" r:id="rId10"/>
    <p:sldId id="341" r:id="rId11"/>
    <p:sldId id="331" r:id="rId12"/>
    <p:sldId id="336" r:id="rId13"/>
    <p:sldId id="354" r:id="rId14"/>
    <p:sldId id="355" r:id="rId15"/>
    <p:sldId id="356" r:id="rId16"/>
    <p:sldId id="357" r:id="rId17"/>
    <p:sldId id="347" r:id="rId18"/>
    <p:sldId id="352" r:id="rId19"/>
    <p:sldId id="353" r:id="rId20"/>
    <p:sldId id="349" r:id="rId21"/>
    <p:sldId id="350" r:id="rId2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E20000"/>
    <a:srgbClr val="000000"/>
    <a:srgbClr val="FF1111"/>
    <a:srgbClr val="BDD3ED"/>
    <a:srgbClr val="E1EBF7"/>
    <a:srgbClr val="A2C1E6"/>
    <a:srgbClr val="6EB17D"/>
    <a:srgbClr val="FAFAF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1935" autoAdjust="0"/>
  </p:normalViewPr>
  <p:slideViewPr>
    <p:cSldViewPr snapToGrid="0">
      <p:cViewPr>
        <p:scale>
          <a:sx n="100" d="100"/>
          <a:sy n="100" d="100"/>
        </p:scale>
        <p:origin x="-5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49AC-FCF3-4AC4-97AB-F3387F199940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CE5F-63DD-4727-B601-A5FD45E1F46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962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55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20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83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55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915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9443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560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816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235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030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867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16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76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643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07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71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0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5CE5F-63DD-4727-B601-A5FD45E1F46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22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68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28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18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30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64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4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10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89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527050" y="736336"/>
            <a:ext cx="101600" cy="583141"/>
          </a:xfrm>
          <a:prstGeom prst="rect">
            <a:avLst/>
          </a:prstGeom>
          <a:solidFill>
            <a:srgbClr val="96B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952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11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89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608A-A8FA-49ED-B4E9-875A98B81801}" type="datetimeFigureOut">
              <a:rPr lang="ko-KR" altLang="en-US" smtClean="0"/>
              <a:t>2017-12-08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D823-DE30-4811-817F-F46E8B1BF913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/>
              <a:t>Hongik University </a:t>
            </a:r>
            <a:r>
              <a:rPr lang="en-US" altLang="ko-KR" sz="1200" b="1" dirty="0" smtClean="0"/>
              <a:t>Software Engineering LAB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420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21959"/>
            <a:ext cx="914399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 smtClean="0">
                <a:solidFill>
                  <a:srgbClr val="52B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아틱</a:t>
            </a:r>
            <a:r>
              <a:rPr lang="ko-KR" altLang="en-US" sz="2800" b="1" dirty="0" smtClean="0">
                <a:solidFill>
                  <a:srgbClr val="52B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기반 전력 통합 모니터링 시스템 검증을 위한</a:t>
            </a:r>
            <a:endParaRPr lang="en-US" altLang="ko-KR" sz="2800" b="1" dirty="0" smtClean="0">
              <a:solidFill>
                <a:srgbClr val="52B8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rgbClr val="52B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테스트 케이스 추출</a:t>
            </a:r>
            <a:r>
              <a:rPr lang="en-US" altLang="ko-KR" sz="4000" b="1" dirty="0" smtClean="0">
                <a:solidFill>
                  <a:srgbClr val="52B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ko-KR" sz="4000" b="1" dirty="0" smtClean="0">
                <a:solidFill>
                  <a:srgbClr val="52B8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endParaRPr lang="en-US" altLang="ko-KR" sz="1600" dirty="0" smtClean="0"/>
          </a:p>
          <a:p>
            <a:pPr algn="ctr"/>
            <a:r>
              <a:rPr lang="en-US" altLang="ko-KR" sz="1550" b="1" dirty="0"/>
              <a:t>(</a:t>
            </a:r>
            <a:r>
              <a:rPr lang="en-US" altLang="ko-KR" sz="1550" b="1" dirty="0" smtClean="0"/>
              <a:t>Extracting Test Case for Validating the ARTIK Based Electricity Integrated Monitoring System</a:t>
            </a:r>
            <a:r>
              <a:rPr lang="en-US" altLang="ko-KR" sz="1550" dirty="0" smtClean="0"/>
              <a:t>)</a:t>
            </a:r>
            <a:endParaRPr lang="ko-KR" altLang="en-US" sz="1550" b="1" dirty="0">
              <a:solidFill>
                <a:srgbClr val="52B8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0732" y="3674534"/>
            <a:ext cx="41825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606060"/>
                </a:solidFill>
              </a:rPr>
              <a:t>2017. 12. 08.</a:t>
            </a:r>
          </a:p>
          <a:p>
            <a:pPr algn="ctr"/>
            <a:r>
              <a:rPr lang="ko-KR" altLang="en-US" b="1" dirty="0" smtClean="0">
                <a:solidFill>
                  <a:srgbClr val="606060"/>
                </a:solidFill>
              </a:rPr>
              <a:t>홍익대학교 소프트웨어공학 연구실</a:t>
            </a:r>
            <a:endParaRPr lang="en-US" altLang="ko-KR" b="1" dirty="0" smtClean="0">
              <a:solidFill>
                <a:srgbClr val="606060"/>
              </a:solidFill>
            </a:endParaRPr>
          </a:p>
          <a:p>
            <a:endParaRPr lang="en-US" altLang="ko-KR" b="1" dirty="0">
              <a:solidFill>
                <a:srgbClr val="60606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606060"/>
                </a:solidFill>
              </a:rPr>
              <a:t>이진협</a:t>
            </a:r>
            <a:endParaRPr lang="en-US" altLang="ko-KR" b="1" dirty="0" smtClean="0">
              <a:solidFill>
                <a:srgbClr val="606060"/>
              </a:solidFill>
            </a:endParaRPr>
          </a:p>
          <a:p>
            <a:endParaRPr lang="en-US" altLang="ko-KR" dirty="0">
              <a:solidFill>
                <a:srgbClr val="606060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rgbClr val="606060"/>
                </a:solidFill>
              </a:rPr>
              <a:t>지도교수 </a:t>
            </a:r>
            <a:r>
              <a:rPr lang="en-US" altLang="ko-KR" sz="1400" dirty="0" smtClean="0">
                <a:solidFill>
                  <a:srgbClr val="606060"/>
                </a:solidFill>
              </a:rPr>
              <a:t>: </a:t>
            </a:r>
            <a:r>
              <a:rPr lang="ko-KR" altLang="en-US" sz="1400" dirty="0" smtClean="0">
                <a:solidFill>
                  <a:srgbClr val="606060"/>
                </a:solidFill>
              </a:rPr>
              <a:t>김영철</a:t>
            </a:r>
            <a:endParaRPr lang="ko-KR" altLang="en-US" sz="14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/>
          <p:cNvGrpSpPr/>
          <p:nvPr/>
        </p:nvGrpSpPr>
        <p:grpSpPr>
          <a:xfrm>
            <a:off x="3218833" y="1690689"/>
            <a:ext cx="2238705" cy="1388533"/>
            <a:chOff x="5695333" y="1806002"/>
            <a:chExt cx="2238705" cy="1388533"/>
          </a:xfrm>
        </p:grpSpPr>
        <p:sp>
          <p:nvSpPr>
            <p:cNvPr id="63" name="자유형 62"/>
            <p:cNvSpPr/>
            <p:nvPr/>
          </p:nvSpPr>
          <p:spPr>
            <a:xfrm>
              <a:off x="5695333" y="1806002"/>
              <a:ext cx="2238705" cy="1388533"/>
            </a:xfrm>
            <a:custGeom>
              <a:avLst/>
              <a:gdLst>
                <a:gd name="connsiteX0" fmla="*/ 1945567 w 3890433"/>
                <a:gd name="connsiteY0" fmla="*/ 0 h 2413000"/>
                <a:gd name="connsiteX1" fmla="*/ 2938995 w 3890433"/>
                <a:gd name="connsiteY1" fmla="*/ 531934 h 2413000"/>
                <a:gd name="connsiteX2" fmla="*/ 3022871 w 3890433"/>
                <a:gd name="connsiteY2" fmla="*/ 687556 h 2413000"/>
                <a:gd name="connsiteX3" fmla="*/ 3056466 w 3890433"/>
                <a:gd name="connsiteY3" fmla="*/ 685799 h 2413000"/>
                <a:gd name="connsiteX4" fmla="*/ 3890433 w 3890433"/>
                <a:gd name="connsiteY4" fmla="*/ 1549399 h 2413000"/>
                <a:gd name="connsiteX5" fmla="*/ 3056466 w 3890433"/>
                <a:gd name="connsiteY5" fmla="*/ 2412999 h 2413000"/>
                <a:gd name="connsiteX6" fmla="*/ 2971198 w 3890433"/>
                <a:gd name="connsiteY6" fmla="*/ 2408540 h 2413000"/>
                <a:gd name="connsiteX7" fmla="*/ 2945835 w 3890433"/>
                <a:gd name="connsiteY7" fmla="*/ 2404532 h 2413000"/>
                <a:gd name="connsiteX8" fmla="*/ 2082626 w 3890433"/>
                <a:gd name="connsiteY8" fmla="*/ 2404532 h 2413000"/>
                <a:gd name="connsiteX9" fmla="*/ 2068059 w 3890433"/>
                <a:gd name="connsiteY9" fmla="*/ 2406771 h 2413000"/>
                <a:gd name="connsiteX10" fmla="*/ 1945567 w 3890433"/>
                <a:gd name="connsiteY10" fmla="*/ 2413000 h 2413000"/>
                <a:gd name="connsiteX11" fmla="*/ 1834430 w 3890433"/>
                <a:gd name="connsiteY11" fmla="*/ 2404532 h 2413000"/>
                <a:gd name="connsiteX12" fmla="*/ 660400 w 3890433"/>
                <a:gd name="connsiteY12" fmla="*/ 2404532 h 2413000"/>
                <a:gd name="connsiteX13" fmla="*/ 605367 w 3890433"/>
                <a:gd name="connsiteY13" fmla="*/ 2404532 h 2413000"/>
                <a:gd name="connsiteX14" fmla="*/ 605367 w 3890433"/>
                <a:gd name="connsiteY14" fmla="*/ 2398984 h 2413000"/>
                <a:gd name="connsiteX15" fmla="*/ 527306 w 3890433"/>
                <a:gd name="connsiteY15" fmla="*/ 2391115 h 2413000"/>
                <a:gd name="connsiteX16" fmla="*/ 0 w 3890433"/>
                <a:gd name="connsiteY16" fmla="*/ 1744132 h 2413000"/>
                <a:gd name="connsiteX17" fmla="*/ 660400 w 3890433"/>
                <a:gd name="connsiteY17" fmla="*/ 1083732 h 2413000"/>
                <a:gd name="connsiteX18" fmla="*/ 753221 w 3890433"/>
                <a:gd name="connsiteY18" fmla="*/ 1093089 h 2413000"/>
                <a:gd name="connsiteX19" fmla="*/ 753719 w 3890433"/>
                <a:gd name="connsiteY19" fmla="*/ 1083142 h 2413000"/>
                <a:gd name="connsiteX20" fmla="*/ 1945567 w 3890433"/>
                <a:gd name="connsiteY20" fmla="*/ 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90433" h="2413000">
                  <a:moveTo>
                    <a:pt x="1945567" y="0"/>
                  </a:moveTo>
                  <a:cubicBezTo>
                    <a:pt x="2359101" y="0"/>
                    <a:pt x="2723700" y="211003"/>
                    <a:pt x="2938995" y="531934"/>
                  </a:cubicBezTo>
                  <a:lnTo>
                    <a:pt x="3022871" y="687556"/>
                  </a:lnTo>
                  <a:lnTo>
                    <a:pt x="3056466" y="685799"/>
                  </a:lnTo>
                  <a:cubicBezTo>
                    <a:pt x="3517053" y="685799"/>
                    <a:pt x="3890433" y="1072446"/>
                    <a:pt x="3890433" y="1549399"/>
                  </a:cubicBezTo>
                  <a:cubicBezTo>
                    <a:pt x="3890433" y="2026352"/>
                    <a:pt x="3517053" y="2412999"/>
                    <a:pt x="3056466" y="2412999"/>
                  </a:cubicBezTo>
                  <a:cubicBezTo>
                    <a:pt x="3027680" y="2412999"/>
                    <a:pt x="2999234" y="2411489"/>
                    <a:pt x="2971198" y="2408540"/>
                  </a:cubicBezTo>
                  <a:lnTo>
                    <a:pt x="2945835" y="2404532"/>
                  </a:lnTo>
                  <a:lnTo>
                    <a:pt x="2082626" y="2404532"/>
                  </a:lnTo>
                  <a:lnTo>
                    <a:pt x="2068059" y="2406771"/>
                  </a:lnTo>
                  <a:cubicBezTo>
                    <a:pt x="2027785" y="2410890"/>
                    <a:pt x="1986921" y="2413000"/>
                    <a:pt x="1945567" y="2413000"/>
                  </a:cubicBezTo>
                  <a:lnTo>
                    <a:pt x="1834430" y="2404532"/>
                  </a:lnTo>
                  <a:lnTo>
                    <a:pt x="660400" y="2404532"/>
                  </a:lnTo>
                  <a:lnTo>
                    <a:pt x="605367" y="2404532"/>
                  </a:lnTo>
                  <a:lnTo>
                    <a:pt x="605367" y="2398984"/>
                  </a:lnTo>
                  <a:lnTo>
                    <a:pt x="527306" y="2391115"/>
                  </a:lnTo>
                  <a:cubicBezTo>
                    <a:pt x="226373" y="2329535"/>
                    <a:pt x="0" y="2063270"/>
                    <a:pt x="0" y="1744132"/>
                  </a:cubicBezTo>
                  <a:cubicBezTo>
                    <a:pt x="0" y="1379403"/>
                    <a:pt x="295671" y="1083732"/>
                    <a:pt x="660400" y="1083732"/>
                  </a:cubicBezTo>
                  <a:lnTo>
                    <a:pt x="753221" y="1093089"/>
                  </a:lnTo>
                  <a:lnTo>
                    <a:pt x="753719" y="1083142"/>
                  </a:lnTo>
                  <a:cubicBezTo>
                    <a:pt x="815071" y="474757"/>
                    <a:pt x="1325266" y="0"/>
                    <a:pt x="1945567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DC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4" name="Picture 2" descr="artik cloud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874" y="2390400"/>
              <a:ext cx="1529192" cy="592562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>
                <a:solidFill>
                  <a:srgbClr val="606060"/>
                </a:solidFill>
              </a:rPr>
              <a:t>아틱</a:t>
            </a:r>
            <a:r>
              <a:rPr lang="ko-KR" altLang="en-US" sz="3200" dirty="0" smtClean="0">
                <a:solidFill>
                  <a:srgbClr val="606060"/>
                </a:solidFill>
              </a:rPr>
              <a:t> </a:t>
            </a:r>
            <a:r>
              <a:rPr lang="ko-KR" altLang="en-US" sz="3200" dirty="0">
                <a:solidFill>
                  <a:srgbClr val="606060"/>
                </a:solidFill>
              </a:rPr>
              <a:t>기반 전력 통합 모니터링 시스템</a:t>
            </a: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876938"/>
            <a:ext cx="7035800" cy="44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테스트 케이스 추출 방법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1400" dirty="0"/>
              <a:t>실시간 시스템으로 완벽한 테스트가 어려워 전략이 필요</a:t>
            </a:r>
            <a:endParaRPr lang="en-US" altLang="ko-KR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홍익대학교 소프트웨어공학 연구실에서 </a:t>
            </a:r>
            <a:r>
              <a:rPr lang="ko-KR" altLang="en-US" sz="1400" dirty="0"/>
              <a:t>자체 개발한 </a:t>
            </a:r>
            <a:r>
              <a:rPr lang="en-US" altLang="ko-KR" sz="1400" dirty="0" err="1"/>
              <a:t>HiMEM</a:t>
            </a:r>
            <a:r>
              <a:rPr lang="ko-KR" altLang="en-US" sz="1400" dirty="0"/>
              <a:t>을 </a:t>
            </a:r>
            <a:r>
              <a:rPr lang="ko-KR" altLang="en-US" sz="1400" dirty="0" smtClean="0"/>
              <a:t>이용</a:t>
            </a:r>
            <a:endParaRPr lang="en-US" altLang="ko-KR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메타모델 기법을 통해 </a:t>
            </a:r>
            <a:r>
              <a:rPr lang="en-US" altLang="ko-KR" sz="1400" dirty="0" smtClean="0"/>
              <a:t>UML </a:t>
            </a:r>
            <a:r>
              <a:rPr lang="ko-KR" altLang="en-US" sz="1400" dirty="0"/>
              <a:t>다이어그램에서 소스코드 자동 생성 가능</a:t>
            </a:r>
            <a:endParaRPr lang="en-US" altLang="ko-KR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1400" dirty="0" err="1" smtClean="0"/>
              <a:t>유스케이스</a:t>
            </a:r>
            <a:r>
              <a:rPr lang="ko-KR" altLang="en-US" sz="1400" dirty="0" smtClean="0"/>
              <a:t> 다이어그램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순차적 다이어그램에서 테스트 케이스 자동 추출 가능</a:t>
            </a:r>
            <a:endParaRPr lang="en-US" altLang="ko-KR" sz="1400" dirty="0"/>
          </a:p>
          <a:p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04" y="3064330"/>
            <a:ext cx="6347207" cy="34380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686" y="4001295"/>
            <a:ext cx="2106579" cy="10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715966" y="4760002"/>
            <a:ext cx="1360338" cy="10426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100" b="1" dirty="0"/>
              <a:t>Decision Factor</a:t>
            </a:r>
            <a:endParaRPr lang="ko-KR" altLang="en-US" sz="1100" b="1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 smtClean="0">
                <a:solidFill>
                  <a:srgbClr val="606060"/>
                </a:solidFill>
              </a:rPr>
              <a:t>테스트 케이스 추출</a:t>
            </a:r>
            <a:r>
              <a:rPr lang="en-US" altLang="ko-KR" sz="3200" dirty="0">
                <a:solidFill>
                  <a:srgbClr val="606060"/>
                </a:solidFill>
              </a:rPr>
              <a:t> </a:t>
            </a:r>
            <a:r>
              <a:rPr lang="ko-KR" altLang="en-US" sz="3200" dirty="0" smtClean="0">
                <a:solidFill>
                  <a:srgbClr val="606060"/>
                </a:solidFill>
              </a:rPr>
              <a:t>방법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" name="순서도: 다중 문서 1"/>
          <p:cNvSpPr/>
          <p:nvPr/>
        </p:nvSpPr>
        <p:spPr>
          <a:xfrm>
            <a:off x="628649" y="2344366"/>
            <a:ext cx="1175275" cy="628164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b="1" dirty="0"/>
          </a:p>
        </p:txBody>
      </p:sp>
      <p:sp>
        <p:nvSpPr>
          <p:cNvPr id="3" name="순서도: 처리 2"/>
          <p:cNvSpPr/>
          <p:nvPr/>
        </p:nvSpPr>
        <p:spPr>
          <a:xfrm>
            <a:off x="3988341" y="2344366"/>
            <a:ext cx="1177047" cy="629111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b="1" dirty="0"/>
          </a:p>
        </p:txBody>
      </p:sp>
      <p:sp>
        <p:nvSpPr>
          <p:cNvPr id="5" name="순서도: 다중 문서 4"/>
          <p:cNvSpPr/>
          <p:nvPr/>
        </p:nvSpPr>
        <p:spPr>
          <a:xfrm>
            <a:off x="7334657" y="2344366"/>
            <a:ext cx="1175275" cy="628164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b="1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315183" y="2597285"/>
            <a:ext cx="11867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5680953" y="2597285"/>
            <a:ext cx="11867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7321" y="2690102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테스터 수작업</a:t>
            </a:r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46979" y="2690102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/>
              <a:t>자동 생성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1329" y="25516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요구사항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695" y="2551603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테스트 모델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6391" y="2551603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테스트 케이스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49" y="1876027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/>
              <a:t>모델 기반 테스트</a:t>
            </a:r>
            <a:endParaRPr lang="ko-KR" altLang="en-US" dirty="0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1352145" y="3054485"/>
            <a:ext cx="321012" cy="4377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1654185" y="3609320"/>
            <a:ext cx="1166354" cy="62911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/>
              <a:t>유스케이스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다이어그램</a:t>
            </a:r>
            <a:endParaRPr lang="ko-KR" altLang="en-US" sz="1200" b="1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3988822" y="3609320"/>
            <a:ext cx="1166354" cy="62911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원인</a:t>
            </a:r>
            <a:r>
              <a:rPr lang="en-US" altLang="ko-KR" sz="1200" b="1" dirty="0"/>
              <a:t>-</a:t>
            </a:r>
            <a:r>
              <a:rPr lang="ko-KR" altLang="en-US" sz="1200" b="1" dirty="0" smtClean="0"/>
              <a:t>결과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다이어그램</a:t>
            </a:r>
            <a:endParaRPr lang="ko-KR" altLang="en-US" sz="1200" b="1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323461" y="3609320"/>
            <a:ext cx="1166354" cy="62911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결정 테이블</a:t>
            </a:r>
            <a:endParaRPr lang="ko-KR" altLang="en-US" sz="1200" b="1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969254" y="3923875"/>
            <a:ext cx="87085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5303891" y="3923875"/>
            <a:ext cx="87085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7334657" y="3079768"/>
            <a:ext cx="262645" cy="416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자유형 52"/>
          <p:cNvSpPr/>
          <p:nvPr/>
        </p:nvSpPr>
        <p:spPr>
          <a:xfrm>
            <a:off x="3800845" y="2067941"/>
            <a:ext cx="4934991" cy="2410241"/>
          </a:xfrm>
          <a:custGeom>
            <a:avLst/>
            <a:gdLst>
              <a:gd name="connsiteX0" fmla="*/ 4253657 w 4934991"/>
              <a:gd name="connsiteY0" fmla="*/ 13778 h 2410241"/>
              <a:gd name="connsiteX1" fmla="*/ 3387895 w 4934991"/>
              <a:gd name="connsiteY1" fmla="*/ 111055 h 2410241"/>
              <a:gd name="connsiteX2" fmla="*/ 3222525 w 4934991"/>
              <a:gd name="connsiteY2" fmla="*/ 1015727 h 2410241"/>
              <a:gd name="connsiteX3" fmla="*/ 2901512 w 4934991"/>
              <a:gd name="connsiteY3" fmla="*/ 1297829 h 2410241"/>
              <a:gd name="connsiteX4" fmla="*/ 1957929 w 4934991"/>
              <a:gd name="connsiteY4" fmla="*/ 1404833 h 2410241"/>
              <a:gd name="connsiteX5" fmla="*/ 382049 w 4934991"/>
              <a:gd name="connsiteY5" fmla="*/ 1404833 h 2410241"/>
              <a:gd name="connsiteX6" fmla="*/ 31853 w 4934991"/>
              <a:gd name="connsiteY6" fmla="*/ 1735574 h 2410241"/>
              <a:gd name="connsiteX7" fmla="*/ 158312 w 4934991"/>
              <a:gd name="connsiteY7" fmla="*/ 2299778 h 2410241"/>
              <a:gd name="connsiteX8" fmla="*/ 1286721 w 4934991"/>
              <a:gd name="connsiteY8" fmla="*/ 2377599 h 2410241"/>
              <a:gd name="connsiteX9" fmla="*/ 3455989 w 4934991"/>
              <a:gd name="connsiteY9" fmla="*/ 2377599 h 2410241"/>
              <a:gd name="connsiteX10" fmla="*/ 4059104 w 4934991"/>
              <a:gd name="connsiteY10" fmla="*/ 1978765 h 2410241"/>
              <a:gd name="connsiteX11" fmla="*/ 4895683 w 4934991"/>
              <a:gd name="connsiteY11" fmla="*/ 684986 h 2410241"/>
              <a:gd name="connsiteX12" fmla="*/ 4740040 w 4934991"/>
              <a:gd name="connsiteY12" fmla="*/ 101327 h 2410241"/>
              <a:gd name="connsiteX13" fmla="*/ 4253657 w 4934991"/>
              <a:gd name="connsiteY13" fmla="*/ 13778 h 241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34991" h="2410241">
                <a:moveTo>
                  <a:pt x="4253657" y="13778"/>
                </a:moveTo>
                <a:cubicBezTo>
                  <a:pt x="4028300" y="15399"/>
                  <a:pt x="3559750" y="-55936"/>
                  <a:pt x="3387895" y="111055"/>
                </a:cubicBezTo>
                <a:cubicBezTo>
                  <a:pt x="3216040" y="278046"/>
                  <a:pt x="3303589" y="817931"/>
                  <a:pt x="3222525" y="1015727"/>
                </a:cubicBezTo>
                <a:cubicBezTo>
                  <a:pt x="3141461" y="1213523"/>
                  <a:pt x="3112278" y="1232978"/>
                  <a:pt x="2901512" y="1297829"/>
                </a:cubicBezTo>
                <a:cubicBezTo>
                  <a:pt x="2690746" y="1362680"/>
                  <a:pt x="2377839" y="1386999"/>
                  <a:pt x="1957929" y="1404833"/>
                </a:cubicBezTo>
                <a:cubicBezTo>
                  <a:pt x="1538018" y="1422667"/>
                  <a:pt x="703062" y="1349710"/>
                  <a:pt x="382049" y="1404833"/>
                </a:cubicBezTo>
                <a:cubicBezTo>
                  <a:pt x="61036" y="1459956"/>
                  <a:pt x="69142" y="1586417"/>
                  <a:pt x="31853" y="1735574"/>
                </a:cubicBezTo>
                <a:cubicBezTo>
                  <a:pt x="-5437" y="1884732"/>
                  <a:pt x="-50833" y="2192774"/>
                  <a:pt x="158312" y="2299778"/>
                </a:cubicBezTo>
                <a:cubicBezTo>
                  <a:pt x="367457" y="2406782"/>
                  <a:pt x="737108" y="2364629"/>
                  <a:pt x="1286721" y="2377599"/>
                </a:cubicBezTo>
                <a:cubicBezTo>
                  <a:pt x="1836334" y="2390569"/>
                  <a:pt x="2993925" y="2444071"/>
                  <a:pt x="3455989" y="2377599"/>
                </a:cubicBezTo>
                <a:cubicBezTo>
                  <a:pt x="3918053" y="2311127"/>
                  <a:pt x="3819155" y="2260867"/>
                  <a:pt x="4059104" y="1978765"/>
                </a:cubicBezTo>
                <a:cubicBezTo>
                  <a:pt x="4299053" y="1696663"/>
                  <a:pt x="4782194" y="997892"/>
                  <a:pt x="4895683" y="684986"/>
                </a:cubicBezTo>
                <a:cubicBezTo>
                  <a:pt x="5009172" y="372080"/>
                  <a:pt x="4851908" y="211574"/>
                  <a:pt x="4740040" y="101327"/>
                </a:cubicBezTo>
                <a:cubicBezTo>
                  <a:pt x="4628172" y="-8920"/>
                  <a:pt x="4479014" y="12157"/>
                  <a:pt x="4253657" y="13778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6268340" y="4545861"/>
            <a:ext cx="231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Gray – 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100% </a:t>
            </a:r>
            <a:r>
              <a:rPr lang="ko-KR" altLang="en-US" sz="1200" b="1" dirty="0" smtClean="0">
                <a:solidFill>
                  <a:srgbClr val="C00000"/>
                </a:solidFill>
              </a:rPr>
              <a:t>기능적 요구사항 </a:t>
            </a:r>
            <a:endParaRPr lang="en-US" altLang="ko-KR" sz="1200" b="1" dirty="0" smtClean="0">
              <a:solidFill>
                <a:srgbClr val="C00000"/>
              </a:solidFill>
            </a:endParaRPr>
          </a:p>
          <a:p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         </a:t>
            </a:r>
            <a:r>
              <a:rPr lang="ko-KR" altLang="en-US" sz="1200" b="1" dirty="0" smtClean="0">
                <a:solidFill>
                  <a:srgbClr val="C00000"/>
                </a:solidFill>
              </a:rPr>
              <a:t>커버리지 보장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852080" y="4823035"/>
            <a:ext cx="1166354" cy="62911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 smtClean="0"/>
              <a:t>유스케이스</a:t>
            </a:r>
            <a:endParaRPr lang="en-US" altLang="ko-KR" sz="1200" b="1" dirty="0" smtClean="0"/>
          </a:p>
          <a:p>
            <a:pPr algn="ctr"/>
            <a:r>
              <a:rPr lang="en-US" altLang="ko-KR" sz="1200" b="1" dirty="0" smtClean="0"/>
              <a:t>Description</a:t>
            </a:r>
            <a:endParaRPr lang="ko-KR" altLang="en-US" sz="1200" b="1" dirty="0"/>
          </a:p>
        </p:txBody>
      </p:sp>
      <p:sp>
        <p:nvSpPr>
          <p:cNvPr id="57" name="순서도: 문서 56"/>
          <p:cNvSpPr/>
          <p:nvPr/>
        </p:nvSpPr>
        <p:spPr>
          <a:xfrm>
            <a:off x="3800845" y="5061788"/>
            <a:ext cx="1166354" cy="734212"/>
          </a:xfrm>
          <a:prstGeom prst="flowChart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Input  Condition 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Output</a:t>
            </a:r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3112851" y="5131491"/>
            <a:ext cx="60311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>
            <a:off x="2006309" y="4332739"/>
            <a:ext cx="321012" cy="4377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V="1">
            <a:off x="4143983" y="4308929"/>
            <a:ext cx="403218" cy="3764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그룹 71"/>
          <p:cNvGrpSpPr/>
          <p:nvPr/>
        </p:nvGrpSpPr>
        <p:grpSpPr>
          <a:xfrm>
            <a:off x="3139623" y="3707110"/>
            <a:ext cx="424977" cy="433530"/>
            <a:chOff x="3093396" y="3385584"/>
            <a:chExt cx="424977" cy="629111"/>
          </a:xfrm>
        </p:grpSpPr>
        <p:cxnSp>
          <p:nvCxnSpPr>
            <p:cNvPr id="68" name="직선 연결선 67"/>
            <p:cNvCxnSpPr/>
            <p:nvPr/>
          </p:nvCxnSpPr>
          <p:spPr>
            <a:xfrm>
              <a:off x="3112851" y="3385584"/>
              <a:ext cx="376968" cy="62911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flipH="1">
              <a:off x="3093396" y="3385584"/>
              <a:ext cx="424977" cy="6027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004570" y="51751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문법해석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1989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53" grpId="0" animBg="1"/>
      <p:bldP spid="54" grpId="0"/>
      <p:bldP spid="55" grpId="0" animBg="1"/>
      <p:bldP spid="57" grpId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</a:t>
            </a:r>
            <a:r>
              <a:rPr lang="ko-KR" altLang="en-US" sz="3200" dirty="0" smtClean="0">
                <a:solidFill>
                  <a:srgbClr val="606060"/>
                </a:solidFill>
              </a:rPr>
              <a:t>추출 </a:t>
            </a:r>
            <a:r>
              <a:rPr lang="en-US" altLang="ko-KR" sz="3200" dirty="0" smtClean="0">
                <a:solidFill>
                  <a:srgbClr val="606060"/>
                </a:solidFill>
              </a:rPr>
              <a:t>- </a:t>
            </a:r>
            <a:r>
              <a:rPr lang="ko-KR" altLang="en-US" sz="3200" dirty="0" smtClean="0">
                <a:solidFill>
                  <a:srgbClr val="606060"/>
                </a:solidFill>
              </a:rPr>
              <a:t>동영상</a:t>
            </a:r>
            <a:endParaRPr lang="ko-KR" altLang="en-US" sz="3200" dirty="0">
              <a:solidFill>
                <a:srgbClr val="606060"/>
              </a:solidFill>
            </a:endParaRPr>
          </a:p>
        </p:txBody>
      </p:sp>
      <p:pic>
        <p:nvPicPr>
          <p:cNvPr id="2" name="bandicam 2017-12-07 17-19-10-30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759" y="1690689"/>
            <a:ext cx="7492482" cy="39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추출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1" r="13981" b="15453"/>
          <a:stretch/>
        </p:blipFill>
        <p:spPr>
          <a:xfrm>
            <a:off x="639147" y="1690689"/>
            <a:ext cx="7865706" cy="41875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351" y="662473"/>
            <a:ext cx="3555496" cy="3259688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V="1">
            <a:off x="3172408" y="3209731"/>
            <a:ext cx="1797943" cy="12969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2890" y="355496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6163" y="210765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" r="13981" b="15453"/>
          <a:stretch/>
        </p:blipFill>
        <p:spPr>
          <a:xfrm>
            <a:off x="639147" y="1690689"/>
            <a:ext cx="7865706" cy="418759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추출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7562" y="482016"/>
            <a:ext cx="3298285" cy="342751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6046237" y="1222310"/>
            <a:ext cx="1082351" cy="6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6195527" y="1315616"/>
            <a:ext cx="933061" cy="5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6195527" y="3452327"/>
            <a:ext cx="933061" cy="74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6195527" y="2762785"/>
            <a:ext cx="933061" cy="521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6260841" y="2323322"/>
            <a:ext cx="867747" cy="87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84577" y="349897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</a:t>
            </a:r>
            <a:r>
              <a:rPr lang="ko-KR" altLang="en-US" sz="3200" dirty="0" smtClean="0">
                <a:solidFill>
                  <a:srgbClr val="606060"/>
                </a:solidFill>
              </a:rPr>
              <a:t>추출 </a:t>
            </a:r>
            <a:r>
              <a:rPr lang="en-US" altLang="ko-KR" sz="3200" dirty="0" smtClean="0">
                <a:solidFill>
                  <a:srgbClr val="606060"/>
                </a:solidFill>
              </a:rPr>
              <a:t>– Decision Factor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r="49796" b="55746"/>
          <a:stretch/>
        </p:blipFill>
        <p:spPr>
          <a:xfrm>
            <a:off x="596087" y="1781176"/>
            <a:ext cx="7951826" cy="4097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5207" y="245696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85592" y="3018647"/>
            <a:ext cx="8864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85441" y="6021421"/>
            <a:ext cx="717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Condition</a:t>
            </a:r>
            <a:r>
              <a:rPr lang="ko-KR" altLang="en-US" sz="1400" dirty="0" smtClean="0"/>
              <a:t>에서 논리기호를 사용하여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같으면 </a:t>
            </a:r>
            <a:r>
              <a:rPr lang="en-US" altLang="ko-KR" sz="1400" dirty="0" smtClean="0"/>
              <a:t>‘=‘,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AND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‘&amp;’, OR</a:t>
            </a:r>
            <a:r>
              <a:rPr lang="ko-KR" altLang="en-US" sz="1400" dirty="0" smtClean="0"/>
              <a:t>은 </a:t>
            </a:r>
            <a:r>
              <a:rPr lang="en-US" altLang="ko-KR" sz="1400" dirty="0" smtClean="0"/>
              <a:t>‘|’, NOT</a:t>
            </a:r>
            <a:r>
              <a:rPr lang="ko-KR" altLang="en-US" sz="1400" dirty="0" smtClean="0"/>
              <a:t>은 </a:t>
            </a:r>
            <a:r>
              <a:rPr lang="en-US" altLang="ko-KR" sz="1400" dirty="0" smtClean="0"/>
              <a:t>‘~’</a:t>
            </a:r>
            <a:r>
              <a:rPr lang="ko-KR" altLang="en-US" sz="1400" dirty="0" smtClean="0"/>
              <a:t>로 지정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7422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</a:t>
            </a:r>
            <a:r>
              <a:rPr lang="ko-KR" altLang="en-US" sz="3200" dirty="0" smtClean="0">
                <a:solidFill>
                  <a:srgbClr val="606060"/>
                </a:solidFill>
              </a:rPr>
              <a:t>추출 </a:t>
            </a:r>
            <a:r>
              <a:rPr lang="en-US" altLang="ko-KR" sz="3200" dirty="0" smtClean="0">
                <a:solidFill>
                  <a:srgbClr val="606060"/>
                </a:solidFill>
              </a:rPr>
              <a:t>– </a:t>
            </a:r>
            <a:r>
              <a:rPr lang="en-US" altLang="ko-KR" sz="2800" dirty="0" smtClean="0">
                <a:solidFill>
                  <a:srgbClr val="606060"/>
                </a:solidFill>
              </a:rPr>
              <a:t>Cause-Effect Diagram</a:t>
            </a:r>
            <a:endParaRPr lang="ko-KR" altLang="en-US" sz="3200" dirty="0">
              <a:solidFill>
                <a:srgbClr val="60606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r="51569" b="53108"/>
          <a:stretch/>
        </p:blipFill>
        <p:spPr>
          <a:xfrm>
            <a:off x="596393" y="1690689"/>
            <a:ext cx="7951213" cy="4170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23118" y="234091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739952" y="2864498"/>
            <a:ext cx="75577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33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17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</a:t>
            </a:r>
            <a:r>
              <a:rPr lang="ko-KR" altLang="en-US" sz="3200" dirty="0" smtClean="0">
                <a:solidFill>
                  <a:srgbClr val="606060"/>
                </a:solidFill>
              </a:rPr>
              <a:t>추출 </a:t>
            </a:r>
            <a:r>
              <a:rPr lang="en-US" altLang="ko-KR" sz="3200" dirty="0" smtClean="0">
                <a:solidFill>
                  <a:srgbClr val="606060"/>
                </a:solidFill>
              </a:rPr>
              <a:t>– Decision Table</a:t>
            </a:r>
            <a:endParaRPr lang="ko-KR" altLang="en-US" sz="3200" dirty="0">
              <a:solidFill>
                <a:srgbClr val="60606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-1" r="19287" b="52920"/>
          <a:stretch/>
        </p:blipFill>
        <p:spPr>
          <a:xfrm>
            <a:off x="217274" y="1690689"/>
            <a:ext cx="8709451" cy="275175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567543" y="2491273"/>
            <a:ext cx="2313992" cy="681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1567543" y="2491273"/>
            <a:ext cx="279917" cy="13994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881535" y="2491273"/>
            <a:ext cx="2757868" cy="13994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567543" y="3170417"/>
            <a:ext cx="279918" cy="21387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881535" y="3170417"/>
            <a:ext cx="2757868" cy="21387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12311" t="13804" r="66071" b="74383"/>
          <a:stretch/>
        </p:blipFill>
        <p:spPr>
          <a:xfrm>
            <a:off x="1847460" y="3890705"/>
            <a:ext cx="4791943" cy="14184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606284" y="5618931"/>
            <a:ext cx="593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Input : </a:t>
            </a:r>
            <a:r>
              <a:rPr lang="ko-KR" altLang="en-US" dirty="0" smtClean="0"/>
              <a:t>소비량</a:t>
            </a:r>
            <a:r>
              <a:rPr lang="en-US" altLang="ko-KR" dirty="0" smtClean="0"/>
              <a:t>&amp;</a:t>
            </a:r>
            <a:r>
              <a:rPr lang="ko-KR" altLang="en-US" dirty="0" err="1" smtClean="0"/>
              <a:t>버튼을누른다</a:t>
            </a:r>
            <a:r>
              <a:rPr lang="ko-KR" altLang="en-US" dirty="0" smtClean="0"/>
              <a:t> →</a:t>
            </a:r>
            <a:r>
              <a:rPr lang="en-US" altLang="ko-KR" dirty="0" smtClean="0"/>
              <a:t> Output : </a:t>
            </a:r>
            <a:r>
              <a:rPr lang="ko-KR" altLang="en-US" dirty="0" smtClean="0"/>
              <a:t>소비량</a:t>
            </a:r>
            <a:r>
              <a:rPr lang="en-US" altLang="ko-KR" dirty="0" smtClean="0"/>
              <a:t>UI</a:t>
            </a:r>
            <a:r>
              <a:rPr lang="ko-KR" altLang="en-US" dirty="0" smtClean="0"/>
              <a:t>요청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31437" y="203300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433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17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0" grpId="0"/>
      <p:bldP spid="20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>
                <a:solidFill>
                  <a:srgbClr val="606060"/>
                </a:solidFill>
              </a:rPr>
              <a:t>테스트 케이스 추출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r="54898" b="39921"/>
          <a:stretch/>
        </p:blipFill>
        <p:spPr>
          <a:xfrm>
            <a:off x="1590869" y="1690689"/>
            <a:ext cx="5962261" cy="4301956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3657600" y="2655651"/>
            <a:ext cx="1251896" cy="1945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992051" y="2655651"/>
            <a:ext cx="1002350" cy="1945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6141400" y="2655651"/>
            <a:ext cx="1084899" cy="1945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29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목차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7" name="육각형 6"/>
          <p:cNvSpPr/>
          <p:nvPr/>
        </p:nvSpPr>
        <p:spPr>
          <a:xfrm rot="16200000">
            <a:off x="1682940" y="1734527"/>
            <a:ext cx="716958" cy="618067"/>
          </a:xfrm>
          <a:prstGeom prst="hexagon">
            <a:avLst/>
          </a:prstGeom>
          <a:solidFill>
            <a:srgbClr val="D7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2385" y="1858894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606060"/>
                </a:solidFill>
              </a:rPr>
              <a:t>1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9" name="육각형 8"/>
          <p:cNvSpPr/>
          <p:nvPr/>
        </p:nvSpPr>
        <p:spPr>
          <a:xfrm rot="16200000">
            <a:off x="1682940" y="2625298"/>
            <a:ext cx="716958" cy="618067"/>
          </a:xfrm>
          <a:prstGeom prst="hexagon">
            <a:avLst/>
          </a:prstGeom>
          <a:solidFill>
            <a:srgbClr val="9F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2385" y="2749665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2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1" name="육각형 10"/>
          <p:cNvSpPr/>
          <p:nvPr/>
        </p:nvSpPr>
        <p:spPr>
          <a:xfrm rot="16200000">
            <a:off x="1682941" y="3511959"/>
            <a:ext cx="716958" cy="618067"/>
          </a:xfrm>
          <a:prstGeom prst="hexagon">
            <a:avLst/>
          </a:prstGeom>
          <a:solidFill>
            <a:srgbClr val="52B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2386" y="3636326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3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3" name="육각형 12"/>
          <p:cNvSpPr/>
          <p:nvPr/>
        </p:nvSpPr>
        <p:spPr>
          <a:xfrm rot="16200000">
            <a:off x="1682942" y="4406189"/>
            <a:ext cx="716958" cy="618067"/>
          </a:xfrm>
          <a:prstGeom prst="hexagon">
            <a:avLst/>
          </a:prstGeom>
          <a:solidFill>
            <a:srgbClr val="88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2387" y="4530556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4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5" name="육각형 14"/>
          <p:cNvSpPr/>
          <p:nvPr/>
        </p:nvSpPr>
        <p:spPr>
          <a:xfrm rot="16200000">
            <a:off x="1682943" y="5289390"/>
            <a:ext cx="716958" cy="618067"/>
          </a:xfrm>
          <a:prstGeom prst="hexagon">
            <a:avLst/>
          </a:prstGeom>
          <a:solidFill>
            <a:srgbClr val="94B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32388" y="5413757"/>
            <a:ext cx="61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06060"/>
                </a:solidFill>
              </a:rPr>
              <a:t>5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4585" y="1858894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연구 배경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4585" y="2749665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관련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4585" y="3636326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606060"/>
                </a:solidFill>
              </a:rPr>
              <a:t>아틱</a:t>
            </a:r>
            <a:r>
              <a:rPr lang="ko-KR" altLang="en-US" dirty="0" smtClean="0">
                <a:solidFill>
                  <a:srgbClr val="606060"/>
                </a:solidFill>
              </a:rPr>
              <a:t> 기반 전력 통합 모니터링 시스템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4585" y="4530556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테스트 케이스 추출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4585" y="5413757"/>
            <a:ext cx="461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결론 및 향후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06060"/>
                </a:solidFill>
              </a:rPr>
              <a:t>결론 및 향후 연구</a:t>
            </a:r>
            <a:endParaRPr lang="ko-KR" altLang="en-US" dirty="0">
              <a:solidFill>
                <a:srgbClr val="60606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11885" y="1690689"/>
            <a:ext cx="8720231" cy="4925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결론</a:t>
            </a:r>
            <a:endParaRPr lang="en-US" altLang="ko-KR" sz="16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기존 태양광 발전 통합 모니터링 시스템에 </a:t>
            </a:r>
            <a:r>
              <a:rPr lang="ko-KR" altLang="en-US" sz="1400" dirty="0" err="1" smtClean="0"/>
              <a:t>아틱을</a:t>
            </a:r>
            <a:r>
              <a:rPr lang="ko-KR" altLang="en-US" sz="1400" dirty="0" smtClean="0"/>
              <a:t> 접목해 구현한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dirty="0" err="1" smtClean="0"/>
              <a:t>아틱</a:t>
            </a:r>
            <a:r>
              <a:rPr lang="ko-KR" altLang="en-US" sz="1400" dirty="0" smtClean="0"/>
              <a:t> 기반 전력 통합 모니터링 시스템의 기대 결과에 대한 </a:t>
            </a:r>
            <a:r>
              <a:rPr lang="ko-KR" altLang="en-US" sz="1400" b="1" u="sng" dirty="0" smtClean="0"/>
              <a:t>오류 검증</a:t>
            </a:r>
            <a:r>
              <a:rPr lang="ko-KR" altLang="en-US" sz="1400" b="1" dirty="0" smtClean="0"/>
              <a:t> </a:t>
            </a:r>
            <a:r>
              <a:rPr lang="ko-KR" altLang="en-US" sz="1400" dirty="0" smtClean="0"/>
              <a:t>위한 테스트 케이스 추출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err="1" smtClean="0"/>
              <a:t>유스케이스</a:t>
            </a:r>
            <a:r>
              <a:rPr lang="ko-KR" altLang="en-US" sz="1400" dirty="0" smtClean="0"/>
              <a:t> 다이어그램을 원인</a:t>
            </a:r>
            <a:r>
              <a:rPr lang="en-US" altLang="ko-KR" sz="1400" dirty="0" smtClean="0"/>
              <a:t>-</a:t>
            </a:r>
            <a:r>
              <a:rPr lang="ko-KR" altLang="en-US" sz="1400" dirty="0" smtClean="0"/>
              <a:t>결과 다이어그램으로 변환하여</a:t>
            </a:r>
            <a:r>
              <a:rPr lang="en-US" altLang="ko-KR" sz="1400" dirty="0" smtClean="0"/>
              <a:t>,</a:t>
            </a:r>
            <a:br>
              <a:rPr lang="en-US" altLang="ko-KR" sz="1400" dirty="0" smtClean="0"/>
            </a:br>
            <a:r>
              <a:rPr lang="en-US" altLang="ko-KR" sz="1400" b="1" u="sng" dirty="0" smtClean="0"/>
              <a:t>Gary</a:t>
            </a:r>
            <a:r>
              <a:rPr lang="ko-KR" altLang="en-US" sz="1400" b="1" u="sng" dirty="0" smtClean="0"/>
              <a:t>가 제안한 </a:t>
            </a:r>
            <a:r>
              <a:rPr lang="en-US" altLang="ko-KR" sz="1400" b="1" u="sng" dirty="0" smtClean="0"/>
              <a:t>100% </a:t>
            </a:r>
            <a:r>
              <a:rPr lang="ko-KR" altLang="en-US" sz="1400" b="1" u="sng" dirty="0" smtClean="0"/>
              <a:t>기능적 요구사항 커버리지 보장 방법</a:t>
            </a:r>
            <a:r>
              <a:rPr lang="en-US" altLang="ko-KR" sz="1100" dirty="0" smtClean="0"/>
              <a:t>( </a:t>
            </a:r>
            <a:r>
              <a:rPr lang="ko-KR" altLang="en-US" sz="1100" dirty="0"/>
              <a:t>원인</a:t>
            </a:r>
            <a:r>
              <a:rPr lang="en-US" altLang="ko-KR" sz="1100" dirty="0"/>
              <a:t>-</a:t>
            </a:r>
            <a:r>
              <a:rPr lang="ko-KR" altLang="en-US" sz="1100" dirty="0"/>
              <a:t>결과 →</a:t>
            </a:r>
            <a:r>
              <a:rPr lang="en-US" altLang="ko-KR" sz="1100" dirty="0"/>
              <a:t> </a:t>
            </a:r>
            <a:r>
              <a:rPr lang="ko-KR" altLang="en-US" sz="1100" dirty="0"/>
              <a:t>결정 테이블 →</a:t>
            </a:r>
            <a:r>
              <a:rPr lang="en-US" altLang="ko-KR" sz="1100" dirty="0"/>
              <a:t> </a:t>
            </a:r>
            <a:r>
              <a:rPr lang="ko-KR" altLang="en-US" sz="1100" dirty="0"/>
              <a:t>테스트 케이스 </a:t>
            </a:r>
            <a:r>
              <a:rPr lang="en-US" altLang="ko-KR" sz="1100" dirty="0"/>
              <a:t>)</a:t>
            </a:r>
            <a:r>
              <a:rPr lang="ko-KR" altLang="en-US" sz="1000" dirty="0" smtClean="0"/>
              <a:t> </a:t>
            </a:r>
            <a:r>
              <a:rPr lang="ko-KR" altLang="en-US" sz="1400" dirty="0" smtClean="0"/>
              <a:t>사용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자체 개발한 </a:t>
            </a:r>
            <a:r>
              <a:rPr lang="en-US" altLang="ko-KR" sz="1400" dirty="0" err="1" smtClean="0"/>
              <a:t>HiMEM</a:t>
            </a:r>
            <a:r>
              <a:rPr lang="ko-KR" altLang="en-US" sz="1400" dirty="0" smtClean="0"/>
              <a:t>에 </a:t>
            </a:r>
            <a:r>
              <a:rPr lang="ko-KR" altLang="en-US" sz="1400" dirty="0" err="1" smtClean="0"/>
              <a:t>유스케이스</a:t>
            </a:r>
            <a:r>
              <a:rPr lang="ko-KR" altLang="en-US" sz="1400" dirty="0" smtClean="0"/>
              <a:t> 다이어그램 설계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유스케이스</a:t>
            </a:r>
            <a:r>
              <a:rPr lang="ko-KR" altLang="en-US" sz="1400" dirty="0" smtClean="0"/>
              <a:t> 설명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추가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결정 인자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지정 후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ko-KR" altLang="en-US" sz="1400" b="1" u="sng" dirty="0" smtClean="0"/>
              <a:t>테스트 </a:t>
            </a:r>
            <a:r>
              <a:rPr lang="ko-KR" altLang="en-US" sz="1400" b="1" u="sng" dirty="0"/>
              <a:t>케이스 자동 추출 </a:t>
            </a:r>
            <a:r>
              <a:rPr lang="ko-KR" altLang="en-US" sz="1400" b="1" u="sng" dirty="0" smtClean="0"/>
              <a:t>수행</a:t>
            </a:r>
            <a:endParaRPr lang="en-US" altLang="ko-KR" sz="1400" b="1" u="sng" dirty="0" smtClean="0"/>
          </a:p>
          <a:p>
            <a:pPr lvl="1">
              <a:lnSpc>
                <a:spcPct val="150000"/>
              </a:lnSpc>
            </a:pP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향후 연구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추출한 테스트 케이스를 이용하여 테스트 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문제점 파악하여 시스템 수정 예정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모니터링 시스템에 고장 예측을 위한 </a:t>
            </a:r>
            <a:r>
              <a:rPr lang="ko-KR" altLang="en-US" sz="1400" dirty="0" err="1" smtClean="0"/>
              <a:t>머신러닝</a:t>
            </a:r>
            <a:r>
              <a:rPr lang="ko-KR" altLang="en-US" sz="1400" dirty="0" smtClean="0"/>
              <a:t> 확장구축 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테스트 케이스 추출 예정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3241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1143000" y="1122363"/>
            <a:ext cx="6858000" cy="1730167"/>
          </a:xfrm>
          <a:prstGeom prst="rect">
            <a:avLst/>
          </a:prstGeom>
          <a:solidFill>
            <a:srgbClr val="70707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0" dirty="0" smtClean="0"/>
              <a:t>Thank You</a:t>
            </a:r>
            <a:endParaRPr lang="ko-KR" altLang="en-US" sz="8000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730167"/>
          </a:xfrm>
          <a:solidFill>
            <a:srgbClr val="707070"/>
          </a:solidFill>
        </p:spPr>
        <p:txBody>
          <a:bodyPr>
            <a:normAutofit/>
          </a:bodyPr>
          <a:lstStyle/>
          <a:p>
            <a:r>
              <a:rPr lang="en-US" altLang="ko-KR" sz="8000" dirty="0" smtClean="0"/>
              <a:t>Q&amp;A</a:t>
            </a:r>
            <a:endParaRPr lang="ko-KR" altLang="en-US" sz="80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44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606060"/>
                </a:solidFill>
              </a:rPr>
              <a:t>연구 배경</a:t>
            </a:r>
            <a:endParaRPr lang="ko-KR" altLang="en-US" sz="2800" dirty="0">
              <a:solidFill>
                <a:srgbClr val="60606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36" y="1539975"/>
            <a:ext cx="4706728" cy="2627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2116" y="4167537"/>
            <a:ext cx="4759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/>
              <a:t>출처 </a:t>
            </a:r>
            <a:r>
              <a:rPr lang="en-US" altLang="ko-KR" sz="800" dirty="0" smtClean="0"/>
              <a:t>: REN21(</a:t>
            </a:r>
            <a:r>
              <a:rPr lang="ko-KR" altLang="en-US" sz="800" dirty="0" smtClean="0"/>
              <a:t>국제재생에너지정책네트워크</a:t>
            </a:r>
            <a:r>
              <a:rPr lang="en-US" altLang="ko-KR" sz="800" dirty="0" smtClean="0"/>
              <a:t>), Renewables 2016 Global Status Report, 2016</a:t>
            </a:r>
            <a:r>
              <a:rPr lang="ko-KR" altLang="en-US" sz="800" dirty="0" smtClean="0"/>
              <a:t>년</a:t>
            </a:r>
            <a:endParaRPr lang="ko-KR" alt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628649" y="4589479"/>
            <a:ext cx="8011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현재 </a:t>
            </a:r>
            <a:r>
              <a:rPr lang="ko-KR" altLang="en-US" sz="1400" dirty="0"/>
              <a:t>발전량 모니터링 시스템 존재</a:t>
            </a:r>
            <a:r>
              <a:rPr lang="en-US" altLang="ko-KR" sz="1400" dirty="0"/>
              <a:t>, </a:t>
            </a:r>
            <a:r>
              <a:rPr lang="ko-KR" altLang="en-US" sz="1400" dirty="0"/>
              <a:t>소비량 모니터링 시스템 존재</a:t>
            </a:r>
            <a:r>
              <a:rPr lang="en-US" altLang="ko-KR" sz="1400" dirty="0"/>
              <a:t>, </a:t>
            </a:r>
            <a:r>
              <a:rPr lang="ko-KR" altLang="en-US" sz="1400" dirty="0"/>
              <a:t>통합 관리 시스템은 존재</a:t>
            </a:r>
            <a:r>
              <a:rPr lang="en-US" altLang="ko-KR" sz="1400" dirty="0"/>
              <a:t>X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/>
              <a:t>제 </a:t>
            </a:r>
            <a:r>
              <a:rPr lang="en-US" altLang="ko-KR" sz="1400" dirty="0"/>
              <a:t>2</a:t>
            </a:r>
            <a:r>
              <a:rPr lang="ko-KR" altLang="en-US" sz="1400" dirty="0"/>
              <a:t>회 </a:t>
            </a:r>
            <a:r>
              <a:rPr lang="en-US" altLang="ko-KR" sz="1400" dirty="0" err="1"/>
              <a:t>IoT</a:t>
            </a:r>
            <a:r>
              <a:rPr lang="en-US" altLang="ko-KR" sz="1400" dirty="0"/>
              <a:t> </a:t>
            </a:r>
            <a:r>
              <a:rPr lang="ko-KR" altLang="en-US" sz="1400" dirty="0"/>
              <a:t>이노베이션 </a:t>
            </a:r>
            <a:r>
              <a:rPr lang="ko-KR" altLang="en-US" sz="1400" dirty="0" err="1"/>
              <a:t>챌린지</a:t>
            </a:r>
            <a:r>
              <a:rPr lang="ko-KR" altLang="en-US" sz="1400" dirty="0"/>
              <a:t> 참가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아틱</a:t>
            </a:r>
            <a:r>
              <a:rPr lang="en-US" altLang="ko-KR" sz="1400" dirty="0"/>
              <a:t> </a:t>
            </a:r>
            <a:r>
              <a:rPr lang="ko-KR" altLang="en-US" sz="1400" dirty="0"/>
              <a:t>기반 전력 통합 모니터링 시스템 개발</a:t>
            </a:r>
            <a:endParaRPr lang="en-US" altLang="ko-KR" sz="1400" dirty="0"/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/>
              <a:t>기대 결과에 대한 시스템의 오류 검증 위한 테스트 케이스 추출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30795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606060"/>
                </a:solidFill>
              </a:rPr>
              <a:t>연구 배경</a:t>
            </a:r>
            <a:endParaRPr lang="ko-KR" altLang="en-US" sz="2800" dirty="0">
              <a:solidFill>
                <a:srgbClr val="60606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83" y="1694245"/>
            <a:ext cx="4040035" cy="2617165"/>
          </a:xfrm>
          <a:prstGeom prst="rect">
            <a:avLst/>
          </a:prstGeom>
        </p:spPr>
      </p:pic>
      <p:pic>
        <p:nvPicPr>
          <p:cNvPr id="9" name="Picture 2" descr="태양광 모니터링 시스템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3" y="1975933"/>
            <a:ext cx="3821264" cy="18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8" y="2001405"/>
            <a:ext cx="4000500" cy="23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태양광 모니터링 시스템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2" y="2223063"/>
            <a:ext cx="4366419" cy="16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태양광 모니터링 시스템에 대한 이미지 검색결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8" y="2064756"/>
            <a:ext cx="4147762" cy="20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8649" y="4589479"/>
            <a:ext cx="8011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현재 </a:t>
            </a:r>
            <a:r>
              <a:rPr lang="ko-KR" altLang="en-US" sz="1400" dirty="0"/>
              <a:t>발전량 모니터링 시스템 존재</a:t>
            </a:r>
            <a:r>
              <a:rPr lang="en-US" altLang="ko-KR" sz="1400" dirty="0"/>
              <a:t>, </a:t>
            </a:r>
            <a:r>
              <a:rPr lang="ko-KR" altLang="en-US" sz="1400" dirty="0"/>
              <a:t>소비량 모니터링 시스템 존재</a:t>
            </a:r>
            <a:r>
              <a:rPr lang="en-US" altLang="ko-KR" sz="1400" dirty="0"/>
              <a:t>, </a:t>
            </a:r>
            <a:r>
              <a:rPr lang="ko-KR" altLang="en-US" sz="1400" dirty="0"/>
              <a:t>통합 관리 시스템은 존재</a:t>
            </a:r>
            <a:r>
              <a:rPr lang="en-US" altLang="ko-KR" sz="1400" dirty="0"/>
              <a:t>X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/>
              <a:t>제 </a:t>
            </a:r>
            <a:r>
              <a:rPr lang="en-US" altLang="ko-KR" sz="1400" dirty="0"/>
              <a:t>2</a:t>
            </a:r>
            <a:r>
              <a:rPr lang="ko-KR" altLang="en-US" sz="1400" dirty="0"/>
              <a:t>회 </a:t>
            </a:r>
            <a:r>
              <a:rPr lang="en-US" altLang="ko-KR" sz="1400" dirty="0" err="1"/>
              <a:t>IoT</a:t>
            </a:r>
            <a:r>
              <a:rPr lang="en-US" altLang="ko-KR" sz="1400" dirty="0"/>
              <a:t> </a:t>
            </a:r>
            <a:r>
              <a:rPr lang="ko-KR" altLang="en-US" sz="1400" dirty="0"/>
              <a:t>이노베이션 </a:t>
            </a:r>
            <a:r>
              <a:rPr lang="ko-KR" altLang="en-US" sz="1400" dirty="0" err="1"/>
              <a:t>챌린지</a:t>
            </a:r>
            <a:r>
              <a:rPr lang="ko-KR" altLang="en-US" sz="1400" dirty="0"/>
              <a:t> 참가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아틱</a:t>
            </a:r>
            <a:r>
              <a:rPr lang="en-US" altLang="ko-KR" sz="1400" dirty="0"/>
              <a:t> </a:t>
            </a:r>
            <a:r>
              <a:rPr lang="ko-KR" altLang="en-US" sz="1400" dirty="0"/>
              <a:t>기반 전력 통합 모니터링 시스템 개발</a:t>
            </a:r>
            <a:endParaRPr lang="en-US" altLang="ko-KR" sz="1400" dirty="0"/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b="1" dirty="0"/>
              <a:t>기대 결과에 대한 시스템의 오류 검증 위한 테스트 케이스 추출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2414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 smtClean="0">
                <a:solidFill>
                  <a:srgbClr val="606060"/>
                </a:solidFill>
              </a:rPr>
              <a:t>관련 연구 </a:t>
            </a:r>
            <a:r>
              <a:rPr lang="en-US" altLang="ko-KR" sz="3200" dirty="0" smtClean="0">
                <a:solidFill>
                  <a:srgbClr val="606060"/>
                </a:solidFill>
              </a:rPr>
              <a:t>– </a:t>
            </a:r>
            <a:r>
              <a:rPr lang="ko-KR" altLang="en-US" sz="2000" dirty="0" smtClean="0">
                <a:solidFill>
                  <a:srgbClr val="606060"/>
                </a:solidFill>
              </a:rPr>
              <a:t>기존 태양광 발전 통합 모니터링 시스템</a:t>
            </a:r>
            <a:endParaRPr lang="ko-KR" altLang="en-US" sz="2000" dirty="0">
              <a:solidFill>
                <a:srgbClr val="606060"/>
              </a:solidFill>
            </a:endParaRPr>
          </a:p>
        </p:txBody>
      </p:sp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3"/>
          <a:srcRect b="309"/>
          <a:stretch/>
        </p:blipFill>
        <p:spPr>
          <a:xfrm>
            <a:off x="518160" y="1843089"/>
            <a:ext cx="8107680" cy="2654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" y="4823927"/>
            <a:ext cx="777167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/>
              <a:t>㈜</a:t>
            </a:r>
            <a:r>
              <a:rPr lang="ko-KR" altLang="en-US" sz="1400" dirty="0" err="1"/>
              <a:t>에이치에스쏠라에너지</a:t>
            </a:r>
            <a:r>
              <a:rPr lang="en-US" altLang="ko-KR" sz="1400" dirty="0"/>
              <a:t>(</a:t>
            </a:r>
            <a:r>
              <a:rPr lang="ko-KR" altLang="en-US" sz="1400" dirty="0"/>
              <a:t>지역인력양성사업</a:t>
            </a:r>
            <a:r>
              <a:rPr lang="en-US" altLang="ko-KR" sz="14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메타모델링 기법으로 이종 인버터 통합 모니터링 시스템 개발 </a:t>
            </a:r>
            <a:r>
              <a:rPr lang="en-US" altLang="ko-KR" sz="1400" dirty="0" smtClean="0"/>
              <a:t>&amp; </a:t>
            </a:r>
            <a:r>
              <a:rPr lang="ko-KR" altLang="en-US" sz="1400" dirty="0" smtClean="0"/>
              <a:t>시스템을 이용한 사업 진행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smtClean="0"/>
              <a:t>고장 예측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발전량 예측 연구 진행 중</a:t>
            </a:r>
            <a:endParaRPr lang="en-US" altLang="ko-KR" sz="1400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2314791" y="1432290"/>
            <a:ext cx="4178416" cy="3476061"/>
            <a:chOff x="2441289" y="1495874"/>
            <a:chExt cx="3150249" cy="262072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1289" y="1495874"/>
              <a:ext cx="3150249" cy="262072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4792907" y="1676620"/>
              <a:ext cx="503853" cy="74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112" y="1432289"/>
            <a:ext cx="6150433" cy="3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rgbClr val="606060"/>
                </a:solidFill>
              </a:rPr>
              <a:t>관련 연구 </a:t>
            </a:r>
            <a:r>
              <a:rPr lang="en-US" altLang="ko-KR" sz="3200" dirty="0" smtClean="0">
                <a:solidFill>
                  <a:srgbClr val="606060"/>
                </a:solidFill>
              </a:rPr>
              <a:t>– </a:t>
            </a:r>
            <a:r>
              <a:rPr lang="ko-KR" altLang="en-US" sz="3200" dirty="0" smtClean="0">
                <a:solidFill>
                  <a:srgbClr val="606060"/>
                </a:solidFill>
              </a:rPr>
              <a:t>삼성 </a:t>
            </a:r>
            <a:r>
              <a:rPr lang="ko-KR" altLang="en-US" sz="3200" dirty="0" err="1" smtClean="0">
                <a:solidFill>
                  <a:srgbClr val="606060"/>
                </a:solidFill>
              </a:rPr>
              <a:t>아틱</a:t>
            </a:r>
            <a:endParaRPr lang="ko-KR" altLang="en-US" sz="3200" dirty="0">
              <a:solidFill>
                <a:srgbClr val="60606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669" y="1865100"/>
            <a:ext cx="7495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kern="0" spc="-110" dirty="0" smtClean="0">
                <a:solidFill>
                  <a:srgbClr val="000000"/>
                </a:solidFill>
                <a:latin typeface="+mn-ea"/>
              </a:rPr>
              <a:t>센서</a:t>
            </a:r>
            <a:r>
              <a:rPr lang="en-US" altLang="ko-KR" sz="1400" kern="0" spc="-11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110" dirty="0">
                <a:solidFill>
                  <a:srgbClr val="000000"/>
                </a:solidFill>
                <a:latin typeface="+mn-ea"/>
              </a:rPr>
              <a:t>통신</a:t>
            </a:r>
            <a:r>
              <a:rPr lang="en-US" altLang="ko-KR" sz="1400" kern="0" spc="-11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110" dirty="0">
                <a:solidFill>
                  <a:srgbClr val="000000"/>
                </a:solidFill>
                <a:latin typeface="+mn-ea"/>
              </a:rPr>
              <a:t>프로세서</a:t>
            </a:r>
            <a:r>
              <a:rPr lang="en-US" altLang="ko-KR" sz="1400" kern="0" spc="-11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110" dirty="0">
                <a:solidFill>
                  <a:srgbClr val="000000"/>
                </a:solidFill>
                <a:latin typeface="+mn-ea"/>
              </a:rPr>
              <a:t>메모리 등으로 구성된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-70" dirty="0">
                <a:solidFill>
                  <a:srgbClr val="000000"/>
                </a:solidFill>
                <a:latin typeface="+mn-ea"/>
              </a:rPr>
              <a:t>초소형 </a:t>
            </a:r>
            <a:r>
              <a:rPr lang="en-US" altLang="ko-KR" sz="1400" kern="0" spc="-70" dirty="0" err="1">
                <a:solidFill>
                  <a:srgbClr val="000000"/>
                </a:solidFill>
                <a:latin typeface="+mn-ea"/>
              </a:rPr>
              <a:t>IoT</a:t>
            </a:r>
            <a:r>
              <a:rPr lang="en-US" altLang="ko-KR" sz="1400" kern="0" spc="-7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-70" dirty="0">
                <a:solidFill>
                  <a:srgbClr val="000000"/>
                </a:solidFill>
                <a:latin typeface="+mn-ea"/>
              </a:rPr>
              <a:t>모듈로</a:t>
            </a:r>
            <a:r>
              <a:rPr lang="en-US" altLang="ko-KR" sz="1400" kern="0" spc="-7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70" dirty="0">
                <a:solidFill>
                  <a:srgbClr val="000000"/>
                </a:solidFill>
                <a:latin typeface="+mn-ea"/>
              </a:rPr>
              <a:t>삼성에서 </a:t>
            </a:r>
            <a:r>
              <a:rPr lang="ko-KR" altLang="en-US" sz="1400" kern="0" spc="-70" dirty="0" smtClean="0">
                <a:solidFill>
                  <a:srgbClr val="000000"/>
                </a:solidFill>
                <a:latin typeface="+mn-ea"/>
              </a:rPr>
              <a:t>개발</a:t>
            </a:r>
            <a:endParaRPr lang="en-US" altLang="ko-KR" sz="1400" kern="0" spc="-70" dirty="0" smtClean="0">
              <a:solidFill>
                <a:srgbClr val="000000"/>
              </a:solidFill>
              <a:latin typeface="+mn-ea"/>
            </a:endParaRPr>
          </a:p>
          <a:p>
            <a:pPr marL="171450" indent="-1714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kern="0" spc="-60" dirty="0" smtClean="0">
                <a:solidFill>
                  <a:srgbClr val="000000"/>
                </a:solidFill>
                <a:latin typeface="+mn-ea"/>
              </a:rPr>
              <a:t>소프트웨어 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및 드라이버</a:t>
            </a:r>
            <a:r>
              <a:rPr lang="en-US" altLang="ko-KR" sz="1400" kern="0" spc="-6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스토리지</a:t>
            </a:r>
            <a:r>
              <a:rPr lang="en-US" altLang="ko-KR" sz="1400" kern="0" spc="-6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보안</a:t>
            </a:r>
            <a:r>
              <a:rPr lang="en-US" altLang="ko-KR" sz="1400" kern="0" spc="-6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개발보드</a:t>
            </a:r>
            <a:r>
              <a:rPr lang="en-US" altLang="ko-KR" sz="1400" kern="0" spc="-6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60" dirty="0" err="1">
                <a:solidFill>
                  <a:srgbClr val="000000"/>
                </a:solidFill>
                <a:latin typeface="+mn-ea"/>
              </a:rPr>
              <a:t>클라우드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 등이 집적되어 있는 </a:t>
            </a:r>
            <a:r>
              <a:rPr lang="ko-KR" altLang="en-US" sz="1400" kern="0" spc="-60" dirty="0" smtClean="0">
                <a:solidFill>
                  <a:srgbClr val="000000"/>
                </a:solidFill>
                <a:latin typeface="+mn-ea"/>
              </a:rPr>
              <a:t>플랫폼</a:t>
            </a:r>
            <a:endParaRPr lang="en-US" altLang="ko-KR" sz="1400" kern="0" spc="-60" dirty="0" smtClean="0">
              <a:solidFill>
                <a:srgbClr val="000000"/>
              </a:solidFill>
              <a:latin typeface="+mn-ea"/>
            </a:endParaRPr>
          </a:p>
          <a:p>
            <a:pPr marL="171450" indent="-1714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kern="0" spc="-60" dirty="0" smtClean="0">
                <a:solidFill>
                  <a:srgbClr val="000000"/>
                </a:solidFill>
                <a:latin typeface="+mn-ea"/>
              </a:rPr>
              <a:t>링크 계층</a:t>
            </a:r>
            <a:r>
              <a:rPr lang="en-US" altLang="ko-KR" sz="1400" kern="0" spc="-6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400" kern="0" spc="-60" dirty="0" smtClean="0">
                <a:solidFill>
                  <a:srgbClr val="000000"/>
                </a:solidFill>
                <a:latin typeface="+mn-ea"/>
              </a:rPr>
              <a:t>응용 프로그램 계층 보안</a:t>
            </a:r>
            <a:endParaRPr lang="en-US" altLang="ko-KR" sz="1400" kern="0" spc="-60" dirty="0" smtClean="0">
              <a:solidFill>
                <a:srgbClr val="000000"/>
              </a:solidFill>
              <a:latin typeface="+mn-ea"/>
            </a:endParaRPr>
          </a:p>
          <a:p>
            <a:pPr marL="171450" indent="-17145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kern="0" spc="-60" dirty="0" smtClean="0">
                <a:solidFill>
                  <a:srgbClr val="000000"/>
                </a:solidFill>
                <a:latin typeface="+mn-ea"/>
              </a:rPr>
              <a:t>개발자들이 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빠르고 쉽게 </a:t>
            </a:r>
            <a:r>
              <a:rPr lang="en-US" altLang="ko-KR" sz="1400" kern="0" spc="-60" dirty="0" err="1">
                <a:solidFill>
                  <a:srgbClr val="000000"/>
                </a:solidFill>
                <a:latin typeface="+mn-ea"/>
              </a:rPr>
              <a:t>IoT</a:t>
            </a:r>
            <a:r>
              <a:rPr lang="en-US" altLang="ko-KR" sz="1400" kern="0" spc="-6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kern="0" spc="-60" dirty="0">
                <a:solidFill>
                  <a:srgbClr val="000000"/>
                </a:solidFill>
                <a:latin typeface="+mn-ea"/>
              </a:rPr>
              <a:t>기기를 제품화 </a:t>
            </a:r>
            <a:r>
              <a:rPr lang="ko-KR" altLang="en-US" sz="1400" kern="0" spc="-60" dirty="0" smtClean="0">
                <a:solidFill>
                  <a:srgbClr val="000000"/>
                </a:solidFill>
                <a:latin typeface="+mn-ea"/>
              </a:rPr>
              <a:t>가능</a:t>
            </a:r>
            <a:endParaRPr lang="ko-KR" altLang="en-US" sz="1400" kern="0" spc="-60" dirty="0">
              <a:solidFill>
                <a:srgbClr val="000000"/>
              </a:solidFill>
              <a:effectLst/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32016" y="3527109"/>
            <a:ext cx="2238705" cy="1388533"/>
            <a:chOff x="628650" y="1614489"/>
            <a:chExt cx="2238705" cy="1388533"/>
          </a:xfrm>
        </p:grpSpPr>
        <p:sp>
          <p:nvSpPr>
            <p:cNvPr id="7" name="자유형 6"/>
            <p:cNvSpPr/>
            <p:nvPr/>
          </p:nvSpPr>
          <p:spPr>
            <a:xfrm>
              <a:off x="628650" y="1614489"/>
              <a:ext cx="2238705" cy="1388533"/>
            </a:xfrm>
            <a:custGeom>
              <a:avLst/>
              <a:gdLst>
                <a:gd name="connsiteX0" fmla="*/ 1945567 w 3890433"/>
                <a:gd name="connsiteY0" fmla="*/ 0 h 2413000"/>
                <a:gd name="connsiteX1" fmla="*/ 2938995 w 3890433"/>
                <a:gd name="connsiteY1" fmla="*/ 531934 h 2413000"/>
                <a:gd name="connsiteX2" fmla="*/ 3022871 w 3890433"/>
                <a:gd name="connsiteY2" fmla="*/ 687556 h 2413000"/>
                <a:gd name="connsiteX3" fmla="*/ 3056466 w 3890433"/>
                <a:gd name="connsiteY3" fmla="*/ 685799 h 2413000"/>
                <a:gd name="connsiteX4" fmla="*/ 3890433 w 3890433"/>
                <a:gd name="connsiteY4" fmla="*/ 1549399 h 2413000"/>
                <a:gd name="connsiteX5" fmla="*/ 3056466 w 3890433"/>
                <a:gd name="connsiteY5" fmla="*/ 2412999 h 2413000"/>
                <a:gd name="connsiteX6" fmla="*/ 2971198 w 3890433"/>
                <a:gd name="connsiteY6" fmla="*/ 2408540 h 2413000"/>
                <a:gd name="connsiteX7" fmla="*/ 2945835 w 3890433"/>
                <a:gd name="connsiteY7" fmla="*/ 2404532 h 2413000"/>
                <a:gd name="connsiteX8" fmla="*/ 2082626 w 3890433"/>
                <a:gd name="connsiteY8" fmla="*/ 2404532 h 2413000"/>
                <a:gd name="connsiteX9" fmla="*/ 2068059 w 3890433"/>
                <a:gd name="connsiteY9" fmla="*/ 2406771 h 2413000"/>
                <a:gd name="connsiteX10" fmla="*/ 1945567 w 3890433"/>
                <a:gd name="connsiteY10" fmla="*/ 2413000 h 2413000"/>
                <a:gd name="connsiteX11" fmla="*/ 1834430 w 3890433"/>
                <a:gd name="connsiteY11" fmla="*/ 2404532 h 2413000"/>
                <a:gd name="connsiteX12" fmla="*/ 660400 w 3890433"/>
                <a:gd name="connsiteY12" fmla="*/ 2404532 h 2413000"/>
                <a:gd name="connsiteX13" fmla="*/ 605367 w 3890433"/>
                <a:gd name="connsiteY13" fmla="*/ 2404532 h 2413000"/>
                <a:gd name="connsiteX14" fmla="*/ 605367 w 3890433"/>
                <a:gd name="connsiteY14" fmla="*/ 2398984 h 2413000"/>
                <a:gd name="connsiteX15" fmla="*/ 527306 w 3890433"/>
                <a:gd name="connsiteY15" fmla="*/ 2391115 h 2413000"/>
                <a:gd name="connsiteX16" fmla="*/ 0 w 3890433"/>
                <a:gd name="connsiteY16" fmla="*/ 1744132 h 2413000"/>
                <a:gd name="connsiteX17" fmla="*/ 660400 w 3890433"/>
                <a:gd name="connsiteY17" fmla="*/ 1083732 h 2413000"/>
                <a:gd name="connsiteX18" fmla="*/ 753221 w 3890433"/>
                <a:gd name="connsiteY18" fmla="*/ 1093089 h 2413000"/>
                <a:gd name="connsiteX19" fmla="*/ 753719 w 3890433"/>
                <a:gd name="connsiteY19" fmla="*/ 1083142 h 2413000"/>
                <a:gd name="connsiteX20" fmla="*/ 1945567 w 3890433"/>
                <a:gd name="connsiteY20" fmla="*/ 0 h 241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90433" h="2413000">
                  <a:moveTo>
                    <a:pt x="1945567" y="0"/>
                  </a:moveTo>
                  <a:cubicBezTo>
                    <a:pt x="2359101" y="0"/>
                    <a:pt x="2723700" y="211003"/>
                    <a:pt x="2938995" y="531934"/>
                  </a:cubicBezTo>
                  <a:lnTo>
                    <a:pt x="3022871" y="687556"/>
                  </a:lnTo>
                  <a:lnTo>
                    <a:pt x="3056466" y="685799"/>
                  </a:lnTo>
                  <a:cubicBezTo>
                    <a:pt x="3517053" y="685799"/>
                    <a:pt x="3890433" y="1072446"/>
                    <a:pt x="3890433" y="1549399"/>
                  </a:cubicBezTo>
                  <a:cubicBezTo>
                    <a:pt x="3890433" y="2026352"/>
                    <a:pt x="3517053" y="2412999"/>
                    <a:pt x="3056466" y="2412999"/>
                  </a:cubicBezTo>
                  <a:cubicBezTo>
                    <a:pt x="3027680" y="2412999"/>
                    <a:pt x="2999234" y="2411489"/>
                    <a:pt x="2971198" y="2408540"/>
                  </a:cubicBezTo>
                  <a:lnTo>
                    <a:pt x="2945835" y="2404532"/>
                  </a:lnTo>
                  <a:lnTo>
                    <a:pt x="2082626" y="2404532"/>
                  </a:lnTo>
                  <a:lnTo>
                    <a:pt x="2068059" y="2406771"/>
                  </a:lnTo>
                  <a:cubicBezTo>
                    <a:pt x="2027785" y="2410890"/>
                    <a:pt x="1986921" y="2413000"/>
                    <a:pt x="1945567" y="2413000"/>
                  </a:cubicBezTo>
                  <a:lnTo>
                    <a:pt x="1834430" y="2404532"/>
                  </a:lnTo>
                  <a:lnTo>
                    <a:pt x="660400" y="2404532"/>
                  </a:lnTo>
                  <a:lnTo>
                    <a:pt x="605367" y="2404532"/>
                  </a:lnTo>
                  <a:lnTo>
                    <a:pt x="605367" y="2398984"/>
                  </a:lnTo>
                  <a:lnTo>
                    <a:pt x="527306" y="2391115"/>
                  </a:lnTo>
                  <a:cubicBezTo>
                    <a:pt x="226373" y="2329535"/>
                    <a:pt x="0" y="2063270"/>
                    <a:pt x="0" y="1744132"/>
                  </a:cubicBezTo>
                  <a:cubicBezTo>
                    <a:pt x="0" y="1379403"/>
                    <a:pt x="295671" y="1083732"/>
                    <a:pt x="660400" y="1083732"/>
                  </a:cubicBezTo>
                  <a:lnTo>
                    <a:pt x="753221" y="1093089"/>
                  </a:lnTo>
                  <a:lnTo>
                    <a:pt x="753719" y="1083142"/>
                  </a:lnTo>
                  <a:cubicBezTo>
                    <a:pt x="815071" y="474757"/>
                    <a:pt x="1325266" y="0"/>
                    <a:pt x="1945567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4DC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" name="Picture 2" descr="artik cloud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406" y="2206936"/>
              <a:ext cx="1529192" cy="59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3338790" y="4119556"/>
            <a:ext cx="2247128" cy="535250"/>
            <a:chOff x="7634973" y="3225800"/>
            <a:chExt cx="2247128" cy="535249"/>
          </a:xfrm>
        </p:grpSpPr>
        <p:pic>
          <p:nvPicPr>
            <p:cNvPr id="9" name="Picture 8" descr="아틱 710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25069" r="12696" b="29296"/>
            <a:stretch/>
          </p:blipFill>
          <p:spPr bwMode="auto">
            <a:xfrm>
              <a:off x="7634973" y="3225800"/>
              <a:ext cx="1602451" cy="53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118890" y="3299385"/>
              <a:ext cx="763211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053</a:t>
              </a:r>
              <a:endParaRPr lang="ko-KR" altLang="en-US" sz="2400" b="1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339299" y="4119187"/>
            <a:ext cx="2247128" cy="535250"/>
            <a:chOff x="2309900" y="3225800"/>
            <a:chExt cx="2247128" cy="535249"/>
          </a:xfrm>
        </p:grpSpPr>
        <p:pic>
          <p:nvPicPr>
            <p:cNvPr id="12" name="Picture 8" descr="아틱 710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25069" r="12696" b="29296"/>
            <a:stretch/>
          </p:blipFill>
          <p:spPr bwMode="auto">
            <a:xfrm>
              <a:off x="2309900" y="3225800"/>
              <a:ext cx="1602451" cy="53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793817" y="3299385"/>
              <a:ext cx="763211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/>
                <a:t>710</a:t>
              </a:r>
              <a:endParaRPr lang="ko-KR" altLang="en-US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699" y="5100308"/>
            <a:ext cx="266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모든 장치</a:t>
            </a:r>
            <a:r>
              <a:rPr lang="en-US" altLang="ko-KR" sz="1400" dirty="0" smtClean="0"/>
              <a:t>/</a:t>
            </a:r>
            <a:r>
              <a:rPr lang="ko-KR" altLang="en-US" sz="1400" dirty="0" err="1" smtClean="0"/>
              <a:t>클라우드</a:t>
            </a:r>
            <a:r>
              <a:rPr lang="ko-KR" altLang="en-US" sz="1400" dirty="0" smtClean="0"/>
              <a:t> 서비스의 모든 데이터를 수집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저장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실행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1599" y="5100308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 smtClean="0"/>
              <a:t>Wifi</a:t>
            </a:r>
            <a:r>
              <a:rPr lang="en-US" altLang="ko-KR" sz="1400" dirty="0" smtClean="0"/>
              <a:t>, Bluetooth, ZigBee </a:t>
            </a:r>
            <a:r>
              <a:rPr lang="ko-KR" altLang="en-US" sz="1400" dirty="0" smtClean="0"/>
              <a:t>연결 가능</a:t>
            </a:r>
            <a:r>
              <a:rPr lang="en-US" altLang="ko-KR" sz="1400" dirty="0" smtClean="0"/>
              <a:t>,</a:t>
            </a:r>
          </a:p>
          <a:p>
            <a:pPr algn="ctr"/>
            <a:r>
              <a:rPr lang="ko-KR" altLang="en-US" sz="1400" dirty="0" smtClean="0"/>
              <a:t>기기 등에 부착하여 데이터 송수신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7064" y="5100308"/>
            <a:ext cx="30315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8</a:t>
            </a:r>
            <a:r>
              <a:rPr lang="ko-KR" altLang="en-US" sz="1400" dirty="0" smtClean="0"/>
              <a:t>코어 제공</a:t>
            </a:r>
            <a:r>
              <a:rPr lang="en-US" altLang="ko-KR" sz="1400" dirty="0" smtClean="0"/>
              <a:t>, Fedora Linux </a:t>
            </a:r>
            <a:r>
              <a:rPr lang="ko-KR" altLang="en-US" sz="1400" dirty="0" smtClean="0"/>
              <a:t>운영체제</a:t>
            </a:r>
            <a:r>
              <a:rPr lang="en-US" altLang="ko-KR" sz="1400" dirty="0" smtClean="0"/>
              <a:t>,</a:t>
            </a:r>
          </a:p>
          <a:p>
            <a:pPr algn="ctr"/>
            <a:r>
              <a:rPr lang="ko-KR" altLang="en-US" sz="1400" dirty="0" smtClean="0"/>
              <a:t>공장 자동화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스마트 홈 </a:t>
            </a:r>
            <a:r>
              <a:rPr lang="ko-KR" altLang="en-US" sz="1400" dirty="0" err="1" smtClean="0"/>
              <a:t>게이트웨이</a:t>
            </a:r>
            <a:r>
              <a:rPr lang="en-US" altLang="ko-KR" sz="1400" dirty="0" smtClean="0"/>
              <a:t>,</a:t>
            </a:r>
          </a:p>
          <a:p>
            <a:pPr algn="ctr"/>
            <a:r>
              <a:rPr lang="ko-KR" altLang="en-US" sz="1400" dirty="0" smtClean="0"/>
              <a:t>빌딩 자동화 컨트롤러 등에 쓰임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23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>
                <a:solidFill>
                  <a:srgbClr val="606060"/>
                </a:solidFill>
              </a:rPr>
              <a:t>아틱</a:t>
            </a:r>
            <a:r>
              <a:rPr lang="ko-KR" altLang="en-US" sz="3200" dirty="0" smtClean="0">
                <a:solidFill>
                  <a:srgbClr val="606060"/>
                </a:solidFill>
              </a:rPr>
              <a:t> </a:t>
            </a:r>
            <a:r>
              <a:rPr lang="ko-KR" altLang="en-US" sz="3200" dirty="0">
                <a:solidFill>
                  <a:srgbClr val="606060"/>
                </a:solidFill>
              </a:rPr>
              <a:t>기반 전력 통합 모니터링 시스템</a:t>
            </a:r>
          </a:p>
        </p:txBody>
      </p:sp>
      <p:pic>
        <p:nvPicPr>
          <p:cNvPr id="268" name="그림 26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259" y="1858836"/>
            <a:ext cx="7519481" cy="33201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208227" y="5393094"/>
            <a:ext cx="6727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ARTIK 053 – </a:t>
            </a:r>
            <a:r>
              <a:rPr lang="ko-KR" altLang="en-US" sz="1400" dirty="0" smtClean="0"/>
              <a:t>전자제품에 부착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실시간 소비전력 송신</a:t>
            </a:r>
            <a:endParaRPr lang="en-US" altLang="ko-KR" sz="1400" dirty="0" smtClean="0"/>
          </a:p>
          <a:p>
            <a:r>
              <a:rPr lang="en-US" altLang="ko-KR" sz="1400" dirty="0" smtClean="0"/>
              <a:t>ARTIK 710 – </a:t>
            </a:r>
            <a:r>
              <a:rPr lang="ko-KR" altLang="en-US" sz="1400" dirty="0" smtClean="0"/>
              <a:t>태양광 발전 인버터와 연결로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실시간 발전량 축적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연산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          ARTIK 053 </a:t>
            </a:r>
            <a:r>
              <a:rPr lang="ko-KR" altLang="en-US" sz="1400" dirty="0" smtClean="0"/>
              <a:t>데이터 추적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연산</a:t>
            </a:r>
            <a:r>
              <a:rPr lang="en-US" altLang="ko-KR" sz="1400" dirty="0" smtClean="0"/>
              <a:t>, ARTIK Cloud</a:t>
            </a:r>
            <a:r>
              <a:rPr lang="ko-KR" altLang="en-US" sz="1400" dirty="0" smtClean="0"/>
              <a:t>로 전송</a:t>
            </a:r>
            <a:endParaRPr lang="en-US" altLang="ko-KR" sz="1400" dirty="0" smtClean="0"/>
          </a:p>
          <a:p>
            <a:r>
              <a:rPr lang="en-US" altLang="ko-KR" sz="1400" dirty="0" smtClean="0"/>
              <a:t>ARTIK Cloud – ARTIK 053, ARTIK 710 </a:t>
            </a:r>
            <a:r>
              <a:rPr lang="ko-KR" altLang="en-US" sz="1400" dirty="0" smtClean="0"/>
              <a:t>데이터 수집 및 어플리케이션과 실시간 통신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910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>
                <a:solidFill>
                  <a:srgbClr val="606060"/>
                </a:solidFill>
              </a:rPr>
              <a:t>아틱</a:t>
            </a:r>
            <a:r>
              <a:rPr lang="ko-KR" altLang="en-US" sz="3200" dirty="0" smtClean="0">
                <a:solidFill>
                  <a:srgbClr val="606060"/>
                </a:solidFill>
              </a:rPr>
              <a:t> </a:t>
            </a:r>
            <a:r>
              <a:rPr lang="ko-KR" altLang="en-US" sz="3200" dirty="0">
                <a:solidFill>
                  <a:srgbClr val="606060"/>
                </a:solidFill>
              </a:rPr>
              <a:t>기반 전력 통합 모니터링 시스템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927238"/>
            <a:ext cx="7137400" cy="3289524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3549650" y="1723967"/>
            <a:ext cx="1733550" cy="771456"/>
            <a:chOff x="315062" y="1024382"/>
            <a:chExt cx="2396514" cy="106648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/>
            <a:srcRect r="50606"/>
            <a:stretch/>
          </p:blipFill>
          <p:spPr>
            <a:xfrm>
              <a:off x="315062" y="1024382"/>
              <a:ext cx="2396514" cy="10664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0324" y="1820207"/>
              <a:ext cx="1272878" cy="184666"/>
            </a:xfrm>
            <a:prstGeom prst="rect">
              <a:avLst/>
            </a:prstGeom>
            <a:solidFill>
              <a:srgbClr val="F8F9FA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600" dirty="0">
                  <a:solidFill>
                    <a:srgbClr val="92D050"/>
                  </a:solidFill>
                </a:rPr>
                <a:t>● </a:t>
              </a:r>
              <a:r>
                <a:rPr lang="en-US" altLang="ko-KR" sz="600" dirty="0">
                  <a:solidFill>
                    <a:srgbClr val="92D050"/>
                  </a:solidFill>
                </a:rPr>
                <a:t>Online</a:t>
              </a:r>
              <a:endParaRPr lang="ko-KR" altLang="en-US" sz="600" dirty="0">
                <a:solidFill>
                  <a:srgbClr val="92D05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10377" y="2572831"/>
            <a:ext cx="1417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Device </a:t>
            </a:r>
            <a:r>
              <a:rPr lang="ko-KR" altLang="en-US" sz="1200" dirty="0"/>
              <a:t>등록</a:t>
            </a:r>
          </a:p>
        </p:txBody>
      </p:sp>
      <p:sp>
        <p:nvSpPr>
          <p:cNvPr id="2" name="아래쪽 화살표 1"/>
          <p:cNvSpPr/>
          <p:nvPr/>
        </p:nvSpPr>
        <p:spPr>
          <a:xfrm>
            <a:off x="4283951" y="2563816"/>
            <a:ext cx="264948" cy="295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3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 smtClean="0">
                <a:solidFill>
                  <a:srgbClr val="606060"/>
                </a:solidFill>
              </a:rPr>
              <a:t>아틱</a:t>
            </a:r>
            <a:r>
              <a:rPr lang="ko-KR" altLang="en-US" sz="3200" dirty="0" smtClean="0">
                <a:solidFill>
                  <a:srgbClr val="606060"/>
                </a:solidFill>
              </a:rPr>
              <a:t> </a:t>
            </a:r>
            <a:r>
              <a:rPr lang="ko-KR" altLang="en-US" sz="3200" dirty="0">
                <a:solidFill>
                  <a:srgbClr val="606060"/>
                </a:solidFill>
              </a:rPr>
              <a:t>기반 전력 통합 모니터링 시스템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73095"/>
            <a:ext cx="7886700" cy="3345740"/>
          </a:xfrm>
          <a:prstGeom prst="rect">
            <a:avLst/>
          </a:prstGeom>
        </p:spPr>
      </p:pic>
      <p:grpSp>
        <p:nvGrpSpPr>
          <p:cNvPr id="46" name="그룹 45"/>
          <p:cNvGrpSpPr/>
          <p:nvPr/>
        </p:nvGrpSpPr>
        <p:grpSpPr>
          <a:xfrm>
            <a:off x="3206751" y="1768951"/>
            <a:ext cx="1733550" cy="771600"/>
            <a:chOff x="2988733" y="1024382"/>
            <a:chExt cx="2396067" cy="1066485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4"/>
            <a:srcRect l="50615"/>
            <a:stretch/>
          </p:blipFill>
          <p:spPr>
            <a:xfrm>
              <a:off x="2988733" y="1024382"/>
              <a:ext cx="2396067" cy="106648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052763" y="1820207"/>
              <a:ext cx="1272878" cy="184666"/>
            </a:xfrm>
            <a:prstGeom prst="rect">
              <a:avLst/>
            </a:prstGeom>
            <a:solidFill>
              <a:srgbClr val="F8F9FA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600" dirty="0">
                  <a:solidFill>
                    <a:srgbClr val="92D050"/>
                  </a:solidFill>
                </a:rPr>
                <a:t>● </a:t>
              </a:r>
              <a:r>
                <a:rPr lang="en-US" altLang="ko-KR" sz="600" dirty="0">
                  <a:solidFill>
                    <a:srgbClr val="92D050"/>
                  </a:solidFill>
                </a:rPr>
                <a:t>Online</a:t>
              </a:r>
              <a:endParaRPr lang="ko-KR" altLang="en-US" sz="600" dirty="0">
                <a:solidFill>
                  <a:srgbClr val="92D05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74002" y="2572831"/>
            <a:ext cx="1417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Device </a:t>
            </a:r>
            <a:r>
              <a:rPr lang="ko-KR" altLang="en-US" sz="1200" dirty="0"/>
              <a:t>등록</a:t>
            </a:r>
          </a:p>
        </p:txBody>
      </p:sp>
      <p:sp>
        <p:nvSpPr>
          <p:cNvPr id="9" name="아래쪽 화살표 8"/>
          <p:cNvSpPr/>
          <p:nvPr/>
        </p:nvSpPr>
        <p:spPr>
          <a:xfrm>
            <a:off x="3941052" y="2563816"/>
            <a:ext cx="264948" cy="295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9398</TotalTime>
  <Words>538</Words>
  <Application>Microsoft Office PowerPoint</Application>
  <PresentationFormat>화면 슬라이드 쇼(4:3)</PresentationFormat>
  <Paragraphs>126</Paragraphs>
  <Slides>21</Slides>
  <Notes>18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Wingdings</vt:lpstr>
      <vt:lpstr>Office 테마</vt:lpstr>
      <vt:lpstr>PowerPoint 프레젠테이션</vt:lpstr>
      <vt:lpstr>목차</vt:lpstr>
      <vt:lpstr>연구 배경</vt:lpstr>
      <vt:lpstr>연구 배경</vt:lpstr>
      <vt:lpstr>관련 연구 – 기존 태양광 발전 통합 모니터링 시스템</vt:lpstr>
      <vt:lpstr>관련 연구 – 삼성 아틱</vt:lpstr>
      <vt:lpstr>아틱 기반 전력 통합 모니터링 시스템</vt:lpstr>
      <vt:lpstr>아틱 기반 전력 통합 모니터링 시스템</vt:lpstr>
      <vt:lpstr>아틱 기반 전력 통합 모니터링 시스템</vt:lpstr>
      <vt:lpstr>아틱 기반 전력 통합 모니터링 시스템</vt:lpstr>
      <vt:lpstr>테스트 케이스 추출 방법</vt:lpstr>
      <vt:lpstr>테스트 케이스 추출 방법</vt:lpstr>
      <vt:lpstr>테스트 케이스 추출 - 동영상</vt:lpstr>
      <vt:lpstr>테스트 케이스 추출</vt:lpstr>
      <vt:lpstr>테스트 케이스 추출</vt:lpstr>
      <vt:lpstr>테스트 케이스 추출 – Decision Factor</vt:lpstr>
      <vt:lpstr>테스트 케이스 추출 – Cause-Effect Diagram</vt:lpstr>
      <vt:lpstr>테스트 케이스 추출 – Decision Table</vt:lpstr>
      <vt:lpstr>테스트 케이스 추출</vt:lpstr>
      <vt:lpstr>결론 및 향후 연구</vt:lpstr>
      <vt:lpstr>Q&amp;A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이진협</dc:creator>
  <cp:lastModifiedBy>이진협</cp:lastModifiedBy>
  <cp:revision>414</cp:revision>
  <cp:lastPrinted>2017-12-07T14:51:32Z</cp:lastPrinted>
  <dcterms:created xsi:type="dcterms:W3CDTF">2017-04-24T04:51:02Z</dcterms:created>
  <dcterms:modified xsi:type="dcterms:W3CDTF">2017-12-07T19:11:33Z</dcterms:modified>
</cp:coreProperties>
</file>