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22680613" cy="320754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95" autoAdjust="0"/>
    <p:restoredTop sz="94660"/>
  </p:normalViewPr>
  <p:slideViewPr>
    <p:cSldViewPr snapToGrid="0">
      <p:cViewPr>
        <p:scale>
          <a:sx n="50" d="100"/>
          <a:sy n="50" d="100"/>
        </p:scale>
        <p:origin x="1590" y="-27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1046" y="5249386"/>
            <a:ext cx="19278521" cy="11167004"/>
          </a:xfrm>
        </p:spPr>
        <p:txBody>
          <a:bodyPr anchor="b"/>
          <a:lstStyle>
            <a:lvl1pPr algn="ctr">
              <a:defRPr sz="14882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35077" y="16847032"/>
            <a:ext cx="17010460" cy="7744137"/>
          </a:xfrm>
        </p:spPr>
        <p:txBody>
          <a:bodyPr/>
          <a:lstStyle>
            <a:lvl1pPr marL="0" indent="0" algn="ctr">
              <a:buNone/>
              <a:defRPr sz="5953"/>
            </a:lvl1pPr>
            <a:lvl2pPr marL="1134039" indent="0" algn="ctr">
              <a:buNone/>
              <a:defRPr sz="4961"/>
            </a:lvl2pPr>
            <a:lvl3pPr marL="2268078" indent="0" algn="ctr">
              <a:buNone/>
              <a:defRPr sz="4465"/>
            </a:lvl3pPr>
            <a:lvl4pPr marL="3402117" indent="0" algn="ctr">
              <a:buNone/>
              <a:defRPr sz="3969"/>
            </a:lvl4pPr>
            <a:lvl5pPr marL="4536156" indent="0" algn="ctr">
              <a:buNone/>
              <a:defRPr sz="3969"/>
            </a:lvl5pPr>
            <a:lvl6pPr marL="5670194" indent="0" algn="ctr">
              <a:buNone/>
              <a:defRPr sz="3969"/>
            </a:lvl6pPr>
            <a:lvl7pPr marL="6804233" indent="0" algn="ctr">
              <a:buNone/>
              <a:defRPr sz="3969"/>
            </a:lvl7pPr>
            <a:lvl8pPr marL="7938272" indent="0" algn="ctr">
              <a:buNone/>
              <a:defRPr sz="3969"/>
            </a:lvl8pPr>
            <a:lvl9pPr marL="9072311" indent="0" algn="ctr">
              <a:buNone/>
              <a:defRPr sz="3969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B68A-BF99-4D66-AD82-F78A913980A6}" type="datetimeFigureOut">
              <a:rPr lang="ko-KR" altLang="en-US" smtClean="0"/>
              <a:t>2017-12-19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AC09-336F-442A-8A22-5152E1A6B6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6525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B68A-BF99-4D66-AD82-F78A913980A6}" type="datetimeFigureOut">
              <a:rPr lang="ko-KR" altLang="en-US" smtClean="0"/>
              <a:t>2017-12-19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AC09-336F-442A-8A22-5152E1A6B6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2448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230815" y="1707720"/>
            <a:ext cx="4890507" cy="27182451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9293" y="1707720"/>
            <a:ext cx="14388014" cy="27182451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B68A-BF99-4D66-AD82-F78A913980A6}" type="datetimeFigureOut">
              <a:rPr lang="ko-KR" altLang="en-US" smtClean="0"/>
              <a:t>2017-12-19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AC09-336F-442A-8A22-5152E1A6B6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7718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B68A-BF99-4D66-AD82-F78A913980A6}" type="datetimeFigureOut">
              <a:rPr lang="ko-KR" altLang="en-US" smtClean="0"/>
              <a:t>2017-12-19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AC09-336F-442A-8A22-5152E1A6B6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5015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480" y="7996594"/>
            <a:ext cx="19562029" cy="13342489"/>
          </a:xfrm>
        </p:spPr>
        <p:txBody>
          <a:bodyPr anchor="b"/>
          <a:lstStyle>
            <a:lvl1pPr>
              <a:defRPr sz="14882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47480" y="21465308"/>
            <a:ext cx="19562029" cy="7016500"/>
          </a:xfrm>
        </p:spPr>
        <p:txBody>
          <a:bodyPr/>
          <a:lstStyle>
            <a:lvl1pPr marL="0" indent="0">
              <a:buNone/>
              <a:defRPr sz="5953">
                <a:solidFill>
                  <a:schemeClr val="tx1"/>
                </a:solidFill>
              </a:defRPr>
            </a:lvl1pPr>
            <a:lvl2pPr marL="1134039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2pPr>
            <a:lvl3pPr marL="2268078" indent="0">
              <a:buNone/>
              <a:defRPr sz="4465">
                <a:solidFill>
                  <a:schemeClr val="tx1">
                    <a:tint val="75000"/>
                  </a:schemeClr>
                </a:solidFill>
              </a:defRPr>
            </a:lvl3pPr>
            <a:lvl4pPr marL="3402117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4pPr>
            <a:lvl5pPr marL="4536156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5pPr>
            <a:lvl6pPr marL="5670194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6pPr>
            <a:lvl7pPr marL="6804233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7pPr>
            <a:lvl8pPr marL="7938272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8pPr>
            <a:lvl9pPr marL="9072311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B68A-BF99-4D66-AD82-F78A913980A6}" type="datetimeFigureOut">
              <a:rPr lang="ko-KR" altLang="en-US" smtClean="0"/>
              <a:t>2017-12-19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AC09-336F-442A-8A22-5152E1A6B6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5795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9292" y="8538600"/>
            <a:ext cx="9639261" cy="20351571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82060" y="8538600"/>
            <a:ext cx="9639261" cy="20351571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B68A-BF99-4D66-AD82-F78A913980A6}" type="datetimeFigureOut">
              <a:rPr lang="ko-KR" altLang="en-US" smtClean="0"/>
              <a:t>2017-12-19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AC09-336F-442A-8A22-5152E1A6B6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6390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246" y="1707727"/>
            <a:ext cx="19562029" cy="6199769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249" y="7862940"/>
            <a:ext cx="9594961" cy="3853505"/>
          </a:xfrm>
        </p:spPr>
        <p:txBody>
          <a:bodyPr anchor="b"/>
          <a:lstStyle>
            <a:lvl1pPr marL="0" indent="0">
              <a:buNone/>
              <a:defRPr sz="5953" b="1"/>
            </a:lvl1pPr>
            <a:lvl2pPr marL="1134039" indent="0">
              <a:buNone/>
              <a:defRPr sz="4961" b="1"/>
            </a:lvl2pPr>
            <a:lvl3pPr marL="2268078" indent="0">
              <a:buNone/>
              <a:defRPr sz="4465" b="1"/>
            </a:lvl3pPr>
            <a:lvl4pPr marL="3402117" indent="0">
              <a:buNone/>
              <a:defRPr sz="3969" b="1"/>
            </a:lvl4pPr>
            <a:lvl5pPr marL="4536156" indent="0">
              <a:buNone/>
              <a:defRPr sz="3969" b="1"/>
            </a:lvl5pPr>
            <a:lvl6pPr marL="5670194" indent="0">
              <a:buNone/>
              <a:defRPr sz="3969" b="1"/>
            </a:lvl6pPr>
            <a:lvl7pPr marL="6804233" indent="0">
              <a:buNone/>
              <a:defRPr sz="3969" b="1"/>
            </a:lvl7pPr>
            <a:lvl8pPr marL="7938272" indent="0">
              <a:buNone/>
              <a:defRPr sz="3969" b="1"/>
            </a:lvl8pPr>
            <a:lvl9pPr marL="9072311" indent="0">
              <a:buNone/>
              <a:defRPr sz="3969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2249" y="11716445"/>
            <a:ext cx="9594961" cy="17233125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482061" y="7862940"/>
            <a:ext cx="9642215" cy="3853505"/>
          </a:xfrm>
        </p:spPr>
        <p:txBody>
          <a:bodyPr anchor="b"/>
          <a:lstStyle>
            <a:lvl1pPr marL="0" indent="0">
              <a:buNone/>
              <a:defRPr sz="5953" b="1"/>
            </a:lvl1pPr>
            <a:lvl2pPr marL="1134039" indent="0">
              <a:buNone/>
              <a:defRPr sz="4961" b="1"/>
            </a:lvl2pPr>
            <a:lvl3pPr marL="2268078" indent="0">
              <a:buNone/>
              <a:defRPr sz="4465" b="1"/>
            </a:lvl3pPr>
            <a:lvl4pPr marL="3402117" indent="0">
              <a:buNone/>
              <a:defRPr sz="3969" b="1"/>
            </a:lvl4pPr>
            <a:lvl5pPr marL="4536156" indent="0">
              <a:buNone/>
              <a:defRPr sz="3969" b="1"/>
            </a:lvl5pPr>
            <a:lvl6pPr marL="5670194" indent="0">
              <a:buNone/>
              <a:defRPr sz="3969" b="1"/>
            </a:lvl6pPr>
            <a:lvl7pPr marL="6804233" indent="0">
              <a:buNone/>
              <a:defRPr sz="3969" b="1"/>
            </a:lvl7pPr>
            <a:lvl8pPr marL="7938272" indent="0">
              <a:buNone/>
              <a:defRPr sz="3969" b="1"/>
            </a:lvl8pPr>
            <a:lvl9pPr marL="9072311" indent="0">
              <a:buNone/>
              <a:defRPr sz="3969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482061" y="11716445"/>
            <a:ext cx="9642215" cy="17233125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B68A-BF99-4D66-AD82-F78A913980A6}" type="datetimeFigureOut">
              <a:rPr lang="ko-KR" altLang="en-US" smtClean="0"/>
              <a:t>2017-12-19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AC09-336F-442A-8A22-5152E1A6B6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0398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B68A-BF99-4D66-AD82-F78A913980A6}" type="datetimeFigureOut">
              <a:rPr lang="ko-KR" altLang="en-US" smtClean="0"/>
              <a:t>2017-12-19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AC09-336F-442A-8A22-5152E1A6B6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915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B68A-BF99-4D66-AD82-F78A913980A6}" type="datetimeFigureOut">
              <a:rPr lang="ko-KR" altLang="en-US" smtClean="0"/>
              <a:t>2017-12-19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AC09-336F-442A-8A22-5152E1A6B6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002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246" y="2138362"/>
            <a:ext cx="7315088" cy="7484269"/>
          </a:xfrm>
        </p:spPr>
        <p:txBody>
          <a:bodyPr anchor="b"/>
          <a:lstStyle>
            <a:lvl1pPr>
              <a:defRPr sz="7937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42215" y="4618276"/>
            <a:ext cx="11482060" cy="22794351"/>
          </a:xfrm>
        </p:spPr>
        <p:txBody>
          <a:bodyPr/>
          <a:lstStyle>
            <a:lvl1pPr>
              <a:defRPr sz="7937"/>
            </a:lvl1pPr>
            <a:lvl2pPr>
              <a:defRPr sz="6945"/>
            </a:lvl2pPr>
            <a:lvl3pPr>
              <a:defRPr sz="5953"/>
            </a:lvl3pPr>
            <a:lvl4pPr>
              <a:defRPr sz="4961"/>
            </a:lvl4pPr>
            <a:lvl5pPr>
              <a:defRPr sz="4961"/>
            </a:lvl5pPr>
            <a:lvl6pPr>
              <a:defRPr sz="4961"/>
            </a:lvl6pPr>
            <a:lvl7pPr>
              <a:defRPr sz="4961"/>
            </a:lvl7pPr>
            <a:lvl8pPr>
              <a:defRPr sz="4961"/>
            </a:lvl8pPr>
            <a:lvl9pPr>
              <a:defRPr sz="4961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246" y="9622631"/>
            <a:ext cx="7315088" cy="17827115"/>
          </a:xfrm>
        </p:spPr>
        <p:txBody>
          <a:bodyPr/>
          <a:lstStyle>
            <a:lvl1pPr marL="0" indent="0">
              <a:buNone/>
              <a:defRPr sz="3969"/>
            </a:lvl1pPr>
            <a:lvl2pPr marL="1134039" indent="0">
              <a:buNone/>
              <a:defRPr sz="3473"/>
            </a:lvl2pPr>
            <a:lvl3pPr marL="2268078" indent="0">
              <a:buNone/>
              <a:defRPr sz="2976"/>
            </a:lvl3pPr>
            <a:lvl4pPr marL="3402117" indent="0">
              <a:buNone/>
              <a:defRPr sz="2480"/>
            </a:lvl4pPr>
            <a:lvl5pPr marL="4536156" indent="0">
              <a:buNone/>
              <a:defRPr sz="2480"/>
            </a:lvl5pPr>
            <a:lvl6pPr marL="5670194" indent="0">
              <a:buNone/>
              <a:defRPr sz="2480"/>
            </a:lvl6pPr>
            <a:lvl7pPr marL="6804233" indent="0">
              <a:buNone/>
              <a:defRPr sz="2480"/>
            </a:lvl7pPr>
            <a:lvl8pPr marL="7938272" indent="0">
              <a:buNone/>
              <a:defRPr sz="2480"/>
            </a:lvl8pPr>
            <a:lvl9pPr marL="9072311" indent="0">
              <a:buNone/>
              <a:defRPr sz="248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B68A-BF99-4D66-AD82-F78A913980A6}" type="datetimeFigureOut">
              <a:rPr lang="ko-KR" altLang="en-US" smtClean="0"/>
              <a:t>2017-12-19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AC09-336F-442A-8A22-5152E1A6B6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4107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246" y="2138362"/>
            <a:ext cx="7315088" cy="7484269"/>
          </a:xfrm>
        </p:spPr>
        <p:txBody>
          <a:bodyPr anchor="b"/>
          <a:lstStyle>
            <a:lvl1pPr>
              <a:defRPr sz="7937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642215" y="4618276"/>
            <a:ext cx="11482060" cy="22794351"/>
          </a:xfrm>
        </p:spPr>
        <p:txBody>
          <a:bodyPr anchor="t"/>
          <a:lstStyle>
            <a:lvl1pPr marL="0" indent="0">
              <a:buNone/>
              <a:defRPr sz="7937"/>
            </a:lvl1pPr>
            <a:lvl2pPr marL="1134039" indent="0">
              <a:buNone/>
              <a:defRPr sz="6945"/>
            </a:lvl2pPr>
            <a:lvl3pPr marL="2268078" indent="0">
              <a:buNone/>
              <a:defRPr sz="5953"/>
            </a:lvl3pPr>
            <a:lvl4pPr marL="3402117" indent="0">
              <a:buNone/>
              <a:defRPr sz="4961"/>
            </a:lvl4pPr>
            <a:lvl5pPr marL="4536156" indent="0">
              <a:buNone/>
              <a:defRPr sz="4961"/>
            </a:lvl5pPr>
            <a:lvl6pPr marL="5670194" indent="0">
              <a:buNone/>
              <a:defRPr sz="4961"/>
            </a:lvl6pPr>
            <a:lvl7pPr marL="6804233" indent="0">
              <a:buNone/>
              <a:defRPr sz="4961"/>
            </a:lvl7pPr>
            <a:lvl8pPr marL="7938272" indent="0">
              <a:buNone/>
              <a:defRPr sz="4961"/>
            </a:lvl8pPr>
            <a:lvl9pPr marL="9072311" indent="0">
              <a:buNone/>
              <a:defRPr sz="4961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246" y="9622631"/>
            <a:ext cx="7315088" cy="17827115"/>
          </a:xfrm>
        </p:spPr>
        <p:txBody>
          <a:bodyPr/>
          <a:lstStyle>
            <a:lvl1pPr marL="0" indent="0">
              <a:buNone/>
              <a:defRPr sz="3969"/>
            </a:lvl1pPr>
            <a:lvl2pPr marL="1134039" indent="0">
              <a:buNone/>
              <a:defRPr sz="3473"/>
            </a:lvl2pPr>
            <a:lvl3pPr marL="2268078" indent="0">
              <a:buNone/>
              <a:defRPr sz="2976"/>
            </a:lvl3pPr>
            <a:lvl4pPr marL="3402117" indent="0">
              <a:buNone/>
              <a:defRPr sz="2480"/>
            </a:lvl4pPr>
            <a:lvl5pPr marL="4536156" indent="0">
              <a:buNone/>
              <a:defRPr sz="2480"/>
            </a:lvl5pPr>
            <a:lvl6pPr marL="5670194" indent="0">
              <a:buNone/>
              <a:defRPr sz="2480"/>
            </a:lvl6pPr>
            <a:lvl7pPr marL="6804233" indent="0">
              <a:buNone/>
              <a:defRPr sz="2480"/>
            </a:lvl7pPr>
            <a:lvl8pPr marL="7938272" indent="0">
              <a:buNone/>
              <a:defRPr sz="2480"/>
            </a:lvl8pPr>
            <a:lvl9pPr marL="9072311" indent="0">
              <a:buNone/>
              <a:defRPr sz="248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B68A-BF99-4D66-AD82-F78A913980A6}" type="datetimeFigureOut">
              <a:rPr lang="ko-KR" altLang="en-US" smtClean="0"/>
              <a:t>2017-12-19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AC09-336F-442A-8A22-5152E1A6B6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0079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9292" y="1707727"/>
            <a:ext cx="19562029" cy="61997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9292" y="8538600"/>
            <a:ext cx="19562029" cy="20351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59292" y="29729186"/>
            <a:ext cx="5103138" cy="17077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1B68A-BF99-4D66-AD82-F78A913980A6}" type="datetimeFigureOut">
              <a:rPr lang="ko-KR" altLang="en-US" smtClean="0"/>
              <a:t>2017-12-19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12953" y="29729186"/>
            <a:ext cx="7654707" cy="17077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9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018183" y="29729186"/>
            <a:ext cx="5103138" cy="17077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BAC09-336F-442A-8A22-5152E1A6B6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8553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268078" rtl="0" eaLnBrk="1" latinLnBrk="1" hangingPunct="1">
        <a:lnSpc>
          <a:spcPct val="90000"/>
        </a:lnSpc>
        <a:spcBef>
          <a:spcPct val="0"/>
        </a:spcBef>
        <a:buNone/>
        <a:defRPr sz="1091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67019" indent="-567019" algn="l" defTabSz="2268078" rtl="0" eaLnBrk="1" latinLnBrk="1" hangingPunct="1">
        <a:lnSpc>
          <a:spcPct val="90000"/>
        </a:lnSpc>
        <a:spcBef>
          <a:spcPts val="2480"/>
        </a:spcBef>
        <a:buFont typeface="Arial" panose="020B0604020202020204" pitchFamily="34" charset="0"/>
        <a:buChar char="•"/>
        <a:defRPr sz="6945" kern="1200">
          <a:solidFill>
            <a:schemeClr val="tx1"/>
          </a:solidFill>
          <a:latin typeface="+mn-lt"/>
          <a:ea typeface="+mn-ea"/>
          <a:cs typeface="+mn-cs"/>
        </a:defRPr>
      </a:lvl1pPr>
      <a:lvl2pPr marL="1701058" indent="-567019" algn="l" defTabSz="2268078" rtl="0" eaLnBrk="1" latinLnBrk="1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2835097" indent="-567019" algn="l" defTabSz="2268078" rtl="0" eaLnBrk="1" latinLnBrk="1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969136" indent="-567019" algn="l" defTabSz="2268078" rtl="0" eaLnBrk="1" latinLnBrk="1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sz="4465" kern="1200">
          <a:solidFill>
            <a:schemeClr val="tx1"/>
          </a:solidFill>
          <a:latin typeface="+mn-lt"/>
          <a:ea typeface="+mn-ea"/>
          <a:cs typeface="+mn-cs"/>
        </a:defRPr>
      </a:lvl4pPr>
      <a:lvl5pPr marL="5103175" indent="-567019" algn="l" defTabSz="2268078" rtl="0" eaLnBrk="1" latinLnBrk="1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sz="4465" kern="1200">
          <a:solidFill>
            <a:schemeClr val="tx1"/>
          </a:solidFill>
          <a:latin typeface="+mn-lt"/>
          <a:ea typeface="+mn-ea"/>
          <a:cs typeface="+mn-cs"/>
        </a:defRPr>
      </a:lvl5pPr>
      <a:lvl6pPr marL="6237214" indent="-567019" algn="l" defTabSz="2268078" rtl="0" eaLnBrk="1" latinLnBrk="1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sz="4465" kern="1200">
          <a:solidFill>
            <a:schemeClr val="tx1"/>
          </a:solidFill>
          <a:latin typeface="+mn-lt"/>
          <a:ea typeface="+mn-ea"/>
          <a:cs typeface="+mn-cs"/>
        </a:defRPr>
      </a:lvl6pPr>
      <a:lvl7pPr marL="7371253" indent="-567019" algn="l" defTabSz="2268078" rtl="0" eaLnBrk="1" latinLnBrk="1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sz="4465" kern="1200">
          <a:solidFill>
            <a:schemeClr val="tx1"/>
          </a:solidFill>
          <a:latin typeface="+mn-lt"/>
          <a:ea typeface="+mn-ea"/>
          <a:cs typeface="+mn-cs"/>
        </a:defRPr>
      </a:lvl7pPr>
      <a:lvl8pPr marL="8505292" indent="-567019" algn="l" defTabSz="2268078" rtl="0" eaLnBrk="1" latinLnBrk="1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sz="4465" kern="1200">
          <a:solidFill>
            <a:schemeClr val="tx1"/>
          </a:solidFill>
          <a:latin typeface="+mn-lt"/>
          <a:ea typeface="+mn-ea"/>
          <a:cs typeface="+mn-cs"/>
        </a:defRPr>
      </a:lvl8pPr>
      <a:lvl9pPr marL="9639330" indent="-567019" algn="l" defTabSz="2268078" rtl="0" eaLnBrk="1" latinLnBrk="1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sz="44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68078" rtl="0" eaLnBrk="1" latinLnBrk="1" hangingPunct="1">
        <a:defRPr sz="4465" kern="1200">
          <a:solidFill>
            <a:schemeClr val="tx1"/>
          </a:solidFill>
          <a:latin typeface="+mn-lt"/>
          <a:ea typeface="+mn-ea"/>
          <a:cs typeface="+mn-cs"/>
        </a:defRPr>
      </a:lvl1pPr>
      <a:lvl2pPr marL="1134039" algn="l" defTabSz="2268078" rtl="0" eaLnBrk="1" latinLnBrk="1" hangingPunct="1">
        <a:defRPr sz="4465" kern="1200">
          <a:solidFill>
            <a:schemeClr val="tx1"/>
          </a:solidFill>
          <a:latin typeface="+mn-lt"/>
          <a:ea typeface="+mn-ea"/>
          <a:cs typeface="+mn-cs"/>
        </a:defRPr>
      </a:lvl2pPr>
      <a:lvl3pPr marL="2268078" algn="l" defTabSz="2268078" rtl="0" eaLnBrk="1" latinLnBrk="1" hangingPunct="1">
        <a:defRPr sz="4465" kern="1200">
          <a:solidFill>
            <a:schemeClr val="tx1"/>
          </a:solidFill>
          <a:latin typeface="+mn-lt"/>
          <a:ea typeface="+mn-ea"/>
          <a:cs typeface="+mn-cs"/>
        </a:defRPr>
      </a:lvl3pPr>
      <a:lvl4pPr marL="3402117" algn="l" defTabSz="2268078" rtl="0" eaLnBrk="1" latinLnBrk="1" hangingPunct="1">
        <a:defRPr sz="4465" kern="1200">
          <a:solidFill>
            <a:schemeClr val="tx1"/>
          </a:solidFill>
          <a:latin typeface="+mn-lt"/>
          <a:ea typeface="+mn-ea"/>
          <a:cs typeface="+mn-cs"/>
        </a:defRPr>
      </a:lvl4pPr>
      <a:lvl5pPr marL="4536156" algn="l" defTabSz="2268078" rtl="0" eaLnBrk="1" latinLnBrk="1" hangingPunct="1">
        <a:defRPr sz="4465" kern="1200">
          <a:solidFill>
            <a:schemeClr val="tx1"/>
          </a:solidFill>
          <a:latin typeface="+mn-lt"/>
          <a:ea typeface="+mn-ea"/>
          <a:cs typeface="+mn-cs"/>
        </a:defRPr>
      </a:lvl5pPr>
      <a:lvl6pPr marL="5670194" algn="l" defTabSz="2268078" rtl="0" eaLnBrk="1" latinLnBrk="1" hangingPunct="1">
        <a:defRPr sz="4465" kern="1200">
          <a:solidFill>
            <a:schemeClr val="tx1"/>
          </a:solidFill>
          <a:latin typeface="+mn-lt"/>
          <a:ea typeface="+mn-ea"/>
          <a:cs typeface="+mn-cs"/>
        </a:defRPr>
      </a:lvl6pPr>
      <a:lvl7pPr marL="6804233" algn="l" defTabSz="2268078" rtl="0" eaLnBrk="1" latinLnBrk="1" hangingPunct="1">
        <a:defRPr sz="4465" kern="1200">
          <a:solidFill>
            <a:schemeClr val="tx1"/>
          </a:solidFill>
          <a:latin typeface="+mn-lt"/>
          <a:ea typeface="+mn-ea"/>
          <a:cs typeface="+mn-cs"/>
        </a:defRPr>
      </a:lvl7pPr>
      <a:lvl8pPr marL="7938272" algn="l" defTabSz="2268078" rtl="0" eaLnBrk="1" latinLnBrk="1" hangingPunct="1">
        <a:defRPr sz="4465" kern="1200">
          <a:solidFill>
            <a:schemeClr val="tx1"/>
          </a:solidFill>
          <a:latin typeface="+mn-lt"/>
          <a:ea typeface="+mn-ea"/>
          <a:cs typeface="+mn-cs"/>
        </a:defRPr>
      </a:lvl8pPr>
      <a:lvl9pPr marL="9072311" algn="l" defTabSz="2268078" rtl="0" eaLnBrk="1" latinLnBrk="1" hangingPunct="1">
        <a:defRPr sz="44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A091E3A-B0C7-45C4-B147-69128B76510A}"/>
              </a:ext>
            </a:extLst>
          </p:cNvPr>
          <p:cNvSpPr txBox="1"/>
          <p:nvPr/>
        </p:nvSpPr>
        <p:spPr>
          <a:xfrm>
            <a:off x="1485900" y="1485900"/>
            <a:ext cx="20345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ko-KR" altLang="en-US" sz="6000" dirty="0"/>
              <a:t>기존 태양광 발전 모니터링 시스템 내 삼성 </a:t>
            </a:r>
            <a:r>
              <a:rPr lang="ko-KR" altLang="en-US" sz="6000" dirty="0" err="1"/>
              <a:t>아틱을</a:t>
            </a:r>
            <a:r>
              <a:rPr lang="ko-KR" altLang="en-US" sz="6000" dirty="0"/>
              <a:t> 이용한 소비전력 통합 모니터링 구축 사례</a:t>
            </a:r>
            <a:endParaRPr lang="en-US" altLang="ko-KR" sz="6000" dirty="0"/>
          </a:p>
          <a:p>
            <a:pPr algn="ctr" fontAlgn="base"/>
            <a:endParaRPr lang="ko-KR" altLang="en-US" sz="6000" dirty="0"/>
          </a:p>
          <a:p>
            <a:pPr algn="ctr" fontAlgn="base"/>
            <a:r>
              <a:rPr lang="ko-KR" altLang="en-US" sz="6000" dirty="0"/>
              <a:t>안현식</a:t>
            </a:r>
            <a:r>
              <a:rPr lang="en-US" altLang="ko-KR" sz="6000" baseline="30000" dirty="0"/>
              <a:t>O</a:t>
            </a:r>
            <a:r>
              <a:rPr lang="en-US" altLang="ko-KR" sz="6000" dirty="0"/>
              <a:t>,</a:t>
            </a:r>
            <a:r>
              <a:rPr lang="ko-KR" altLang="en-US" sz="6000" baseline="30000" dirty="0"/>
              <a:t> </a:t>
            </a:r>
            <a:r>
              <a:rPr lang="ko-KR" altLang="en-US" sz="6000" dirty="0" err="1"/>
              <a:t>홍제성</a:t>
            </a:r>
            <a:r>
              <a:rPr lang="en-US" altLang="ko-KR" sz="6000" dirty="0"/>
              <a:t>, </a:t>
            </a:r>
            <a:r>
              <a:rPr lang="ko-KR" altLang="en-US" sz="6000" dirty="0" err="1"/>
              <a:t>이진협</a:t>
            </a:r>
            <a:r>
              <a:rPr lang="en-US" altLang="ko-KR" sz="6000" dirty="0"/>
              <a:t>, </a:t>
            </a:r>
            <a:r>
              <a:rPr lang="ko-KR" altLang="en-US" sz="6000" dirty="0"/>
              <a:t>박지훈</a:t>
            </a:r>
            <a:r>
              <a:rPr lang="en-US" altLang="ko-KR" sz="6000" dirty="0"/>
              <a:t>, </a:t>
            </a:r>
            <a:r>
              <a:rPr lang="ko-KR" altLang="en-US" sz="6000" dirty="0"/>
              <a:t>변은영</a:t>
            </a:r>
            <a:r>
              <a:rPr lang="en-US" altLang="ko-KR" sz="6000" dirty="0"/>
              <a:t>, </a:t>
            </a:r>
            <a:r>
              <a:rPr lang="ko-KR" altLang="en-US" sz="6000" dirty="0"/>
              <a:t>김영철</a:t>
            </a:r>
          </a:p>
          <a:p>
            <a:pPr algn="ctr" fontAlgn="base"/>
            <a:r>
              <a:rPr lang="ko-KR" altLang="en-US" sz="6000" dirty="0"/>
              <a:t>홍익대학교 컴퓨터정보통신공학과 소프트웨어공학연구실</a:t>
            </a:r>
          </a:p>
          <a:p>
            <a:pPr algn="ctr" fontAlgn="base"/>
            <a:r>
              <a:rPr lang="en-US" altLang="ko-KR" sz="6000" dirty="0"/>
              <a:t>{</a:t>
            </a:r>
            <a:r>
              <a:rPr lang="en-US" altLang="ko-KR" sz="6000" dirty="0" err="1"/>
              <a:t>ahn</a:t>
            </a:r>
            <a:r>
              <a:rPr lang="en-US" altLang="ko-KR" sz="6000" baseline="30000" dirty="0" err="1"/>
              <a:t>O</a:t>
            </a:r>
            <a:r>
              <a:rPr lang="en-US" altLang="ko-KR" sz="6000" dirty="0"/>
              <a:t>, </a:t>
            </a:r>
            <a:r>
              <a:rPr lang="en-US" altLang="ko-KR" sz="6000" dirty="0" err="1"/>
              <a:t>hong</a:t>
            </a:r>
            <a:r>
              <a:rPr lang="en-US" altLang="ko-KR" sz="6000" dirty="0"/>
              <a:t>, </a:t>
            </a:r>
            <a:r>
              <a:rPr lang="en-US" altLang="ko-KR" sz="6000" dirty="0" err="1"/>
              <a:t>ljh</a:t>
            </a:r>
            <a:r>
              <a:rPr lang="en-US" altLang="ko-KR" sz="6000" dirty="0"/>
              <a:t>, </a:t>
            </a:r>
            <a:r>
              <a:rPr lang="en-US" altLang="ko-KR" sz="6000" dirty="0" err="1"/>
              <a:t>pjh</a:t>
            </a:r>
            <a:r>
              <a:rPr lang="en-US" altLang="ko-KR" sz="6000" dirty="0"/>
              <a:t>, </a:t>
            </a:r>
            <a:r>
              <a:rPr lang="en-US" altLang="ko-KR" sz="6000" dirty="0" err="1"/>
              <a:t>eybyun</a:t>
            </a:r>
            <a:r>
              <a:rPr lang="en-US" altLang="ko-KR" sz="6000" dirty="0"/>
              <a:t>, bob}@selab.hongik.ac.kr</a:t>
            </a:r>
            <a:endParaRPr lang="ko-KR" altLang="en-US" sz="6000" dirty="0"/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79599356-1A4E-4C82-BDA2-8343633568C1}"/>
              </a:ext>
            </a:extLst>
          </p:cNvPr>
          <p:cNvCxnSpPr/>
          <p:nvPr/>
        </p:nvCxnSpPr>
        <p:spPr>
          <a:xfrm>
            <a:off x="457200" y="7658100"/>
            <a:ext cx="21945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1A5A8023-E09B-40CB-9EE4-1F1864030E85}"/>
              </a:ext>
            </a:extLst>
          </p:cNvPr>
          <p:cNvCxnSpPr/>
          <p:nvPr/>
        </p:nvCxnSpPr>
        <p:spPr>
          <a:xfrm>
            <a:off x="11010900" y="8153400"/>
            <a:ext cx="0" cy="21336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6573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직사각형 50"/>
          <p:cNvSpPr/>
          <p:nvPr/>
        </p:nvSpPr>
        <p:spPr>
          <a:xfrm>
            <a:off x="-50505" y="24817271"/>
            <a:ext cx="22709345" cy="63022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907"/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24E30C73-4543-45CE-9AD6-F2397451D0BE}"/>
              </a:ext>
            </a:extLst>
          </p:cNvPr>
          <p:cNvSpPr/>
          <p:nvPr/>
        </p:nvSpPr>
        <p:spPr>
          <a:xfrm>
            <a:off x="15563850" y="24917444"/>
            <a:ext cx="6743562" cy="5920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-14368" y="8775152"/>
            <a:ext cx="22709345" cy="79045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907" dirty="0"/>
          </a:p>
        </p:txBody>
      </p:sp>
      <p:sp>
        <p:nvSpPr>
          <p:cNvPr id="2" name="직사각형 1"/>
          <p:cNvSpPr/>
          <p:nvPr/>
        </p:nvSpPr>
        <p:spPr>
          <a:xfrm>
            <a:off x="-23401" y="31075227"/>
            <a:ext cx="22691277" cy="100021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907"/>
          </a:p>
        </p:txBody>
      </p:sp>
      <p:sp>
        <p:nvSpPr>
          <p:cNvPr id="48" name="TextBox 47"/>
          <p:cNvSpPr txBox="1"/>
          <p:nvPr/>
        </p:nvSpPr>
        <p:spPr>
          <a:xfrm rot="16200000">
            <a:off x="-2301451" y="20238671"/>
            <a:ext cx="64066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6000" b="1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System Structure</a:t>
            </a:r>
            <a:endParaRPr lang="ko-KR" altLang="en-US" sz="6000" b="1" dirty="0">
              <a:solidFill>
                <a:schemeClr val="bg1">
                  <a:lumMod val="65000"/>
                </a:schemeClr>
              </a:solidFill>
              <a:latin typeface="+mj-ea"/>
            </a:endParaRPr>
          </a:p>
        </p:txBody>
      </p:sp>
      <p:sp>
        <p:nvSpPr>
          <p:cNvPr id="49" name="TextBox 48"/>
          <p:cNvSpPr txBox="1"/>
          <p:nvPr/>
        </p:nvSpPr>
        <p:spPr>
          <a:xfrm rot="16200000">
            <a:off x="-2209582" y="27438418"/>
            <a:ext cx="6104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800" b="1" dirty="0" err="1">
                <a:solidFill>
                  <a:schemeClr val="bg1">
                    <a:lumMod val="65000"/>
                  </a:schemeClr>
                </a:solidFill>
                <a:latin typeface="+mj-ea"/>
              </a:rPr>
              <a:t>Artik</a:t>
            </a:r>
            <a:r>
              <a:rPr lang="en-US" altLang="ko-KR" sz="4800" b="1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 Configuration </a:t>
            </a:r>
            <a:endParaRPr lang="ko-KR" altLang="en-US" sz="4800" b="1" dirty="0">
              <a:solidFill>
                <a:schemeClr val="bg1">
                  <a:lumMod val="65000"/>
                </a:schemeClr>
              </a:solidFill>
              <a:latin typeface="+mj-ea"/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-5333" y="1"/>
            <a:ext cx="22691277" cy="28158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907"/>
          </a:p>
        </p:txBody>
      </p:sp>
      <p:sp>
        <p:nvSpPr>
          <p:cNvPr id="15" name="TextBox 14"/>
          <p:cNvSpPr txBox="1"/>
          <p:nvPr/>
        </p:nvSpPr>
        <p:spPr>
          <a:xfrm>
            <a:off x="3389111" y="319527"/>
            <a:ext cx="18577169" cy="1722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5298" b="1" dirty="0">
                <a:solidFill>
                  <a:schemeClr val="bg1"/>
                </a:solidFill>
              </a:rPr>
              <a:t>기존 태양광 발전 모니터링 시스템 내 삼성 </a:t>
            </a:r>
            <a:r>
              <a:rPr lang="ko-KR" altLang="en-US" sz="5298" b="1" dirty="0" err="1">
                <a:solidFill>
                  <a:schemeClr val="bg1"/>
                </a:solidFill>
              </a:rPr>
              <a:t>아틱을</a:t>
            </a:r>
            <a:r>
              <a:rPr lang="ko-KR" altLang="en-US" sz="5298" b="1" dirty="0">
                <a:solidFill>
                  <a:schemeClr val="bg1"/>
                </a:solidFill>
              </a:rPr>
              <a:t> 이용한 소비전력 통합 모니터링 구축 사례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68757" y="2982710"/>
            <a:ext cx="1223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/>
              <a:t>Abstract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68755" y="5820154"/>
            <a:ext cx="1738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/>
              <a:t>Introduction</a:t>
            </a:r>
            <a:endParaRPr lang="ko-KR" alt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268756" y="3520031"/>
            <a:ext cx="11275270" cy="2265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>
                <a:latin typeface="+mn-ea"/>
              </a:rPr>
              <a:t>지난 </a:t>
            </a:r>
            <a:r>
              <a:rPr lang="en-US" altLang="ko-KR" sz="2000" dirty="0">
                <a:latin typeface="+mn-ea"/>
              </a:rPr>
              <a:t>2</a:t>
            </a:r>
            <a:r>
              <a:rPr lang="ko-KR" altLang="en-US" sz="2000" dirty="0">
                <a:latin typeface="+mn-ea"/>
              </a:rPr>
              <a:t>년간 이종 통합 태양광 모니터링 시스템 구축을 통해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현재 ㈜</a:t>
            </a:r>
            <a:r>
              <a:rPr lang="en-US" altLang="ko-KR" sz="2000" dirty="0">
                <a:latin typeface="+mn-ea"/>
              </a:rPr>
              <a:t>HS </a:t>
            </a:r>
            <a:r>
              <a:rPr lang="ko-KR" altLang="en-US" sz="2000" dirty="0" err="1">
                <a:latin typeface="+mn-ea"/>
              </a:rPr>
              <a:t>쏠라에너지는</a:t>
            </a:r>
            <a:r>
              <a:rPr lang="ko-KR" altLang="en-US" sz="2000" dirty="0">
                <a:latin typeface="+mn-ea"/>
              </a:rPr>
              <a:t> 효율적인 태양에너지 시장에서 전력 생산 시설과 유지보수에 대한 비즈니스를 진행하고 있다</a:t>
            </a:r>
            <a:r>
              <a:rPr lang="en-US" altLang="ko-KR" sz="2000" dirty="0">
                <a:latin typeface="+mn-ea"/>
              </a:rPr>
              <a:t>.</a:t>
            </a:r>
          </a:p>
          <a:p>
            <a:r>
              <a:rPr lang="ko-KR" altLang="en-US" sz="2000" dirty="0">
                <a:latin typeface="+mn-ea"/>
              </a:rPr>
              <a:t>기존 태양광 발전 모니터링 시스템은 발전량 모니터링에 초점을 둔다</a:t>
            </a:r>
            <a:r>
              <a:rPr lang="en-US" altLang="ko-KR" sz="2000" dirty="0">
                <a:latin typeface="+mn-ea"/>
              </a:rPr>
              <a:t>.</a:t>
            </a:r>
          </a:p>
          <a:p>
            <a:r>
              <a:rPr lang="en-US" altLang="ko-KR" sz="2000" dirty="0">
                <a:latin typeface="+mn-ea"/>
              </a:rPr>
              <a:t> </a:t>
            </a:r>
            <a:r>
              <a:rPr lang="ko-KR" altLang="en-US" sz="2000" dirty="0">
                <a:latin typeface="+mn-ea"/>
              </a:rPr>
              <a:t>이 논문에서는 기존 태양광 발전 모니터링 시스템에 삼성 </a:t>
            </a:r>
            <a:r>
              <a:rPr lang="ko-KR" altLang="en-US" sz="2000" dirty="0" err="1">
                <a:latin typeface="+mn-ea"/>
              </a:rPr>
              <a:t>아틱을</a:t>
            </a:r>
            <a:r>
              <a:rPr lang="ko-KR" altLang="en-US" sz="2000" dirty="0">
                <a:latin typeface="+mn-ea"/>
              </a:rPr>
              <a:t> 이용한 </a:t>
            </a:r>
            <a:r>
              <a:rPr lang="ko-KR" altLang="en-US" sz="2000" dirty="0" err="1">
                <a:latin typeface="+mn-ea"/>
              </a:rPr>
              <a:t>소비전력량</a:t>
            </a:r>
            <a:r>
              <a:rPr lang="ko-KR" altLang="en-US" sz="2000" dirty="0">
                <a:latin typeface="+mn-ea"/>
              </a:rPr>
              <a:t> 관리를 접목하여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현재 생산된 발전량과 </a:t>
            </a:r>
            <a:r>
              <a:rPr lang="ko-KR" altLang="en-US" sz="2000" dirty="0" err="1">
                <a:latin typeface="+mn-ea"/>
              </a:rPr>
              <a:t>소비전력량을</a:t>
            </a:r>
            <a:r>
              <a:rPr lang="ko-KR" altLang="en-US" sz="2000" dirty="0">
                <a:latin typeface="+mn-ea"/>
              </a:rPr>
              <a:t> 통제하는 전력량 통합관리 모니터링을 위해 </a:t>
            </a:r>
            <a:r>
              <a:rPr lang="ko-KR" altLang="en-US" sz="2000" dirty="0" err="1">
                <a:latin typeface="+mn-ea"/>
              </a:rPr>
              <a:t>아틱</a:t>
            </a:r>
            <a:r>
              <a:rPr lang="ko-KR" altLang="en-US" sz="2000" dirty="0">
                <a:latin typeface="+mn-ea"/>
              </a:rPr>
              <a:t> 모듈 기반 소비전력 모니터링을 구축한다</a:t>
            </a:r>
            <a:r>
              <a:rPr lang="en-US" altLang="ko-KR" sz="2000" dirty="0">
                <a:latin typeface="+mn-ea"/>
              </a:rPr>
              <a:t>.</a:t>
            </a:r>
            <a:endParaRPr lang="ko-KR" altLang="en-US" sz="2000" dirty="0">
              <a:latin typeface="+mn-ea"/>
            </a:endParaRPr>
          </a:p>
          <a:p>
            <a:endParaRPr lang="ko-KR" alt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268755" y="6272559"/>
            <a:ext cx="11275270" cy="2658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ko-KR" altLang="en-US" dirty="0"/>
              <a:t>최근 국내 공공기관이나 가정 주택에 태양광 발전 시스템을 설치하여 전기 사용료를 줄이려는 곳이 많다</a:t>
            </a:r>
            <a:r>
              <a:rPr lang="en-US" altLang="ko-KR" dirty="0"/>
              <a:t>.</a:t>
            </a:r>
          </a:p>
          <a:p>
            <a:pPr fontAlgn="base">
              <a:lnSpc>
                <a:spcPct val="150000"/>
              </a:lnSpc>
            </a:pPr>
            <a:r>
              <a:rPr lang="ko-KR" altLang="en-US" dirty="0"/>
              <a:t>기존 모니터링 시스템들은 태양광 발전량이나 가정 내 전기 사용량에만 치중되어 있다</a:t>
            </a:r>
            <a:r>
              <a:rPr lang="en-US" altLang="ko-KR" dirty="0"/>
              <a:t>.</a:t>
            </a:r>
          </a:p>
          <a:p>
            <a:pPr fontAlgn="base">
              <a:lnSpc>
                <a:spcPct val="150000"/>
              </a:lnSpc>
            </a:pPr>
            <a:r>
              <a:rPr lang="ko-KR" altLang="en-US" dirty="0"/>
              <a:t>이로 인해 건물 내 공급되고 발전하는 전력량의 통합적 관리가 필요하다</a:t>
            </a:r>
            <a:r>
              <a:rPr lang="en-US" altLang="ko-KR" dirty="0"/>
              <a:t>.</a:t>
            </a:r>
          </a:p>
          <a:p>
            <a:pPr fontAlgn="base"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ko-KR" altLang="en-US" dirty="0"/>
              <a:t>이 논문에서는 기존 신재생 에너지 통합관리 모니터링 시스템에 삼성 </a:t>
            </a:r>
            <a:r>
              <a:rPr lang="ko-KR" altLang="en-US" dirty="0" err="1"/>
              <a:t>아틱을</a:t>
            </a:r>
            <a:r>
              <a:rPr lang="ko-KR" altLang="en-US" dirty="0"/>
              <a:t> 적용하였다</a:t>
            </a:r>
            <a:r>
              <a:rPr lang="en-US" altLang="ko-KR" dirty="0"/>
              <a:t>.</a:t>
            </a:r>
          </a:p>
          <a:p>
            <a:pPr fontAlgn="base">
              <a:lnSpc>
                <a:spcPct val="150000"/>
              </a:lnSpc>
            </a:pPr>
            <a:r>
              <a:rPr lang="ko-KR" altLang="en-US" dirty="0"/>
              <a:t>실시간으로 건물 내 소비전력과 발전량을 휴대폰 </a:t>
            </a:r>
            <a:r>
              <a:rPr lang="ko-KR" altLang="en-US" dirty="0" err="1"/>
              <a:t>어플리케이션상에서</a:t>
            </a:r>
            <a:r>
              <a:rPr lang="ko-KR" altLang="en-US" dirty="0"/>
              <a:t> 확인 가능하다</a:t>
            </a:r>
            <a:r>
              <a:rPr lang="en-US" altLang="ko-KR" dirty="0"/>
              <a:t>. </a:t>
            </a:r>
            <a:endParaRPr lang="ko-KR" altLang="en-US" dirty="0"/>
          </a:p>
          <a:p>
            <a:pPr fontAlgn="base">
              <a:lnSpc>
                <a:spcPct val="150000"/>
              </a:lnSpc>
            </a:pPr>
            <a:endParaRPr lang="en-US" altLang="ko-KR" sz="2119" dirty="0"/>
          </a:p>
        </p:txBody>
      </p:sp>
      <p:sp>
        <p:nvSpPr>
          <p:cNvPr id="23" name="TextBox 22"/>
          <p:cNvSpPr txBox="1"/>
          <p:nvPr/>
        </p:nvSpPr>
        <p:spPr>
          <a:xfrm>
            <a:off x="3406336" y="2057179"/>
            <a:ext cx="8475397" cy="5815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179" dirty="0">
                <a:solidFill>
                  <a:schemeClr val="bg1"/>
                </a:solidFill>
              </a:rPr>
              <a:t>안현식</a:t>
            </a:r>
            <a:r>
              <a:rPr lang="en-US" altLang="ko-KR" sz="3179" dirty="0">
                <a:solidFill>
                  <a:schemeClr val="bg1"/>
                </a:solidFill>
              </a:rPr>
              <a:t>, </a:t>
            </a:r>
            <a:r>
              <a:rPr lang="ko-KR" altLang="en-US" sz="3179" dirty="0" err="1">
                <a:solidFill>
                  <a:schemeClr val="bg1"/>
                </a:solidFill>
              </a:rPr>
              <a:t>홍제성</a:t>
            </a:r>
            <a:r>
              <a:rPr lang="en-US" altLang="ko-KR" sz="3179" dirty="0">
                <a:solidFill>
                  <a:schemeClr val="bg1"/>
                </a:solidFill>
              </a:rPr>
              <a:t>,</a:t>
            </a:r>
            <a:r>
              <a:rPr lang="ko-KR" altLang="en-US" sz="3179" dirty="0">
                <a:solidFill>
                  <a:schemeClr val="bg1"/>
                </a:solidFill>
              </a:rPr>
              <a:t> </a:t>
            </a:r>
            <a:r>
              <a:rPr lang="ko-KR" altLang="en-US" sz="3179" dirty="0" err="1">
                <a:solidFill>
                  <a:schemeClr val="bg1"/>
                </a:solidFill>
              </a:rPr>
              <a:t>이진협</a:t>
            </a:r>
            <a:r>
              <a:rPr lang="en-US" altLang="ko-KR" sz="3179" dirty="0">
                <a:solidFill>
                  <a:schemeClr val="bg1"/>
                </a:solidFill>
              </a:rPr>
              <a:t>, </a:t>
            </a:r>
            <a:r>
              <a:rPr lang="ko-KR" altLang="en-US" sz="3179" dirty="0">
                <a:solidFill>
                  <a:schemeClr val="bg1"/>
                </a:solidFill>
              </a:rPr>
              <a:t>박지훈</a:t>
            </a:r>
            <a:r>
              <a:rPr lang="en-US" altLang="ko-KR" sz="3179" dirty="0">
                <a:solidFill>
                  <a:schemeClr val="bg1"/>
                </a:solidFill>
              </a:rPr>
              <a:t>, </a:t>
            </a:r>
            <a:r>
              <a:rPr lang="ko-KR" altLang="en-US" sz="3179" dirty="0">
                <a:solidFill>
                  <a:schemeClr val="bg1"/>
                </a:solidFill>
              </a:rPr>
              <a:t>변은영</a:t>
            </a:r>
            <a:r>
              <a:rPr lang="en-US" altLang="ko-KR" sz="3179" dirty="0">
                <a:solidFill>
                  <a:schemeClr val="bg1"/>
                </a:solidFill>
              </a:rPr>
              <a:t>, </a:t>
            </a:r>
            <a:r>
              <a:rPr lang="ko-KR" altLang="en-US" sz="3179" dirty="0">
                <a:solidFill>
                  <a:schemeClr val="bg1"/>
                </a:solidFill>
              </a:rPr>
              <a:t>김영철</a:t>
            </a:r>
          </a:p>
        </p:txBody>
      </p:sp>
      <p:pic>
        <p:nvPicPr>
          <p:cNvPr id="24" name="그림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80" y="318679"/>
            <a:ext cx="2179465" cy="2192918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2548802" y="31218456"/>
            <a:ext cx="9915600" cy="744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238" b="1" dirty="0" err="1">
                <a:solidFill>
                  <a:schemeClr val="bg1"/>
                </a:solidFill>
              </a:rPr>
              <a:t>Hongik</a:t>
            </a:r>
            <a:r>
              <a:rPr lang="en-US" altLang="ko-KR" sz="4238" b="1" dirty="0">
                <a:solidFill>
                  <a:schemeClr val="bg1"/>
                </a:solidFill>
              </a:rPr>
              <a:t> University </a:t>
            </a:r>
            <a:r>
              <a:rPr lang="en-US" altLang="ko-KR" sz="4238" dirty="0">
                <a:solidFill>
                  <a:schemeClr val="bg1"/>
                </a:solidFill>
              </a:rPr>
              <a:t>Software Engineering Lab</a:t>
            </a:r>
            <a:endParaRPr lang="ko-KR" altLang="en-US" sz="4238" dirty="0">
              <a:solidFill>
                <a:schemeClr val="bg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8755" y="31226489"/>
            <a:ext cx="2901756" cy="744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238" b="1" dirty="0">
                <a:solidFill>
                  <a:schemeClr val="bg1"/>
                </a:solidFill>
              </a:rPr>
              <a:t>홍익대학교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11746928" y="2954782"/>
            <a:ext cx="1669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/>
              <a:t>Conclusions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1746927" y="3511154"/>
            <a:ext cx="105936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 latinLnBrk="1"/>
            <a:r>
              <a:rPr lang="ko-KR" altLang="en-US" sz="2000" dirty="0"/>
              <a:t>기존에 모니터링 시스템들은 태양광 발전이나 </a:t>
            </a:r>
            <a:r>
              <a:rPr lang="ko-KR" altLang="en-US" sz="2000" dirty="0" err="1"/>
              <a:t>소비전력량</a:t>
            </a:r>
            <a:r>
              <a:rPr lang="ko-KR" altLang="en-US" sz="2000" dirty="0"/>
              <a:t> 한 가지 분야에 대해서만 모니터링 한다</a:t>
            </a:r>
            <a:r>
              <a:rPr lang="en-US" altLang="ko-KR" sz="2000" dirty="0"/>
              <a:t>. </a:t>
            </a:r>
            <a:r>
              <a:rPr lang="ko-KR" altLang="en-US" sz="2000" dirty="0"/>
              <a:t>이를 </a:t>
            </a:r>
            <a:r>
              <a:rPr lang="ko-KR" altLang="en-US" sz="2000" dirty="0" err="1"/>
              <a:t>삼성아틱을</a:t>
            </a:r>
            <a:r>
              <a:rPr lang="ko-KR" altLang="en-US" sz="2000" dirty="0"/>
              <a:t> 이용하여 전력 생산량과 사용량을 하나의 시스템에서 관리하여 통계나 계산에 용이하게 구현했다</a:t>
            </a:r>
            <a:r>
              <a:rPr lang="en-US" altLang="ko-KR" sz="2000" dirty="0"/>
              <a:t>. </a:t>
            </a:r>
            <a:r>
              <a:rPr lang="ko-KR" altLang="en-US" sz="2000" dirty="0"/>
              <a:t>또한 삼성 </a:t>
            </a:r>
            <a:r>
              <a:rPr lang="ko-KR" altLang="en-US" sz="2000" dirty="0" err="1"/>
              <a:t>아틱을</a:t>
            </a:r>
            <a:r>
              <a:rPr lang="ko-KR" altLang="en-US" sz="2000" dirty="0"/>
              <a:t> 이용하여 무선으로 데이터를 송수신 하고</a:t>
            </a:r>
            <a:r>
              <a:rPr lang="en-US" altLang="ko-KR" sz="2000" dirty="0"/>
              <a:t> </a:t>
            </a:r>
            <a:r>
              <a:rPr lang="ko-KR" altLang="en-US" sz="2000" dirty="0" err="1"/>
              <a:t>클라우드상에</a:t>
            </a:r>
            <a:r>
              <a:rPr lang="ko-KR" altLang="en-US" sz="2000" dirty="0"/>
              <a:t> </a:t>
            </a:r>
            <a:r>
              <a:rPr lang="en-US" altLang="ko-KR" sz="2000" dirty="0"/>
              <a:t>Device </a:t>
            </a:r>
            <a:r>
              <a:rPr lang="ko-KR" altLang="en-US" sz="2000" dirty="0"/>
              <a:t>등록 메뉴를 활용하여 새로운 전자제품을 추가하면 </a:t>
            </a:r>
            <a:r>
              <a:rPr lang="en-US" altLang="ko-KR" sz="2000" dirty="0"/>
              <a:t>Device </a:t>
            </a:r>
            <a:r>
              <a:rPr lang="ko-KR" altLang="en-US" sz="2000" dirty="0"/>
              <a:t>등록</a:t>
            </a:r>
            <a:r>
              <a:rPr lang="en-US" altLang="ko-KR" sz="2000" dirty="0"/>
              <a:t>,</a:t>
            </a:r>
            <a:r>
              <a:rPr lang="ko-KR" altLang="en-US" sz="2000" dirty="0"/>
              <a:t>삭제가 간편하다</a:t>
            </a:r>
            <a:r>
              <a:rPr lang="en-US" altLang="ko-KR" sz="2000" dirty="0"/>
              <a:t>.</a:t>
            </a:r>
            <a:endParaRPr lang="ko-KR" altLang="en-US" sz="2000" dirty="0"/>
          </a:p>
          <a:p>
            <a:pPr fontAlgn="base" latinLnBrk="1"/>
            <a:r>
              <a:rPr lang="ko-KR" altLang="en-US" sz="2000" dirty="0"/>
              <a:t>즉</a:t>
            </a:r>
            <a:r>
              <a:rPr lang="en-US" altLang="ko-KR" sz="2000" dirty="0"/>
              <a:t>, </a:t>
            </a:r>
            <a:r>
              <a:rPr lang="ko-KR" altLang="en-US" sz="2000" dirty="0"/>
              <a:t>이 시스템은 어플리케이션에서 발전량</a:t>
            </a:r>
            <a:r>
              <a:rPr lang="en-US" altLang="ko-KR" sz="2000" dirty="0"/>
              <a:t>, </a:t>
            </a:r>
            <a:r>
              <a:rPr lang="ko-KR" altLang="en-US" sz="2000" dirty="0"/>
              <a:t>소비량을 모니터링 하며</a:t>
            </a:r>
            <a:r>
              <a:rPr lang="en-US" altLang="ko-KR" sz="2000" dirty="0"/>
              <a:t>, </a:t>
            </a:r>
            <a:r>
              <a:rPr lang="ko-KR" altLang="en-US" sz="2000" dirty="0"/>
              <a:t>현재 발전량을 </a:t>
            </a:r>
            <a:r>
              <a:rPr lang="ko-KR" altLang="en-US" sz="2000" dirty="0" err="1"/>
              <a:t>스피드메타</a:t>
            </a:r>
            <a:r>
              <a:rPr lang="ko-KR" altLang="en-US" sz="2000" dirty="0"/>
              <a:t> </a:t>
            </a:r>
            <a:r>
              <a:rPr lang="en-US" altLang="ko-KR" sz="2000" dirty="0" err="1"/>
              <a:t>api</a:t>
            </a:r>
            <a:r>
              <a:rPr lang="ko-KR" altLang="en-US" sz="2000" dirty="0" err="1"/>
              <a:t>를</a:t>
            </a:r>
            <a:r>
              <a:rPr lang="ko-KR" altLang="en-US" sz="2000" dirty="0"/>
              <a:t> 활용해 현재 발전량</a:t>
            </a:r>
            <a:r>
              <a:rPr lang="en-US" altLang="ko-KR" sz="2000" dirty="0"/>
              <a:t>, </a:t>
            </a:r>
            <a:r>
              <a:rPr lang="ko-KR" altLang="en-US" sz="2000" dirty="0"/>
              <a:t>소비량</a:t>
            </a:r>
            <a:r>
              <a:rPr lang="en-US" altLang="ko-KR" sz="2000" dirty="0"/>
              <a:t>, </a:t>
            </a:r>
            <a:r>
              <a:rPr lang="ko-KR" altLang="en-US" sz="2000" dirty="0"/>
              <a:t>두 데이터 간의 차를 심플하게 모니터링한다</a:t>
            </a:r>
            <a:r>
              <a:rPr lang="en-US" altLang="ko-KR" sz="2000" dirty="0"/>
              <a:t>.</a:t>
            </a:r>
            <a:endParaRPr lang="ko-KR" altLang="en-US" sz="2000" dirty="0"/>
          </a:p>
        </p:txBody>
      </p:sp>
      <p:sp>
        <p:nvSpPr>
          <p:cNvPr id="119" name="TextBox 118"/>
          <p:cNvSpPr txBox="1"/>
          <p:nvPr/>
        </p:nvSpPr>
        <p:spPr>
          <a:xfrm>
            <a:off x="11746925" y="5767177"/>
            <a:ext cx="8905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/>
              <a:t>Effect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11746925" y="6324438"/>
            <a:ext cx="109094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0000" indent="-342900" fontAlgn="base">
              <a:buFont typeface="Arial" panose="020B0604020202020204" pitchFamily="34" charset="0"/>
              <a:buChar char="•"/>
            </a:pPr>
            <a:r>
              <a:rPr lang="ko-KR" altLang="en-US" sz="2400" dirty="0"/>
              <a:t>태양광 발전량과 사용 전력량을 한 시스템에서 모니터링 가능</a:t>
            </a:r>
            <a:endParaRPr lang="en-US" altLang="ko-KR" sz="2400" dirty="0"/>
          </a:p>
          <a:p>
            <a:pPr marL="540000" indent="-342900" fontAlgn="base">
              <a:buFont typeface="Arial" panose="020B0604020202020204" pitchFamily="34" charset="0"/>
              <a:buChar char="•"/>
            </a:pPr>
            <a:r>
              <a:rPr lang="ko-KR" altLang="en-US" sz="2400" dirty="0"/>
              <a:t>클라우드를 이용하여 </a:t>
            </a:r>
            <a:r>
              <a:rPr lang="en-US" altLang="ko-KR" sz="2400" dirty="0"/>
              <a:t>Device </a:t>
            </a:r>
            <a:r>
              <a:rPr lang="ko-KR" altLang="en-US" sz="2400" dirty="0"/>
              <a:t>등록</a:t>
            </a:r>
            <a:r>
              <a:rPr lang="en-US" altLang="ko-KR" sz="2400" dirty="0"/>
              <a:t>/</a:t>
            </a:r>
            <a:r>
              <a:rPr lang="ko-KR" altLang="en-US" sz="2400" dirty="0"/>
              <a:t>삭제가 간편</a:t>
            </a:r>
            <a:endParaRPr lang="en-US" altLang="ko-KR" sz="2400" dirty="0"/>
          </a:p>
          <a:p>
            <a:pPr marL="540000" indent="-342900" fontAlgn="base">
              <a:buFont typeface="Arial" panose="020B0604020202020204" pitchFamily="34" charset="0"/>
              <a:buChar char="•"/>
            </a:pPr>
            <a:r>
              <a:rPr lang="ko-KR" altLang="en-US" sz="2400" dirty="0"/>
              <a:t>신재생 에너지를 효율적으로 사용하여 에너지 절약 증대에 기대</a:t>
            </a:r>
            <a:endParaRPr lang="en-US" altLang="ko-KR" sz="2400" dirty="0"/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1AD09B0E-E92C-4D1A-8D1B-0A4629ED1460}"/>
              </a:ext>
            </a:extLst>
          </p:cNvPr>
          <p:cNvSpPr txBox="1"/>
          <p:nvPr/>
        </p:nvSpPr>
        <p:spPr>
          <a:xfrm rot="16200000">
            <a:off x="-2711873" y="11757160"/>
            <a:ext cx="719543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6000" b="1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Existing Solar</a:t>
            </a:r>
          </a:p>
          <a:p>
            <a:pPr algn="ctr"/>
            <a:r>
              <a:rPr lang="en-US" altLang="ko-KR" sz="6000" b="1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Monitoring System</a:t>
            </a:r>
            <a:endParaRPr lang="ko-KR" altLang="en-US" sz="6000" b="1" dirty="0">
              <a:solidFill>
                <a:schemeClr val="bg1">
                  <a:lumMod val="65000"/>
                </a:schemeClr>
              </a:solidFill>
              <a:latin typeface="+mj-ea"/>
            </a:endParaRPr>
          </a:p>
        </p:txBody>
      </p:sp>
      <p:pic>
        <p:nvPicPr>
          <p:cNvPr id="210" name="그림 209">
            <a:extLst>
              <a:ext uri="{FF2B5EF4-FFF2-40B4-BE49-F238E27FC236}">
                <a16:creationId xmlns:a16="http://schemas.microsoft.com/office/drawing/2014/main" id="{5A469CBA-792F-4908-A657-EB01E8AA64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9979" y="24917444"/>
            <a:ext cx="15201155" cy="5920756"/>
          </a:xfrm>
          <a:prstGeom prst="rect">
            <a:avLst/>
          </a:prstGeom>
        </p:spPr>
      </p:pic>
      <p:pic>
        <p:nvPicPr>
          <p:cNvPr id="211" name="그림 210">
            <a:extLst>
              <a:ext uri="{FF2B5EF4-FFF2-40B4-BE49-F238E27FC236}">
                <a16:creationId xmlns:a16="http://schemas.microsoft.com/office/drawing/2014/main" id="{B9A01D43-5CE7-459A-8C2F-55477B0C3F3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100" t="14361" r="9782" b="16677"/>
          <a:stretch/>
        </p:blipFill>
        <p:spPr>
          <a:xfrm>
            <a:off x="19235824" y="24978486"/>
            <a:ext cx="2216142" cy="3774165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  <p:pic>
        <p:nvPicPr>
          <p:cNvPr id="212" name="그림 211">
            <a:extLst>
              <a:ext uri="{FF2B5EF4-FFF2-40B4-BE49-F238E27FC236}">
                <a16:creationId xmlns:a16="http://schemas.microsoft.com/office/drawing/2014/main" id="{7E829B6A-66D9-4FB4-AC90-397C3A9A3C0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774" t="13576" r="8658" b="17161"/>
          <a:stretch/>
        </p:blipFill>
        <p:spPr>
          <a:xfrm>
            <a:off x="15730199" y="24974047"/>
            <a:ext cx="2120935" cy="3778604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  <p:cxnSp>
        <p:nvCxnSpPr>
          <p:cNvPr id="213" name="직선 화살표 연결선 212">
            <a:extLst>
              <a:ext uri="{FF2B5EF4-FFF2-40B4-BE49-F238E27FC236}">
                <a16:creationId xmlns:a16="http://schemas.microsoft.com/office/drawing/2014/main" id="{63FCC7FC-0011-4EB3-9468-E18FB3B34566}"/>
              </a:ext>
            </a:extLst>
          </p:cNvPr>
          <p:cNvCxnSpPr>
            <a:cxnSpLocks/>
            <a:stCxn id="211" idx="1"/>
            <a:endCxn id="212" idx="3"/>
          </p:cNvCxnSpPr>
          <p:nvPr/>
        </p:nvCxnSpPr>
        <p:spPr>
          <a:xfrm flipH="1" flipV="1">
            <a:off x="17851134" y="26863349"/>
            <a:ext cx="1384690" cy="222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TextBox 213">
            <a:extLst>
              <a:ext uri="{FF2B5EF4-FFF2-40B4-BE49-F238E27FC236}">
                <a16:creationId xmlns:a16="http://schemas.microsoft.com/office/drawing/2014/main" id="{EC97C165-E2F6-401B-9776-AA5D5835C973}"/>
              </a:ext>
            </a:extLst>
          </p:cNvPr>
          <p:cNvSpPr txBox="1"/>
          <p:nvPr/>
        </p:nvSpPr>
        <p:spPr>
          <a:xfrm>
            <a:off x="17453729" y="29087539"/>
            <a:ext cx="2179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dirty="0"/>
              <a:t>MOBILE</a:t>
            </a:r>
            <a:endParaRPr lang="ko-KR" altLang="en-US" sz="4000" dirty="0"/>
          </a:p>
        </p:txBody>
      </p:sp>
      <p:pic>
        <p:nvPicPr>
          <p:cNvPr id="215" name="그림 214">
            <a:extLst>
              <a:ext uri="{FF2B5EF4-FFF2-40B4-BE49-F238E27FC236}">
                <a16:creationId xmlns:a16="http://schemas.microsoft.com/office/drawing/2014/main" id="{DEE8B73B-F0D8-4693-8A89-0B82393D1A9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29668" y="16926734"/>
            <a:ext cx="18434513" cy="7788482"/>
          </a:xfrm>
          <a:prstGeom prst="rect">
            <a:avLst/>
          </a:prstGeom>
        </p:spPr>
      </p:pic>
      <p:sp>
        <p:nvSpPr>
          <p:cNvPr id="216" name="모서리가 둥근 직사각형 51">
            <a:extLst>
              <a:ext uri="{FF2B5EF4-FFF2-40B4-BE49-F238E27FC236}">
                <a16:creationId xmlns:a16="http://schemas.microsoft.com/office/drawing/2014/main" id="{5E2C1A3A-85B5-4897-8D8D-899E83C3B14D}"/>
              </a:ext>
            </a:extLst>
          </p:cNvPr>
          <p:cNvSpPr/>
          <p:nvPr/>
        </p:nvSpPr>
        <p:spPr>
          <a:xfrm>
            <a:off x="2891945" y="9397557"/>
            <a:ext cx="18286726" cy="6554741"/>
          </a:xfrm>
          <a:prstGeom prst="roundRect">
            <a:avLst>
              <a:gd name="adj" fmla="val 3074"/>
            </a:avLst>
          </a:prstGeom>
          <a:solidFill>
            <a:schemeClr val="bg1"/>
          </a:solidFill>
          <a:ln w="762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17" name="그림 216">
            <a:extLst>
              <a:ext uri="{FF2B5EF4-FFF2-40B4-BE49-F238E27FC236}">
                <a16:creationId xmlns:a16="http://schemas.microsoft.com/office/drawing/2014/main" id="{13576A94-8CC3-456F-947D-FED89AF66AE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91583" y="9805849"/>
            <a:ext cx="13887450" cy="5848350"/>
          </a:xfrm>
          <a:prstGeom prst="rect">
            <a:avLst/>
          </a:prstGeom>
        </p:spPr>
      </p:pic>
      <p:sp>
        <p:nvSpPr>
          <p:cNvPr id="219" name="모서리가 둥근 직사각형 62">
            <a:extLst>
              <a:ext uri="{FF2B5EF4-FFF2-40B4-BE49-F238E27FC236}">
                <a16:creationId xmlns:a16="http://schemas.microsoft.com/office/drawing/2014/main" id="{BF47B58D-1F4E-4547-9A94-34D3948DAFB0}"/>
              </a:ext>
            </a:extLst>
          </p:cNvPr>
          <p:cNvSpPr/>
          <p:nvPr/>
        </p:nvSpPr>
        <p:spPr>
          <a:xfrm>
            <a:off x="16592550" y="9706826"/>
            <a:ext cx="2412211" cy="6039449"/>
          </a:xfrm>
          <a:prstGeom prst="roundRect">
            <a:avLst>
              <a:gd name="adj" fmla="val 3074"/>
            </a:avLst>
          </a:prstGeom>
          <a:noFill/>
          <a:ln w="762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4" name="연결선: 꺾임 33">
            <a:extLst>
              <a:ext uri="{FF2B5EF4-FFF2-40B4-BE49-F238E27FC236}">
                <a16:creationId xmlns:a16="http://schemas.microsoft.com/office/drawing/2014/main" id="{601CD9AB-4F90-4FBF-9FAA-D0E554FFA9A4}"/>
              </a:ext>
            </a:extLst>
          </p:cNvPr>
          <p:cNvCxnSpPr>
            <a:stCxn id="219" idx="2"/>
          </p:cNvCxnSpPr>
          <p:nvPr/>
        </p:nvCxnSpPr>
        <p:spPr>
          <a:xfrm rot="5400000">
            <a:off x="14153830" y="12679545"/>
            <a:ext cx="578097" cy="6711556"/>
          </a:xfrm>
          <a:prstGeom prst="bentConnector2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>
            <a:extLst>
              <a:ext uri="{FF2B5EF4-FFF2-40B4-BE49-F238E27FC236}">
                <a16:creationId xmlns:a16="http://schemas.microsoft.com/office/drawing/2014/main" id="{95D04947-4CEE-47B7-9553-BD7EC22AD270}"/>
              </a:ext>
            </a:extLst>
          </p:cNvPr>
          <p:cNvCxnSpPr/>
          <p:nvPr/>
        </p:nvCxnSpPr>
        <p:spPr>
          <a:xfrm>
            <a:off x="11087100" y="16286272"/>
            <a:ext cx="0" cy="3278078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6290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</TotalTime>
  <Words>323</Words>
  <Application>Microsoft Office PowerPoint</Application>
  <PresentationFormat>사용자 지정</PresentationFormat>
  <Paragraphs>31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안현식</dc:creator>
  <cp:lastModifiedBy>안현식</cp:lastModifiedBy>
  <cp:revision>9</cp:revision>
  <dcterms:created xsi:type="dcterms:W3CDTF">2017-12-19T05:39:10Z</dcterms:created>
  <dcterms:modified xsi:type="dcterms:W3CDTF">2017-12-19T07:33:09Z</dcterms:modified>
</cp:coreProperties>
</file>