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329" r:id="rId5"/>
    <p:sldId id="290" r:id="rId6"/>
    <p:sldId id="310" r:id="rId7"/>
    <p:sldId id="314" r:id="rId8"/>
    <p:sldId id="264" r:id="rId9"/>
    <p:sldId id="315" r:id="rId10"/>
    <p:sldId id="307" r:id="rId11"/>
    <p:sldId id="316" r:id="rId12"/>
    <p:sldId id="317" r:id="rId13"/>
    <p:sldId id="268" r:id="rId14"/>
    <p:sldId id="309" r:id="rId15"/>
    <p:sldId id="323" r:id="rId16"/>
    <p:sldId id="324" r:id="rId17"/>
    <p:sldId id="322" r:id="rId18"/>
    <p:sldId id="325" r:id="rId19"/>
    <p:sldId id="321" r:id="rId20"/>
    <p:sldId id="326" r:id="rId21"/>
    <p:sldId id="320" r:id="rId22"/>
    <p:sldId id="327" r:id="rId23"/>
    <p:sldId id="318" r:id="rId24"/>
    <p:sldId id="32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DEEBF7"/>
    <a:srgbClr val="4877A0"/>
    <a:srgbClr val="EEEEEE"/>
    <a:srgbClr val="D5D5D5"/>
    <a:srgbClr val="FFCB37"/>
    <a:srgbClr val="CDFFFE"/>
    <a:srgbClr val="D0FFBD"/>
    <a:srgbClr val="F2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8" autoAdjust="0"/>
    <p:restoredTop sz="71129" autoAdjust="0"/>
  </p:normalViewPr>
  <p:slideViewPr>
    <p:cSldViewPr snapToGrid="0">
      <p:cViewPr varScale="1">
        <p:scale>
          <a:sx n="62" d="100"/>
          <a:sy n="62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1DBA-F788-4EC7-9F22-88E8526AA3F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5DD1-20C8-481B-88A8-B8B9B3A72C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9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91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6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3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83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87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3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859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다이어그램은 시퀀스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케이스에 대한 이벤트 시퀀스를 정의한다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케이스마다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시퀀스 다이어그램이 생성된다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시퀀스 다이어그램의 시스템 객체들 간 어떤 메시지가 어떤 순서로 발생하는지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593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7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시퀀스 다이어그램은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시퀀스 다이어그램은 객체 간 메시지들의 집합이다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시퀀스 다이어그램의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각 메시지의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Send/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Recieve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flow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변환한다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loop, alt, opt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node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변환한다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617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5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29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다이어그램은 테스트 시나리오로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다이어그램에서 추출된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경로는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에서부터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까지의 모든 경로이다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경로를 모두 체크하면 테스트 커버리지를 만족할 수 있는 테스트 시나리오를 생성할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38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 명세서는 시스템이 어떤 속성이나 특성을 가지고 동작해야 하는지에 대한 설명이다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 다이어그램으로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이용하는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액터와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처리기능인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케이스들 사이의 관계를 나타낸다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목표 지향 요구사항의 형식이 필요하다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947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시나리오는 테스트 유닛들로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시나리오는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들의 흐름이다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액티비티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다이어그램의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들은 시퀀스 다이어그램에서의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각 객체의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의미하므로 테스트 유닛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볼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유닛은 테스트 케이스로 변환될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테스트 유닛들은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Carlson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정의한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Unit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재 정의한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유닛에는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Method, Reusable Pattern, State, Maximum Linear Unit, Dialogue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이루어져 있는데 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메트릭스에서는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테스트 유닛 정의를 사용한다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8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논문에서는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요구사항으로부터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테스트 케이스까지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추적성을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모델 변환을 통해 확보할 수 있는 방법을 제시합니다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요구사항에 알맞은 테스트 케이스를 생성하여 테스트 커버리지를 높게 충족할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8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124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5DD1-20C8-481B-88A8-B8B9B3A72C8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672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01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39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비즈니스 애플리케이션에서 소비자 제품까지 생활의 많은 부분에서 다양한 제품들이 사용되고 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비중은 계속해서 증가하고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대다수의 사람들은 이러한 시스템을 사용하면서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제품이 기대한 대로 동작하지 않는 경우를 많이 접해 보았을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제품이 올바르게 동작하지 않는 경우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문제가 발생한다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인한 피해는 금전적인 손실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낭비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비즈니스의 이미지 손상 그리고 부상이나 사망에 이르기까지 다양하고 심각하다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테스트는 이러한 제품 시스템의 문제를 최소화하기 위해 반드시 필요하다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46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테스트의 중요성은 점점 증가되고 있으나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일반적으로 개발자들은 빠른 시일 내에 제품을 개발해야 하기 때문에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테스트에는 시간과 관심을 크게 두지 못하는 것이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국내의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개발의 현실이다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관리자가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테스트에 대한 관심이 없고 전문가도 부족한 상황에서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제품의 신뢰성 향상을 위해서는 개발 전반에 걸친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테스트에 대한 증대와 전문가의 양성이 필요하다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48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논문에서는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요구사항으로부터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테스트 케이스까지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추적성을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모델 변환을 통해 확보할 수 있는 방법을 제시합니다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요구사항에 알맞은 테스트 케이스를 생성하여 테스트 커버리지를 높게 충족할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3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92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4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090C-C392-4741-85B4-5A4258BAABB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9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56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0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1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33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3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8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31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61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1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2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4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3000">
              <a:srgbClr val="D5D5D5"/>
            </a:gs>
            <a:gs pos="2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551C-F05F-4A96-A567-C230372610A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7193-12A2-440F-AA75-0D34BE175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5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14737" y="4845157"/>
            <a:ext cx="5140651" cy="12416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홍익대학교 소프트웨어공학연구실</a:t>
            </a:r>
            <a:endParaRPr lang="en-US" altLang="ko-KR" sz="1867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박 지 훈</a:t>
            </a:r>
            <a:endParaRPr lang="en-US" altLang="ko-KR" sz="1867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지도교수 </a:t>
            </a:r>
            <a:r>
              <a:rPr lang="en-US" altLang="ko-KR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김영철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6213309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475656" y="606560"/>
            <a:ext cx="7416824" cy="493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21893"/>
            <a:ext cx="165618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Hongik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SELab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38" y="1700809"/>
            <a:ext cx="85979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733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추상 테스트 케이스 성숙도 모델 기반의</a:t>
            </a:r>
            <a:endParaRPr lang="en-US" altLang="ko-KR" sz="3733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r"/>
            <a:r>
              <a:rPr lang="ko-KR" altLang="en-US" sz="3733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테스트 케이스 </a:t>
            </a:r>
            <a:r>
              <a:rPr lang="ko-KR" altLang="en-US" sz="3733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추적성</a:t>
            </a:r>
            <a:r>
              <a:rPr lang="ko-KR" altLang="en-US" sz="3733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연구</a:t>
            </a:r>
            <a:endParaRPr lang="en-US" altLang="ko-KR" sz="3733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pPr algn="r"/>
            <a:r>
              <a:rPr lang="en-US" altLang="ko-KR" sz="2667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 Study on the Test Case Traceability</a:t>
            </a:r>
          </a:p>
          <a:p>
            <a:pPr algn="r"/>
            <a:r>
              <a:rPr lang="en-US" altLang="ko-KR" sz="2667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based on Abstract Test Case Maturity Model</a:t>
            </a:r>
            <a:endParaRPr lang="ko-KR" altLang="en-US" sz="2667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050209" y="2915315"/>
            <a:ext cx="662473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510748" y="606560"/>
            <a:ext cx="73340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41" y="452669"/>
            <a:ext cx="155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관련 연구</a:t>
            </a:r>
            <a:endParaRPr lang="ko-KR" altLang="en-US" sz="1400" spc="-151" dirty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8139" y="1298713"/>
            <a:ext cx="7460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M. </a:t>
            </a:r>
            <a:r>
              <a:rPr lang="en-US" altLang="ko-KR" dirty="0" err="1" smtClean="0"/>
              <a:t>Sarma</a:t>
            </a:r>
            <a:r>
              <a:rPr lang="en-US" altLang="ko-KR" dirty="0" smtClean="0"/>
              <a:t>, D. </a:t>
            </a:r>
            <a:r>
              <a:rPr lang="en-US" altLang="ko-KR" dirty="0" err="1" smtClean="0"/>
              <a:t>Kundu</a:t>
            </a:r>
            <a:r>
              <a:rPr lang="en-US" altLang="ko-KR" dirty="0" smtClean="0"/>
              <a:t> and R. Mall</a:t>
            </a:r>
          </a:p>
          <a:p>
            <a:r>
              <a:rPr lang="en-US" altLang="ko-KR" dirty="0" smtClean="0"/>
              <a:t> – Automatic Test Case Generation from UML Sequence Diagram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상태 다이어그램 형태의 </a:t>
            </a:r>
            <a:r>
              <a:rPr lang="en-US" altLang="ko-KR" dirty="0" smtClean="0"/>
              <a:t>Sequence Diagram Graph(SDG)</a:t>
            </a:r>
            <a:r>
              <a:rPr lang="ko-KR" altLang="en-US" dirty="0" smtClean="0"/>
              <a:t>를 정의하여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시퀀스 다이어그램의 시나리오를 표현한 후 테스트 케이스 도출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시퀀스 다이어그램의 메시지만을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이용하여 조건을 결정하므로</a:t>
            </a:r>
            <a:endParaRPr lang="en-US" altLang="ko-KR" dirty="0"/>
          </a:p>
          <a:p>
            <a:pPr algn="r"/>
            <a:r>
              <a:rPr lang="ko-KR" altLang="en-US" dirty="0" smtClean="0"/>
              <a:t>다양한 결합 조각을 고려하지 못함</a:t>
            </a:r>
            <a:endParaRPr lang="en-US" altLang="ko-KR" dirty="0" smtClean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89665"/>
              </p:ext>
            </p:extLst>
          </p:nvPr>
        </p:nvGraphicFramePr>
        <p:xfrm>
          <a:off x="1027044" y="2818091"/>
          <a:ext cx="708991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8319">
                  <a:extLst>
                    <a:ext uri="{9D8B030D-6E8A-4147-A177-3AD203B41FA5}">
                      <a16:colId xmlns:a16="http://schemas.microsoft.com/office/drawing/2014/main" val="2826880319"/>
                    </a:ext>
                  </a:extLst>
                </a:gridCol>
                <a:gridCol w="6281593">
                  <a:extLst>
                    <a:ext uri="{9D8B030D-6E8A-4147-A177-3AD203B41FA5}">
                      <a16:colId xmlns:a16="http://schemas.microsoft.com/office/drawing/2014/main" val="3867291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설명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6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운영 시나리오의 다양한 상태를 나타내는 모든 노드의 집합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95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∑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하나의 상태에서 다른 상태로의 전이를 나타내는 </a:t>
                      </a:r>
                      <a:r>
                        <a:rPr lang="ko-KR" altLang="en-US" dirty="0" err="1" smtClean="0"/>
                        <a:t>엣지의</a:t>
                      </a:r>
                      <a:r>
                        <a:rPr lang="ko-KR" altLang="en-US" dirty="0" smtClean="0"/>
                        <a:t> 집합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0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q0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집합이 시작되는 상태를 나타내는 초기 노드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45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작업이 종료되는 상태를 나타내는 최종 노드의 집합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4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510748" y="606560"/>
            <a:ext cx="73340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41" y="452669"/>
            <a:ext cx="155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관련 연구</a:t>
            </a:r>
            <a:endParaRPr lang="ko-KR" altLang="en-US" sz="1400" spc="-151" dirty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909806"/>
            <a:ext cx="622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	</a:t>
            </a:r>
            <a:r>
              <a:rPr lang="ko-KR" altLang="en-US" dirty="0" err="1" smtClean="0"/>
              <a:t>안성빈</a:t>
            </a:r>
            <a:r>
              <a:rPr lang="en-US" altLang="ko-KR" dirty="0" smtClean="0"/>
              <a:t> – Requirement based Testing on Use Case Paradigm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액터의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입력와</a:t>
            </a:r>
            <a:r>
              <a:rPr lang="ko-KR" altLang="en-US" dirty="0" smtClean="0"/>
              <a:t> 응답에 의한 반복적인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흐름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458" y="1982496"/>
            <a:ext cx="3859340" cy="3436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59927"/>
            <a:ext cx="4562976" cy="3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510748" y="606560"/>
            <a:ext cx="73340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41" y="452669"/>
            <a:ext cx="155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관련 연구</a:t>
            </a:r>
            <a:endParaRPr lang="ko-KR" altLang="en-US" sz="1400" spc="-151" dirty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3388568" descr="EMB000004b8b8b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68" y="1213115"/>
            <a:ext cx="6264664" cy="43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7924" y="198884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570" y="3399384"/>
            <a:ext cx="636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테스트 케이스 </a:t>
            </a:r>
            <a:r>
              <a:rPr lang="ko-KR" altLang="en-US" sz="3200" dirty="0" err="1" smtClean="0">
                <a:solidFill>
                  <a:schemeClr val="bg1"/>
                </a:solidFill>
                <a:latin typeface="+mn-ea"/>
              </a:rPr>
              <a:t>추적성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+mn-ea"/>
              </a:rPr>
              <a:t>메트릭스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635896" y="3284984"/>
            <a:ext cx="187220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r="83341" b="60921"/>
          <a:stretch/>
        </p:blipFill>
        <p:spPr>
          <a:xfrm>
            <a:off x="415009" y="1315735"/>
            <a:ext cx="1422029" cy="17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23" y="2182775"/>
            <a:ext cx="5449553" cy="3956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822" y="988541"/>
            <a:ext cx="6792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요구사항 명세서</a:t>
            </a:r>
            <a:endParaRPr lang="en-US" altLang="ko-KR" dirty="0" smtClean="0"/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시스템의 속성이나 특성을 가지고 어떻게 동작해야 하는지 명시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75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20470" r="58974" b="58319"/>
          <a:stretch/>
        </p:blipFill>
        <p:spPr>
          <a:xfrm>
            <a:off x="2162432" y="1315735"/>
            <a:ext cx="1754660" cy="18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09" y="1122763"/>
            <a:ext cx="6691982" cy="46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40593" r="31178" b="49120"/>
          <a:stretch/>
        </p:blipFill>
        <p:spPr>
          <a:xfrm>
            <a:off x="3880021" y="1315735"/>
            <a:ext cx="2409567" cy="22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47" y="992538"/>
            <a:ext cx="5020904" cy="4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51520" y="6213309"/>
            <a:ext cx="864096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1700809"/>
            <a:ext cx="144016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Contents</a:t>
            </a:r>
            <a:endParaRPr lang="ko-KR" altLang="en-US" sz="3200" spc="-15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1762364"/>
            <a:ext cx="5256584" cy="4205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01  </a:t>
            </a:r>
            <a:r>
              <a:rPr lang="ko-KR" altLang="en-US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연구 동기</a:t>
            </a:r>
            <a:endParaRPr lang="ko-KR" altLang="en-US" sz="2133" spc="-15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2956072"/>
            <a:ext cx="5256584" cy="4205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03  </a:t>
            </a:r>
            <a:r>
              <a:rPr lang="ko-KR" altLang="en-US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테스트</a:t>
            </a:r>
            <a:r>
              <a:rPr lang="en-US" altLang="ko-KR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케이스 </a:t>
            </a:r>
            <a:r>
              <a:rPr lang="ko-KR" altLang="en-US" sz="2133" spc="-15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추적성</a:t>
            </a:r>
            <a:r>
              <a:rPr lang="ko-KR" altLang="en-US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133" spc="-15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메트릭스</a:t>
            </a:r>
            <a:endParaRPr lang="ko-KR" altLang="en-US" sz="2133" spc="-15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4149777"/>
            <a:ext cx="5256585" cy="4205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05  Q &amp; A</a:t>
            </a:r>
            <a:endParaRPr lang="ko-KR" altLang="en-US" sz="2133" spc="-15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1893"/>
            <a:ext cx="1656184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  <a:latin typeface="+mj-ea"/>
                <a:ea typeface="+mj-ea"/>
              </a:rPr>
              <a:t>Hongik</a:t>
            </a:r>
            <a:r>
              <a:rPr lang="en-US" altLang="ko-KR" sz="16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+mj-ea"/>
                <a:ea typeface="+mj-ea"/>
              </a:rPr>
              <a:t>SELab</a:t>
            </a:r>
            <a:endParaRPr lang="ko-KR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475656" y="606560"/>
            <a:ext cx="7416824" cy="4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1800" y="2359217"/>
            <a:ext cx="5256585" cy="4205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02  </a:t>
            </a:r>
            <a:r>
              <a:rPr lang="ko-KR" altLang="en-US" sz="2133" spc="-15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관련 연구</a:t>
            </a:r>
            <a:endParaRPr lang="ko-KR" altLang="en-US" sz="2133" spc="-15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3552924"/>
            <a:ext cx="5256585" cy="4205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04  </a:t>
            </a:r>
            <a:r>
              <a:rPr lang="ko-KR" altLang="en-US" sz="2133" spc="-15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결론 및 향후 계획</a:t>
            </a:r>
          </a:p>
        </p:txBody>
      </p:sp>
    </p:spTree>
    <p:extLst>
      <p:ext uri="{BB962C8B-B14F-4D97-AF65-F5344CB8AC3E}">
        <p14:creationId xmlns:p14="http://schemas.microsoft.com/office/powerpoint/2010/main" val="29739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69402" r="3963" b="45775"/>
          <a:stretch/>
        </p:blipFill>
        <p:spPr>
          <a:xfrm>
            <a:off x="6339015" y="1315735"/>
            <a:ext cx="2273643" cy="24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782" y="971608"/>
            <a:ext cx="4154434" cy="49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3" t="50881" r="-2263" b="-1894"/>
          <a:stretch/>
        </p:blipFill>
        <p:spPr>
          <a:xfrm>
            <a:off x="415009" y="3571103"/>
            <a:ext cx="8728991" cy="22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7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42" y="1046361"/>
            <a:ext cx="8344517" cy="14561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032" y="3261733"/>
            <a:ext cx="5740766" cy="24058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" y="2850942"/>
            <a:ext cx="1975275" cy="2816596"/>
          </a:xfrm>
          <a:prstGeom prst="rect">
            <a:avLst/>
          </a:prstGeom>
        </p:spPr>
      </p:pic>
      <p:cxnSp>
        <p:nvCxnSpPr>
          <p:cNvPr id="12" name="꺾인 연결선 11"/>
          <p:cNvCxnSpPr>
            <a:stCxn id="3" idx="1"/>
            <a:endCxn id="10" idx="1"/>
          </p:cNvCxnSpPr>
          <p:nvPr/>
        </p:nvCxnSpPr>
        <p:spPr>
          <a:xfrm rot="10800000" flipH="1" flipV="1">
            <a:off x="399742" y="1774444"/>
            <a:ext cx="300028" cy="2484795"/>
          </a:xfrm>
          <a:prstGeom prst="bentConnector3">
            <a:avLst>
              <a:gd name="adj1" fmla="val -7619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10" idx="3"/>
            <a:endCxn id="4" idx="1"/>
          </p:cNvCxnSpPr>
          <p:nvPr/>
        </p:nvCxnSpPr>
        <p:spPr>
          <a:xfrm>
            <a:off x="2675045" y="4259240"/>
            <a:ext cx="428987" cy="20539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04032" y="104636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테스트 시나리오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7424" y="292766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테스트 케이스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6127" y="566498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mtClean="0"/>
              <a:t>테스트 유닛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8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  <p:cxnSp>
        <p:nvCxnSpPr>
          <p:cNvPr id="10" name="직선 연결선 9"/>
          <p:cNvCxnSpPr>
            <a:stCxn id="12" idx="3"/>
          </p:cNvCxnSpPr>
          <p:nvPr/>
        </p:nvCxnSpPr>
        <p:spPr>
          <a:xfrm>
            <a:off x="2675045" y="606558"/>
            <a:ext cx="6169753" cy="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254" y="452669"/>
            <a:ext cx="249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테스트 케이스 </a:t>
            </a:r>
            <a:r>
              <a:rPr lang="ko-KR" altLang="en-US" sz="1400" spc="-151" dirty="0" err="1" smtClean="0">
                <a:latin typeface="+mn-ea"/>
              </a:rPr>
              <a:t>추적성</a:t>
            </a:r>
            <a:r>
              <a:rPr lang="ko-KR" altLang="en-US" sz="1400" spc="-151" dirty="0" smtClean="0">
                <a:latin typeface="+mn-ea"/>
              </a:rPr>
              <a:t> </a:t>
            </a:r>
            <a:r>
              <a:rPr lang="ko-KR" altLang="en-US" sz="1400" spc="-151" dirty="0" err="1" smtClean="0">
                <a:latin typeface="+mn-ea"/>
              </a:rPr>
              <a:t>메트릭스</a:t>
            </a:r>
            <a:endParaRPr lang="ko-KR" altLang="en-US" sz="1400" spc="-15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3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7924" y="198884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718" y="3399384"/>
            <a:ext cx="395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결론 및</a:t>
            </a:r>
            <a:r>
              <a:rPr lang="en-US" altLang="ko-KR" sz="32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향후 계획</a:t>
            </a:r>
            <a:endParaRPr lang="en-US" altLang="ko-KR" sz="3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635896" y="3284984"/>
            <a:ext cx="187220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251520" y="6272432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691680" y="606560"/>
            <a:ext cx="7200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51520" y="6235546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18078" y="452670"/>
            <a:ext cx="292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>
                <a:latin typeface="+mn-ea"/>
              </a:rPr>
              <a:t>결론 및 향후 계획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95" y="984013"/>
            <a:ext cx="8129790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결론</a:t>
            </a:r>
            <a:r>
              <a:rPr lang="en-US" altLang="ko-KR" sz="2400" b="1" dirty="0"/>
              <a:t>.</a:t>
            </a:r>
          </a:p>
          <a:p>
            <a:endParaRPr lang="en-US" altLang="ko-KR" dirty="0"/>
          </a:p>
          <a:p>
            <a:pPr marL="457189" indent="-457189">
              <a:buAutoNum type="arabicPeriod"/>
            </a:pPr>
            <a:r>
              <a:rPr lang="ko-KR" altLang="en-US" dirty="0" err="1" smtClean="0"/>
              <a:t>요구사항으로부터</a:t>
            </a:r>
            <a:r>
              <a:rPr lang="ko-KR" altLang="en-US" dirty="0" smtClean="0"/>
              <a:t> 테스트 케이스까지의 </a:t>
            </a:r>
            <a:r>
              <a:rPr lang="ko-KR" altLang="en-US" dirty="0" err="1" smtClean="0"/>
              <a:t>추적성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메트릭스를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제안함으로써 잦은 요구사항의 변경에도 테스트 케이스의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생성 및 삭제에 도움이 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457189" indent="-457189">
              <a:buAutoNum type="arabicPeriod"/>
            </a:pPr>
            <a:endParaRPr lang="en-US" altLang="ko-KR" sz="1333" dirty="0"/>
          </a:p>
          <a:p>
            <a:pPr marL="457189" indent="-457189">
              <a:buAutoNum type="arabicPeriod"/>
            </a:pPr>
            <a:r>
              <a:rPr lang="ko-KR" altLang="en-US" dirty="0"/>
              <a:t> </a:t>
            </a:r>
            <a:r>
              <a:rPr lang="ko-KR" altLang="en-US" dirty="0" smtClean="0"/>
              <a:t>완성된 프로그램이 아닌 요구사항부터의 세부적인 모델링을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추출하여 테스트 케이스 생성을 하므로 테스트 커버리지를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높게 충족할 수 있다</a:t>
            </a:r>
            <a:r>
              <a:rPr lang="en-US" altLang="ko-KR" dirty="0" smtClean="0"/>
              <a:t>.</a:t>
            </a:r>
          </a:p>
          <a:p>
            <a:pPr marL="457189" indent="-457189">
              <a:buAutoNum type="arabicPeriod"/>
            </a:pPr>
            <a:endParaRPr lang="en-US" altLang="ko-KR" sz="2667" dirty="0" smtClean="0"/>
          </a:p>
          <a:p>
            <a:r>
              <a:rPr lang="ko-KR" altLang="en-US" sz="2400" b="1" dirty="0" smtClean="0"/>
              <a:t>향후 </a:t>
            </a:r>
            <a:r>
              <a:rPr lang="ko-KR" altLang="en-US" sz="2400" b="1" dirty="0"/>
              <a:t>연구</a:t>
            </a:r>
            <a:r>
              <a:rPr lang="en-US" altLang="ko-KR" sz="2400" b="1" dirty="0"/>
              <a:t>.</a:t>
            </a:r>
            <a:r>
              <a:rPr lang="en-US" altLang="ko-KR" sz="1067" dirty="0"/>
              <a:t>     </a:t>
            </a:r>
          </a:p>
          <a:p>
            <a:r>
              <a:rPr lang="en-US" altLang="ko-KR" dirty="0"/>
              <a:t>      </a:t>
            </a:r>
          </a:p>
          <a:p>
            <a:pPr marL="457189" indent="-457189">
              <a:buAutoNum type="arabicPeriod"/>
            </a:pPr>
            <a:r>
              <a:rPr lang="ko-KR" altLang="en-US" dirty="0" smtClean="0"/>
              <a:t>다양한 테스트 커버리지를 적용할 수 있도록 모델 변환 규칙을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정제하여 자동화 할 수 있는 도구를 구현할 것이다</a:t>
            </a:r>
            <a:r>
              <a:rPr lang="en-US" altLang="ko-KR" dirty="0" smtClean="0"/>
              <a:t>.</a:t>
            </a:r>
          </a:p>
          <a:p>
            <a:pPr marL="457189" indent="-457189">
              <a:buAutoNum type="arabicPeriod"/>
            </a:pPr>
            <a:endParaRPr lang="en-US" altLang="ko-KR" dirty="0"/>
          </a:p>
          <a:p>
            <a:pPr marL="457189" indent="-457189">
              <a:buAutoNum type="arabicPeriod"/>
            </a:pPr>
            <a:r>
              <a:rPr lang="en-US" altLang="ko-KR" dirty="0" smtClean="0"/>
              <a:t>Goal Oriented Requirement Engineering</a:t>
            </a:r>
            <a:r>
              <a:rPr lang="ko-KR" altLang="en-US" dirty="0" smtClean="0"/>
              <a:t>을 통하여 좀 더 명확한 요구사항부터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테스트 케이스까지의 </a:t>
            </a:r>
            <a:r>
              <a:rPr lang="ko-KR" altLang="en-US" dirty="0" err="1" smtClean="0"/>
              <a:t>추적성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메트릭스를</a:t>
            </a:r>
            <a:r>
              <a:rPr lang="ko-KR" altLang="en-US" dirty="0" smtClean="0"/>
              <a:t> 연구할 것이다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1" y="858418"/>
            <a:ext cx="5150499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795" y="2833773"/>
            <a:ext cx="241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감사합니다</a:t>
            </a:r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671900" y="3356992"/>
            <a:ext cx="1800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7924" y="198884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76" y="33993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연구 동기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3635896" y="3284984"/>
            <a:ext cx="187220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71600" y="606560"/>
            <a:ext cx="79208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18079" y="45267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>
                <a:latin typeface="+mn-ea"/>
              </a:rPr>
              <a:t>연구 동기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1" y="1087629"/>
            <a:ext cx="4249049" cy="19936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08" y="2248102"/>
            <a:ext cx="4260995" cy="227127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51" y="3232010"/>
            <a:ext cx="4326692" cy="25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71600" y="606560"/>
            <a:ext cx="79208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18079" y="45267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>
                <a:latin typeface="+mn-ea"/>
              </a:rPr>
              <a:t>연구 동기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" name="Picture 10" descr="decrease arrow icon에 대한 이미지 검색결과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84" y="3440310"/>
            <a:ext cx="2809520" cy="24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3193588" y="3639117"/>
            <a:ext cx="3397712" cy="2313950"/>
          </a:xfrm>
          <a:prstGeom prst="roundRect">
            <a:avLst>
              <a:gd name="adj" fmla="val 2245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21025" y="4977138"/>
            <a:ext cx="632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/>
              <a:t>Testing</a:t>
            </a:r>
            <a:endParaRPr lang="ko-KR" altLang="en-US" sz="1200" b="1" dirty="0"/>
          </a:p>
        </p:txBody>
      </p:sp>
      <p:pic>
        <p:nvPicPr>
          <p:cNvPr id="15" name="Picture 10" descr="valid, up, positive, good, thumb, yes, ok, success, pro, accep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72" y="3390900"/>
            <a:ext cx="992655" cy="9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44358" y="4428383"/>
            <a:ext cx="13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Project Success</a:t>
            </a:r>
            <a:endParaRPr lang="ko-KR" altLang="en-US" sz="1200" b="1"/>
          </a:p>
        </p:txBody>
      </p:sp>
      <p:pic>
        <p:nvPicPr>
          <p:cNvPr id="17" name="Picture 12" descr="bug icon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8" y="3772930"/>
            <a:ext cx="623058" cy="6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01309" y="4395988"/>
            <a:ext cx="115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Program Bug</a:t>
            </a:r>
            <a:endParaRPr lang="ko-KR" altLang="en-US" sz="1200" b="1"/>
          </a:p>
        </p:txBody>
      </p:sp>
      <p:pic>
        <p:nvPicPr>
          <p:cNvPr id="19" name="Picture 14" descr="appicns, machine, tim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37" y="3727021"/>
            <a:ext cx="667408" cy="6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59261" y="439746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Time</a:t>
            </a:r>
            <a:endParaRPr lang="ko-KR" altLang="en-US" sz="1200" b="1"/>
          </a:p>
        </p:txBody>
      </p:sp>
      <p:pic>
        <p:nvPicPr>
          <p:cNvPr id="21" name="Picture 16" descr="analytics, chart, keynote, mone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3" y="5015001"/>
            <a:ext cx="605737" cy="6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07534" y="562073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Money</a:t>
            </a:r>
            <a:endParaRPr lang="ko-KR" altLang="en-US" sz="1200" b="1"/>
          </a:p>
        </p:txBody>
      </p:sp>
      <p:pic>
        <p:nvPicPr>
          <p:cNvPr id="23" name="Picture 2" descr="quality icon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24" y="4803504"/>
            <a:ext cx="992655" cy="9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28445" y="5754221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mtClean="0"/>
              <a:t>Quality</a:t>
            </a:r>
            <a:endParaRPr lang="ko-KR" altLang="en-US" sz="1200" b="1"/>
          </a:p>
        </p:txBody>
      </p:sp>
      <p:sp>
        <p:nvSpPr>
          <p:cNvPr id="25" name="TextBox 24"/>
          <p:cNvSpPr txBox="1"/>
          <p:nvPr/>
        </p:nvSpPr>
        <p:spPr>
          <a:xfrm rot="19118374">
            <a:off x="5172685" y="4834506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</a:rPr>
              <a:t>decrease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281" y="985387"/>
            <a:ext cx="7605437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ko-KR"/>
            </a:defPPr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l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ysClr val="windowText" lastClr="000000"/>
                </a:solidFill>
              </a:rPr>
              <a:t>비즈니스 애플리케이션에서 소비자 제품까지 다양한 제품들이 사용</a:t>
            </a:r>
            <a:endParaRPr lang="en-US" altLang="ko-KR" sz="1600" b="1" dirty="0">
              <a:solidFill>
                <a:sysClr val="windowText" lastClr="000000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ysClr val="windowText" lastClr="000000"/>
                </a:solidFill>
              </a:rPr>
              <a:t>제품이 올바르게 동작하지 않는 경우 다양한 문제 발생</a:t>
            </a:r>
            <a:endParaRPr lang="en-US" altLang="ko-KR" sz="1600" b="1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ysClr val="windowText" lastClr="000000"/>
                </a:solidFill>
              </a:rPr>
              <a:t>금전적인 손실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시간 낭비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비즈니스의 이미지 손상 등 다양한 피해 발생</a:t>
            </a:r>
            <a:endParaRPr lang="en-US" altLang="ko-KR" sz="1600" b="1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</a:rPr>
              <a:t>테스트는 이러한 제품 시스템의 문제를 최소화하기 위해 반드시 필요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27" name="직선 화살표 연결선 26"/>
          <p:cNvCxnSpPr>
            <a:stCxn id="11" idx="3"/>
            <a:endCxn id="15" idx="1"/>
          </p:cNvCxnSpPr>
          <p:nvPr/>
        </p:nvCxnSpPr>
        <p:spPr>
          <a:xfrm flipV="1">
            <a:off x="6591300" y="3887229"/>
            <a:ext cx="810372" cy="908863"/>
          </a:xfrm>
          <a:prstGeom prst="straightConnector1">
            <a:avLst/>
          </a:prstGeom>
          <a:ln w="28575">
            <a:tailEnd type="triangle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1" idx="3"/>
            <a:endCxn id="23" idx="1"/>
          </p:cNvCxnSpPr>
          <p:nvPr/>
        </p:nvCxnSpPr>
        <p:spPr>
          <a:xfrm>
            <a:off x="6591300" y="4796092"/>
            <a:ext cx="794124" cy="503740"/>
          </a:xfrm>
          <a:prstGeom prst="straightConnector1">
            <a:avLst/>
          </a:prstGeom>
          <a:ln w="28575">
            <a:tailEnd type="triangle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endCxn id="11" idx="1"/>
          </p:cNvCxnSpPr>
          <p:nvPr/>
        </p:nvCxnSpPr>
        <p:spPr>
          <a:xfrm>
            <a:off x="2136594" y="4796092"/>
            <a:ext cx="1056994" cy="0"/>
          </a:xfrm>
          <a:prstGeom prst="straightConnector1">
            <a:avLst/>
          </a:prstGeom>
          <a:ln w="28575">
            <a:tailEnd type="triangle"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그림 30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1" y="3853066"/>
            <a:ext cx="1110298" cy="11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71600" y="606560"/>
            <a:ext cx="79208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18079" y="45267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>
                <a:latin typeface="+mn-ea"/>
              </a:rPr>
              <a:t>연구 동기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009" y="3275960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소프트웨어 개발 프로세스</a:t>
            </a:r>
            <a:endParaRPr lang="ko-KR" altLang="en-US" sz="1400" b="1" dirty="0"/>
          </a:p>
        </p:txBody>
      </p:sp>
      <p:sp>
        <p:nvSpPr>
          <p:cNvPr id="36" name="타원 35"/>
          <p:cNvSpPr/>
          <p:nvPr/>
        </p:nvSpPr>
        <p:spPr>
          <a:xfrm>
            <a:off x="619287" y="3706420"/>
            <a:ext cx="1421326" cy="14213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200" b="1" smtClean="0">
                <a:solidFill>
                  <a:schemeClr val="tx1"/>
                </a:solidFill>
              </a:rPr>
              <a:t>Requirement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25591" y="4059941"/>
            <a:ext cx="808718" cy="603626"/>
            <a:chOff x="-2123991" y="5571609"/>
            <a:chExt cx="1291746" cy="919221"/>
          </a:xfrm>
        </p:grpSpPr>
        <p:pic>
          <p:nvPicPr>
            <p:cNvPr id="38" name="Picture 2" descr="관련 이미지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123991" y="5571609"/>
              <a:ext cx="919221" cy="91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5973" y="5575522"/>
              <a:ext cx="403728" cy="516773"/>
            </a:xfrm>
            <a:prstGeom prst="rect">
              <a:avLst/>
            </a:prstGeom>
          </p:spPr>
        </p:pic>
      </p:grpSp>
      <p:sp>
        <p:nvSpPr>
          <p:cNvPr id="40" name="타원 39"/>
          <p:cNvSpPr/>
          <p:nvPr/>
        </p:nvSpPr>
        <p:spPr>
          <a:xfrm>
            <a:off x="2303315" y="3706420"/>
            <a:ext cx="1421326" cy="14213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200" b="1" smtClean="0">
                <a:solidFill>
                  <a:schemeClr val="tx1"/>
                </a:solidFill>
              </a:rPr>
              <a:t>Analysis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2570785" y="3955139"/>
            <a:ext cx="912127" cy="706001"/>
            <a:chOff x="2201405" y="2946684"/>
            <a:chExt cx="1397386" cy="1081599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986" y="2946684"/>
              <a:ext cx="688805" cy="688805"/>
            </a:xfrm>
            <a:prstGeom prst="rect">
              <a:avLst/>
            </a:prstGeom>
          </p:spPr>
        </p:pic>
        <p:pic>
          <p:nvPicPr>
            <p:cNvPr id="43" name="Picture 2" descr="관련 이미지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1405" y="3109062"/>
              <a:ext cx="919221" cy="91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타원 43"/>
          <p:cNvSpPr/>
          <p:nvPr/>
        </p:nvSpPr>
        <p:spPr>
          <a:xfrm>
            <a:off x="3987343" y="3706420"/>
            <a:ext cx="1421326" cy="14213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200" b="1" smtClean="0">
                <a:solidFill>
                  <a:schemeClr val="tx1"/>
                </a:solidFill>
              </a:rPr>
              <a:t>Design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86" y="4083038"/>
            <a:ext cx="637646" cy="637646"/>
          </a:xfrm>
          <a:prstGeom prst="rect">
            <a:avLst/>
          </a:prstGeom>
        </p:spPr>
      </p:pic>
      <p:sp>
        <p:nvSpPr>
          <p:cNvPr id="46" name="타원 45"/>
          <p:cNvSpPr/>
          <p:nvPr/>
        </p:nvSpPr>
        <p:spPr>
          <a:xfrm>
            <a:off x="5671371" y="3706420"/>
            <a:ext cx="1421326" cy="14213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200" b="1" smtClean="0">
                <a:solidFill>
                  <a:schemeClr val="tx1"/>
                </a:solidFill>
              </a:rPr>
              <a:t>Coding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95" y="4083038"/>
            <a:ext cx="719044" cy="637892"/>
          </a:xfrm>
          <a:prstGeom prst="rect">
            <a:avLst/>
          </a:prstGeom>
        </p:spPr>
      </p:pic>
      <p:sp>
        <p:nvSpPr>
          <p:cNvPr id="48" name="타원 47"/>
          <p:cNvSpPr/>
          <p:nvPr/>
        </p:nvSpPr>
        <p:spPr>
          <a:xfrm>
            <a:off x="7355400" y="3711387"/>
            <a:ext cx="1421326" cy="14213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200" b="1" smtClean="0">
                <a:solidFill>
                  <a:schemeClr val="tx1"/>
                </a:solidFill>
              </a:rPr>
              <a:t>Testing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69" y="4051454"/>
            <a:ext cx="689408" cy="689408"/>
          </a:xfrm>
          <a:prstGeom prst="rect">
            <a:avLst/>
          </a:prstGeom>
        </p:spPr>
      </p:pic>
      <p:sp>
        <p:nvSpPr>
          <p:cNvPr id="50" name="이등변 삼각형 49"/>
          <p:cNvSpPr/>
          <p:nvPr/>
        </p:nvSpPr>
        <p:spPr>
          <a:xfrm rot="5400000">
            <a:off x="2098148" y="4282566"/>
            <a:ext cx="189679" cy="163516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rgbClr val="C8C8C8"/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 rot="5400000">
            <a:off x="3782658" y="4282565"/>
            <a:ext cx="189679" cy="163516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rgbClr val="C8C8C8"/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 rot="5400000">
            <a:off x="5467168" y="4282565"/>
            <a:ext cx="189679" cy="163516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rgbClr val="C8C8C8"/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 rot="5400000">
            <a:off x="7151679" y="4274663"/>
            <a:ext cx="189679" cy="163516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rgbClr val="C8C8C8"/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89562" y="5620197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002060"/>
                </a:solidFill>
              </a:rPr>
              <a:t>요구사항 변경 요청</a:t>
            </a:r>
            <a:endParaRPr lang="ko-KR" altLang="en-US" sz="1200" b="1" dirty="0">
              <a:solidFill>
                <a:srgbClr val="002060"/>
              </a:solidFill>
            </a:endParaRPr>
          </a:p>
        </p:txBody>
      </p:sp>
      <p:cxnSp>
        <p:nvCxnSpPr>
          <p:cNvPr id="57" name="직선 화살표 연결선 56"/>
          <p:cNvCxnSpPr>
            <a:endCxn id="56" idx="0"/>
          </p:cNvCxnSpPr>
          <p:nvPr/>
        </p:nvCxnSpPr>
        <p:spPr>
          <a:xfrm>
            <a:off x="7246014" y="4636311"/>
            <a:ext cx="5936" cy="983886"/>
          </a:xfrm>
          <a:prstGeom prst="straightConnector1">
            <a:avLst/>
          </a:prstGeom>
          <a:ln>
            <a:solidFill>
              <a:srgbClr val="4270A1"/>
            </a:solidFill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구부러진 연결선 57"/>
          <p:cNvCxnSpPr>
            <a:stCxn id="56" idx="1"/>
          </p:cNvCxnSpPr>
          <p:nvPr/>
        </p:nvCxnSpPr>
        <p:spPr>
          <a:xfrm rot="10800000">
            <a:off x="6382034" y="5127747"/>
            <a:ext cx="107528" cy="630951"/>
          </a:xfrm>
          <a:prstGeom prst="curvedConnector2">
            <a:avLst/>
          </a:prstGeom>
          <a:ln>
            <a:solidFill>
              <a:srgbClr val="4270A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구부러진 연결선 58"/>
          <p:cNvCxnSpPr>
            <a:stCxn id="56" idx="1"/>
          </p:cNvCxnSpPr>
          <p:nvPr/>
        </p:nvCxnSpPr>
        <p:spPr>
          <a:xfrm rot="10800000">
            <a:off x="4698006" y="5127747"/>
            <a:ext cx="1791556" cy="630951"/>
          </a:xfrm>
          <a:prstGeom prst="curvedConnector2">
            <a:avLst/>
          </a:prstGeom>
          <a:ln>
            <a:solidFill>
              <a:srgbClr val="4270A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구부러진 연결선 59"/>
          <p:cNvCxnSpPr>
            <a:stCxn id="56" idx="1"/>
          </p:cNvCxnSpPr>
          <p:nvPr/>
        </p:nvCxnSpPr>
        <p:spPr>
          <a:xfrm rot="10800000">
            <a:off x="3013978" y="5127747"/>
            <a:ext cx="3475584" cy="630951"/>
          </a:xfrm>
          <a:prstGeom prst="curvedConnector2">
            <a:avLst/>
          </a:prstGeom>
          <a:ln>
            <a:solidFill>
              <a:srgbClr val="4270A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구부러진 연결선 60"/>
          <p:cNvCxnSpPr>
            <a:stCxn id="56" idx="1"/>
          </p:cNvCxnSpPr>
          <p:nvPr/>
        </p:nvCxnSpPr>
        <p:spPr>
          <a:xfrm rot="10800000">
            <a:off x="1329950" y="5127747"/>
            <a:ext cx="5159612" cy="630951"/>
          </a:xfrm>
          <a:prstGeom prst="curvedConnector2">
            <a:avLst/>
          </a:prstGeom>
          <a:ln>
            <a:solidFill>
              <a:srgbClr val="4270A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18943" y="580659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002060"/>
                </a:solidFill>
              </a:rPr>
              <a:t>변경된 요구사항과 관련된 요소들 모두 수정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671" y="988163"/>
            <a:ext cx="8449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시장 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신기술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경쟁업체의 대응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설계 결함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 실패 등의 다양한 외부적 요인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-&gt; </a:t>
            </a:r>
            <a:r>
              <a:rPr lang="ko-KR" altLang="en-US" b="1" dirty="0" smtClean="0">
                <a:solidFill>
                  <a:srgbClr val="FF0000"/>
                </a:solidFill>
              </a:rPr>
              <a:t>잦은 요구사항 변경 요청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SW </a:t>
            </a:r>
            <a:r>
              <a:rPr lang="ko-KR" altLang="en-US" dirty="0" smtClean="0"/>
              <a:t>개발 과정의 마지막 단계인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테스팅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얼마나 완벽하게 할 수 있는지 테스트 커버리지 측정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dirty="0" smtClean="0"/>
              <a:t>-&gt; </a:t>
            </a:r>
            <a:r>
              <a:rPr lang="ko-KR" altLang="en-US" b="1" dirty="0" smtClean="0">
                <a:solidFill>
                  <a:srgbClr val="FF0000"/>
                </a:solidFill>
              </a:rPr>
              <a:t>요구사항부터 테스트까지의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추적성</a:t>
            </a:r>
            <a:r>
              <a:rPr lang="ko-KR" altLang="en-US" b="1" dirty="0" smtClean="0">
                <a:solidFill>
                  <a:srgbClr val="FF0000"/>
                </a:solidFill>
              </a:rPr>
              <a:t> 부족</a:t>
            </a:r>
            <a:r>
              <a:rPr lang="ko-KR" altLang="en-US" dirty="0" smtClean="0"/>
              <a:t>으로 </a:t>
            </a:r>
            <a:r>
              <a:rPr lang="ko-KR" altLang="en-US" dirty="0" err="1" smtClean="0"/>
              <a:t>테스팅이</a:t>
            </a:r>
            <a:r>
              <a:rPr lang="ko-KR" altLang="en-US" dirty="0" smtClean="0"/>
              <a:t> 어려움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656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71600" y="606560"/>
            <a:ext cx="79208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18079" y="45267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>
                <a:latin typeface="+mn-ea"/>
              </a:rPr>
              <a:t>연구 동기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9" y="1315735"/>
            <a:ext cx="8536223" cy="44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7924" y="198884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0237" y="3429991"/>
            <a:ext cx="526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관련 연구</a:t>
            </a:r>
            <a:endParaRPr lang="ko-KR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35896" y="3284984"/>
            <a:ext cx="187220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6176421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51520" y="6139535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510748" y="606560"/>
            <a:ext cx="73340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8676456" y="569674"/>
            <a:ext cx="216024" cy="73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41" y="452669"/>
            <a:ext cx="155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1" dirty="0" smtClean="0">
                <a:latin typeface="+mn-ea"/>
              </a:rPr>
              <a:t>관련 연구</a:t>
            </a:r>
            <a:endParaRPr lang="ko-KR" altLang="en-US" sz="1400" spc="-151" dirty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8139" y="1298713"/>
            <a:ext cx="673934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J. Hartmann, M. Vieira, H. Foster and A. Ruder</a:t>
            </a:r>
          </a:p>
          <a:p>
            <a:r>
              <a:rPr lang="en-US" altLang="ko-KR" dirty="0" smtClean="0"/>
              <a:t> –A UML-based Approach to System Testing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완성된 소프트웨어의 상태를 이용하여 테스트 케이스 도출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실행 모델로부터의 테스트 케이스 도출이기 때문에 요구사항과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테스트 케이스가 다를 가능성이 있다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개발에 참여하지 않은 테스터의 경우 규모가 큰 소프트웨어의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복잡한 다이어그램만으로 테스트 케이스를 도출해야 함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0" y="-44829"/>
            <a:ext cx="9144000" cy="6947659"/>
            <a:chOff x="0" y="-44829"/>
            <a:chExt cx="9144000" cy="6947659"/>
          </a:xfrm>
        </p:grpSpPr>
        <p:sp>
          <p:nvSpPr>
            <p:cNvPr id="4" name="직사각형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462" y="-44829"/>
              <a:ext cx="6302022" cy="694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6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4060</TotalTime>
  <Words>986</Words>
  <Application>Microsoft Office PowerPoint</Application>
  <PresentationFormat>화면 슬라이드 쇼(4:3)</PresentationFormat>
  <Paragraphs>163</Paragraphs>
  <Slides>28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Copperplate Gothic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</dc:creator>
  <cp:lastModifiedBy>박지훈</cp:lastModifiedBy>
  <cp:revision>106</cp:revision>
  <dcterms:created xsi:type="dcterms:W3CDTF">2017-06-15T13:06:45Z</dcterms:created>
  <dcterms:modified xsi:type="dcterms:W3CDTF">2017-12-22T04:15:24Z</dcterms:modified>
</cp:coreProperties>
</file>