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4"/>
  </p:notesMasterIdLst>
  <p:handoutMasterIdLst>
    <p:handoutMasterId r:id="rId45"/>
  </p:handoutMasterIdLst>
  <p:sldIdLst>
    <p:sldId id="256" r:id="rId2"/>
    <p:sldId id="319" r:id="rId3"/>
    <p:sldId id="313" r:id="rId4"/>
    <p:sldId id="315" r:id="rId5"/>
    <p:sldId id="316" r:id="rId6"/>
    <p:sldId id="317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70" r:id="rId16"/>
    <p:sldId id="271" r:id="rId17"/>
    <p:sldId id="276" r:id="rId18"/>
    <p:sldId id="272" r:id="rId19"/>
    <p:sldId id="274" r:id="rId20"/>
    <p:sldId id="273" r:id="rId21"/>
    <p:sldId id="298" r:id="rId22"/>
    <p:sldId id="287" r:id="rId23"/>
    <p:sldId id="288" r:id="rId24"/>
    <p:sldId id="289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305" r:id="rId33"/>
    <p:sldId id="306" r:id="rId34"/>
    <p:sldId id="310" r:id="rId35"/>
    <p:sldId id="307" r:id="rId36"/>
    <p:sldId id="300" r:id="rId37"/>
    <p:sldId id="279" r:id="rId38"/>
    <p:sldId id="280" r:id="rId39"/>
    <p:sldId id="281" r:id="rId40"/>
    <p:sldId id="282" r:id="rId41"/>
    <p:sldId id="283" r:id="rId42"/>
    <p:sldId id="284" r:id="rId43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9CA"/>
    <a:srgbClr val="A5DDE5"/>
    <a:srgbClr val="C5C5C5"/>
    <a:srgbClr val="5B9BD5"/>
    <a:srgbClr val="4DB6AC"/>
    <a:srgbClr val="117F89"/>
    <a:srgbClr val="E8E8E8"/>
    <a:srgbClr val="609D9E"/>
    <a:srgbClr val="E7E7E7"/>
    <a:srgbClr val="3E7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4724" autoAdjust="0"/>
  </p:normalViewPr>
  <p:slideViewPr>
    <p:cSldViewPr snapToGrid="0">
      <p:cViewPr>
        <p:scale>
          <a:sx n="100" d="100"/>
          <a:sy n="100" d="100"/>
        </p:scale>
        <p:origin x="954" y="444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wuwu@naver.com" userId="905b7825d2e567b3" providerId="LiveId" clId="{5CDD9DAC-5703-4BC8-94F0-DBF64C61D59D}"/>
    <pc:docChg chg="modSld">
      <pc:chgData name="uwuwu@naver.com" userId="905b7825d2e567b3" providerId="LiveId" clId="{5CDD9DAC-5703-4BC8-94F0-DBF64C61D59D}" dt="2018-01-28T08:39:27.808" v="20" actId="20577"/>
      <pc:docMkLst>
        <pc:docMk/>
      </pc:docMkLst>
      <pc:sldChg chg="modNotesTx">
        <pc:chgData name="uwuwu@naver.com" userId="905b7825d2e567b3" providerId="LiveId" clId="{5CDD9DAC-5703-4BC8-94F0-DBF64C61D59D}" dt="2018-01-28T08:39:27.808" v="20" actId="20577"/>
        <pc:sldMkLst>
          <pc:docMk/>
          <pc:sldMk cId="2473725001" sldId="31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Version Update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</c:v>
                </c:pt>
                <c:pt idx="1">
                  <c:v>1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  <c:pt idx="5">
                  <c:v>5</c:v>
                </c:pt>
                <c:pt idx="6">
                  <c:v>3</c:v>
                </c:pt>
                <c:pt idx="7">
                  <c:v>4</c:v>
                </c:pt>
                <c:pt idx="8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A8-4E2C-BA80-34850B297BC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-122195424"/>
        <c:axId val="-122188352"/>
      </c:barChart>
      <c:catAx>
        <c:axId val="-12219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22188352"/>
        <c:crosses val="autoZero"/>
        <c:auto val="1"/>
        <c:lblAlgn val="ctr"/>
        <c:lblOffset val="100"/>
        <c:noMultiLvlLbl val="0"/>
      </c:catAx>
      <c:valAx>
        <c:axId val="-12218835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2219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Number</a:t>
            </a:r>
            <a:r>
              <a:rPr lang="en-US" sz="1600" baseline="0" dirty="0"/>
              <a:t> of papers of reusability factors </a:t>
            </a:r>
            <a:r>
              <a:rPr lang="en-US" sz="1050" baseline="0" dirty="0"/>
              <a:t>(2000~Now)</a:t>
            </a:r>
            <a:endParaRPr lang="en-US" sz="1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No. of papers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ADADAD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AC421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5B82C8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80B45D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3F709B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7030A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Coupling</c:v>
                </c:pt>
                <c:pt idx="1">
                  <c:v>Cohesion</c:v>
                </c:pt>
                <c:pt idx="2">
                  <c:v>Complexity</c:v>
                </c:pt>
                <c:pt idx="3">
                  <c:v>Portability,Inheritance, Volume, Reuse frequency</c:v>
                </c:pt>
                <c:pt idx="4">
                  <c:v>Understandability, Interface complexity, Customizability, Regularity</c:v>
                </c:pt>
                <c:pt idx="5">
                  <c:v>Adaptability, Maintainability</c:v>
                </c:pt>
                <c:pt idx="6">
                  <c:v>Modularity, Commonality</c:v>
                </c:pt>
                <c:pt idx="7">
                  <c:v>Size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18</c:v>
                </c:pt>
                <c:pt idx="1">
                  <c:v>11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1E-4F97-A51A-DE517BB1BC9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1744058784"/>
        <c:axId val="-1744068576"/>
      </c:barChart>
      <c:catAx>
        <c:axId val="-174405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744068576"/>
        <c:crosses val="autoZero"/>
        <c:auto val="1"/>
        <c:lblAlgn val="ctr"/>
        <c:lblOffset val="100"/>
        <c:noMultiLvlLbl val="0"/>
      </c:catAx>
      <c:valAx>
        <c:axId val="-17440685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74405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273980245222974"/>
          <c:y val="0.14433757678295303"/>
          <c:w val="0.3280087996246846"/>
          <c:h val="0.85566242321704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Static Metrics</c:v>
                </c:pt>
                <c:pt idx="1">
                  <c:v>Dynamic Metrics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B3-4BCD-9423-54134239F9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-1744072928"/>
        <c:axId val="-1744072384"/>
      </c:barChart>
      <c:catAx>
        <c:axId val="-1744072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744072384"/>
        <c:crosses val="autoZero"/>
        <c:auto val="1"/>
        <c:lblAlgn val="ctr"/>
        <c:lblOffset val="100"/>
        <c:noMultiLvlLbl val="0"/>
      </c:catAx>
      <c:valAx>
        <c:axId val="-1744072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74407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Method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5"/>
              </a:outerShdw>
            </a:effectLst>
          </c:spPr>
          <c:marker>
            <c:symbol val="none"/>
          </c:marker>
          <c:dLbls>
            <c:spPr>
              <a:solidFill>
                <a:schemeClr val="accent5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Junit 3.4</c:v>
                </c:pt>
                <c:pt idx="1">
                  <c:v>Junit 4.0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</c:v>
                </c:pt>
                <c:pt idx="1">
                  <c:v>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1CB-4DB4-8551-642483D0138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-1798423568"/>
        <c:axId val="-1798437168"/>
      </c:lineChart>
      <c:catAx>
        <c:axId val="-179842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798437168"/>
        <c:crosses val="autoZero"/>
        <c:auto val="1"/>
        <c:lblAlgn val="ctr"/>
        <c:lblOffset val="100"/>
        <c:noMultiLvlLbl val="0"/>
      </c:catAx>
      <c:valAx>
        <c:axId val="-1798437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79842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accent5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Class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Junit 3.4</c:v>
                </c:pt>
                <c:pt idx="1">
                  <c:v>Junit 4.0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FD7-4880-87FA-8D464223E8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-2046247664"/>
        <c:axId val="-2046258000"/>
      </c:lineChart>
      <c:catAx>
        <c:axId val="-204624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046258000"/>
        <c:crosses val="autoZero"/>
        <c:auto val="1"/>
        <c:lblAlgn val="ctr"/>
        <c:lblOffset val="100"/>
        <c:noMultiLvlLbl val="0"/>
      </c:catAx>
      <c:valAx>
        <c:axId val="-2046258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4624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33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33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1E13E-9130-4DF5-BC0C-78D103B4FB57}" type="datetimeFigureOut">
              <a:rPr lang="ko-KR" altLang="en-US" smtClean="0"/>
              <a:t>2018-01-28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32F0C-BAA0-4B92-8E1B-AC0DC46DD9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7537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50B53-B712-4D4E-A5E3-9ABDE9F8305C}" type="datetimeFigureOut">
              <a:rPr lang="ko-KR" altLang="en-US" smtClean="0"/>
              <a:t>2018-01-28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319E3-8EFA-4716-A845-07DD37561C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080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안녕하세요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altLang="ko-K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홍익대학교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소프트웨어 공학 연구실 변은영 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‘객체지향 재사용 매트릭스’에 대해서 발표하겠습니다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저희 연구실에서는 소프트웨어의 아키텍처 가시화에 대한 연구를 진행해왔습니다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 논문에서는 기존의 가시화와 함께 </a:t>
            </a:r>
          </a:p>
          <a:p>
            <a:pPr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객체지향 프로그램에서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모듈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재사용할 수 있는지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식별하는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동적 재사용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매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트릭스를 정의하고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통해서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재사용 모듈을 자동 식별하고 가시화하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ko-KR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툴체인을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구축했습니다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</a:t>
            </a:r>
            <a:r>
              <a:rPr lang="ko-KR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툴체인은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사용자에게 재사용 가이드라인을 제공하고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 재사용을 통해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시간과 비용을 절감시키고 생산성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 품질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향상시키고자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319E3-8EFA-4716-A845-07DD37561C6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2754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기존 재사용 </a:t>
            </a:r>
            <a:r>
              <a:rPr lang="ko-KR" altLang="en-US" dirty="0" err="1"/>
              <a:t>메트릭스에는</a:t>
            </a:r>
            <a:r>
              <a:rPr lang="ko-KR" altLang="en-US" dirty="0"/>
              <a:t> 다음에서 설명드릴 </a:t>
            </a:r>
            <a:r>
              <a:rPr lang="en-US" altLang="ko-KR" dirty="0"/>
              <a:t>4</a:t>
            </a:r>
            <a:r>
              <a:rPr lang="ko-KR" altLang="en-US" dirty="0"/>
              <a:t>가지의 문제가 있습니다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첫번째는</a:t>
            </a:r>
            <a:r>
              <a:rPr lang="ko-KR" altLang="en-US" dirty="0"/>
              <a:t> 정적 </a:t>
            </a:r>
            <a:r>
              <a:rPr lang="ko-KR" altLang="en-US" dirty="0" err="1"/>
              <a:t>메트릭스에</a:t>
            </a:r>
            <a:r>
              <a:rPr lang="ko-KR" altLang="en-US" dirty="0"/>
              <a:t> 편향되어 있고 동적 </a:t>
            </a:r>
            <a:r>
              <a:rPr lang="ko-KR" altLang="en-US" dirty="0" err="1"/>
              <a:t>메트릭스는</a:t>
            </a:r>
            <a:r>
              <a:rPr lang="ko-KR" altLang="en-US" dirty="0"/>
              <a:t> 거의 존재하지 않습니다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Survey </a:t>
            </a:r>
            <a:r>
              <a:rPr lang="ko-KR" altLang="en-US" dirty="0"/>
              <a:t>논문에서도 동적인 </a:t>
            </a:r>
            <a:r>
              <a:rPr lang="ko-KR" altLang="en-US" dirty="0" smtClean="0"/>
              <a:t>지표는 단 </a:t>
            </a:r>
            <a:r>
              <a:rPr lang="ko-KR" altLang="en-US" dirty="0"/>
              <a:t>한 가지 뿐이었습니다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2407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두번째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Cyclomatic</a:t>
            </a:r>
            <a:r>
              <a:rPr lang="en-US" altLang="ko-KR" baseline="0" dirty="0" smtClean="0"/>
              <a:t> </a:t>
            </a:r>
            <a:r>
              <a:rPr lang="en-US" altLang="ko-KR" baseline="0" dirty="0"/>
              <a:t>Complexity</a:t>
            </a:r>
            <a:r>
              <a:rPr lang="ko-KR" altLang="en-US" baseline="0" dirty="0"/>
              <a:t>는 객체 지향 프로그램의 복잡도를 측정하기에는 한계가 있습니다</a:t>
            </a:r>
            <a:r>
              <a:rPr lang="en-US" altLang="ko-KR" baseline="0" dirty="0"/>
              <a:t>. </a:t>
            </a:r>
          </a:p>
          <a:p>
            <a:r>
              <a:rPr lang="ko-KR" altLang="en-US" baseline="0" dirty="0"/>
              <a:t>이 </a:t>
            </a:r>
            <a:r>
              <a:rPr lang="ko-KR" altLang="en-US" baseline="0" dirty="0" err="1"/>
              <a:t>메트릭스는</a:t>
            </a:r>
            <a:r>
              <a:rPr lang="ko-KR" altLang="en-US" baseline="0" dirty="0"/>
              <a:t> </a:t>
            </a:r>
            <a:r>
              <a:rPr lang="ko-KR" altLang="en-US" baseline="0" dirty="0" err="1" smtClean="0"/>
              <a:t>분기문을</a:t>
            </a:r>
            <a:r>
              <a:rPr lang="ko-KR" altLang="en-US" baseline="0" dirty="0" smtClean="0"/>
              <a:t> 기반으로 프로그램 </a:t>
            </a:r>
            <a:r>
              <a:rPr lang="ko-KR" altLang="en-US" baseline="0" dirty="0"/>
              <a:t>소스 코드에서 독립적인 경로를 </a:t>
            </a:r>
            <a:r>
              <a:rPr lang="ko-KR" altLang="en-US" baseline="0" dirty="0" smtClean="0"/>
              <a:t>파악하고 복잡도를 측정합니다</a:t>
            </a:r>
            <a:r>
              <a:rPr lang="en-US" altLang="ko-KR" baseline="0" dirty="0" smtClean="0"/>
              <a:t>.</a:t>
            </a: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8954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</a:t>
            </a:r>
            <a:r>
              <a:rPr lang="ko-KR" altLang="en-US" dirty="0" err="1"/>
              <a:t>메트릭스의</a:t>
            </a:r>
            <a:r>
              <a:rPr lang="ko-KR" altLang="en-US" dirty="0"/>
              <a:t> 문제를 확인하기 </a:t>
            </a:r>
            <a:r>
              <a:rPr lang="ko-KR" altLang="en-US" dirty="0" smtClean="0"/>
              <a:t>위해 </a:t>
            </a:r>
            <a:r>
              <a:rPr lang="ko-KR" altLang="en-US" dirty="0"/>
              <a:t>두</a:t>
            </a:r>
            <a:r>
              <a:rPr lang="ko-KR" altLang="en-US" baseline="0" dirty="0"/>
              <a:t> 개의 </a:t>
            </a:r>
            <a:r>
              <a:rPr lang="en-US" altLang="ko-KR" baseline="0" dirty="0"/>
              <a:t>Sample Code</a:t>
            </a:r>
            <a:r>
              <a:rPr lang="ko-KR" altLang="en-US" baseline="0" dirty="0"/>
              <a:t>를 구현했습니다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/>
              <a:t>이 두 코드는 동일한 기능을 수행하지만</a:t>
            </a:r>
            <a:r>
              <a:rPr lang="en-US" altLang="ko-KR" baseline="0" dirty="0"/>
              <a:t>, </a:t>
            </a:r>
            <a:r>
              <a:rPr lang="ko-KR" altLang="en-US" baseline="0" dirty="0"/>
              <a:t>다르게 코딩 되어 있습니다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/>
              <a:t>이 코드들의 구조를 그리면 동일하게 나타납니다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따라서 </a:t>
            </a:r>
            <a:r>
              <a:rPr lang="en-US" altLang="ko-KR" baseline="0" dirty="0" err="1"/>
              <a:t>Cyclomatic</a:t>
            </a:r>
            <a:r>
              <a:rPr lang="en-US" altLang="ko-KR" baseline="0" dirty="0"/>
              <a:t> Complexity</a:t>
            </a:r>
            <a:r>
              <a:rPr lang="ko-KR" altLang="en-US" baseline="0" dirty="0"/>
              <a:t>는 </a:t>
            </a:r>
            <a:r>
              <a:rPr lang="en-US" altLang="ko-KR" baseline="0" dirty="0"/>
              <a:t>2</a:t>
            </a:r>
            <a:r>
              <a:rPr lang="ko-KR" altLang="en-US" baseline="0" dirty="0"/>
              <a:t>로 동일한 수치가 나옵니다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/>
              <a:t>하지만</a:t>
            </a:r>
            <a:r>
              <a:rPr lang="en-US" altLang="ko-KR" baseline="0" dirty="0"/>
              <a:t>, Case1 </a:t>
            </a:r>
            <a:r>
              <a:rPr lang="ko-KR" altLang="en-US" baseline="0" dirty="0"/>
              <a:t>코드의 경우 모든 호출이 내용 결합도로 이루어져 </a:t>
            </a:r>
            <a:r>
              <a:rPr lang="ko-KR" altLang="en-US" baseline="0" dirty="0" smtClean="0"/>
              <a:t>있고 </a:t>
            </a:r>
            <a:r>
              <a:rPr lang="en-US" altLang="ko-KR" baseline="0" dirty="0" smtClean="0"/>
              <a:t>Case2 </a:t>
            </a:r>
            <a:r>
              <a:rPr lang="ko-KR" altLang="en-US" baseline="0" dirty="0" smtClean="0"/>
              <a:t>코드는 자료 결합도로 이루어져있어 결합도 수치는 </a:t>
            </a:r>
            <a:r>
              <a:rPr lang="en-US" altLang="ko-KR" baseline="0" dirty="0" smtClean="0"/>
              <a:t>30</a:t>
            </a:r>
            <a:r>
              <a:rPr lang="ko-KR" altLang="en-US" baseline="0" dirty="0" smtClean="0"/>
              <a:t>과 </a:t>
            </a:r>
            <a:r>
              <a:rPr lang="en-US" altLang="ko-KR" baseline="0" dirty="0" smtClean="0"/>
              <a:t>6</a:t>
            </a:r>
            <a:r>
              <a:rPr lang="ko-KR" altLang="en-US" baseline="0" dirty="0" smtClean="0"/>
              <a:t>으로 매우 큰 차이를 나타냅니다</a:t>
            </a:r>
            <a:r>
              <a:rPr lang="en-US" altLang="ko-KR" baseline="0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즉</a:t>
            </a:r>
            <a:r>
              <a:rPr lang="en-US" altLang="ko-KR" dirty="0"/>
              <a:t>, </a:t>
            </a:r>
            <a:r>
              <a:rPr lang="en-US" altLang="ko-KR" dirty="0" err="1"/>
              <a:t>Cyclomatic</a:t>
            </a:r>
            <a:r>
              <a:rPr lang="en-US" altLang="ko-KR" dirty="0"/>
              <a:t> Complexity</a:t>
            </a:r>
            <a:r>
              <a:rPr lang="ko-KR" altLang="en-US" dirty="0"/>
              <a:t>는 코드의 </a:t>
            </a:r>
            <a:r>
              <a:rPr lang="en-US" altLang="ko-KR" dirty="0"/>
              <a:t>Statement</a:t>
            </a:r>
            <a:r>
              <a:rPr lang="ko-KR" altLang="en-US" dirty="0"/>
              <a:t>에서의 복잡도를 측정하는데 에서는 적합하지만 </a:t>
            </a:r>
            <a:r>
              <a:rPr lang="ko-KR" altLang="en-US" dirty="0" err="1"/>
              <a:t>메소드</a:t>
            </a:r>
            <a:r>
              <a:rPr lang="ko-KR" altLang="en-US" dirty="0"/>
              <a:t> 간의 복잡도나</a:t>
            </a:r>
            <a:r>
              <a:rPr lang="en-US" altLang="ko-KR" dirty="0"/>
              <a:t>, </a:t>
            </a:r>
            <a:r>
              <a:rPr lang="ko-KR" altLang="en-US" dirty="0"/>
              <a:t>객체간</a:t>
            </a:r>
            <a:r>
              <a:rPr lang="en-US" altLang="ko-KR" dirty="0"/>
              <a:t>, </a:t>
            </a:r>
            <a:r>
              <a:rPr lang="ko-KR" altLang="en-US" dirty="0"/>
              <a:t>컴포넌트 간의 복잡도를 측정할 때에는 결합도가 더 정확한 수치를 계산할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162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세번째는</a:t>
            </a:r>
            <a:r>
              <a:rPr lang="ko-KR" altLang="en-US" dirty="0" smtClean="0"/>
              <a:t> 상속성과 </a:t>
            </a:r>
            <a:r>
              <a:rPr lang="ko-KR" altLang="en-US" dirty="0" err="1" smtClean="0"/>
              <a:t>재사용성입니다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객체 지향의 가장 대표적인 특성이 </a:t>
            </a:r>
            <a:r>
              <a:rPr lang="ko-KR" altLang="en-US" dirty="0" err="1" smtClean="0"/>
              <a:t>상속성으로</a:t>
            </a:r>
            <a:r>
              <a:rPr lang="ko-KR" altLang="en-US" dirty="0" smtClean="0"/>
              <a:t> 인해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절차 지향 프로그램과는 다르게 호출관계만으로 </a:t>
            </a:r>
            <a:r>
              <a:rPr lang="ko-KR" altLang="en-US" baseline="0" dirty="0" err="1" smtClean="0"/>
              <a:t>재사용성</a:t>
            </a:r>
            <a:r>
              <a:rPr lang="ko-KR" altLang="en-US" baseline="0" dirty="0" smtClean="0"/>
              <a:t> 식별이 불가능 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dirty="0" smtClean="0"/>
              <a:t>상속성은 </a:t>
            </a:r>
            <a:r>
              <a:rPr lang="ko-KR" altLang="en-US" dirty="0"/>
              <a:t>프로젝트 내부에서는 재사용성을 향상시키고</a:t>
            </a:r>
            <a:r>
              <a:rPr lang="en-US" altLang="ko-KR" dirty="0"/>
              <a:t>, </a:t>
            </a:r>
            <a:r>
              <a:rPr lang="ko-KR" altLang="en-US" dirty="0" smtClean="0"/>
              <a:t>여러 장점을 </a:t>
            </a:r>
            <a:r>
              <a:rPr lang="ko-KR" altLang="en-US" dirty="0"/>
              <a:t>가지고 있지만</a:t>
            </a:r>
            <a:r>
              <a:rPr lang="en-US" altLang="ko-KR" dirty="0" smtClean="0"/>
              <a:t>,</a:t>
            </a:r>
            <a:endParaRPr lang="en-US" altLang="ko-KR" dirty="0"/>
          </a:p>
          <a:p>
            <a:r>
              <a:rPr lang="ko-KR" altLang="en-US" dirty="0" err="1"/>
              <a:t>레거시</a:t>
            </a:r>
            <a:r>
              <a:rPr lang="ko-KR" altLang="en-US" dirty="0"/>
              <a:t> 시스템의 코드를 재사용하는 과정에서는 이 관계 또한 고려해야 하는 문제입니다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만약 </a:t>
            </a:r>
            <a:r>
              <a:rPr lang="en-US" altLang="ko-KR" dirty="0"/>
              <a:t>,</a:t>
            </a:r>
            <a:r>
              <a:rPr lang="ko-KR" altLang="en-US" dirty="0"/>
              <a:t>왼쪽 구조에서 해당 클래스를 재사용하고자 한다면</a:t>
            </a:r>
            <a:r>
              <a:rPr lang="en-US" altLang="ko-KR" dirty="0"/>
              <a:t>, </a:t>
            </a:r>
            <a:r>
              <a:rPr lang="ko-KR" altLang="en-US" dirty="0"/>
              <a:t>이 클래스가 다른 클래스와 어떤 관계를 갖는지를 고려해야 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5478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네번째로</a:t>
            </a:r>
            <a:r>
              <a:rPr lang="ko-KR" altLang="en-US" dirty="0" smtClean="0"/>
              <a:t> 다형성에는 </a:t>
            </a:r>
            <a:r>
              <a:rPr lang="ko-KR" altLang="en-US" baseline="0" dirty="0" smtClean="0"/>
              <a:t>대표적으로 </a:t>
            </a:r>
            <a:r>
              <a:rPr lang="en-US" altLang="ko-KR" baseline="0" dirty="0"/>
              <a:t>Overriding</a:t>
            </a:r>
            <a:r>
              <a:rPr lang="ko-KR" altLang="en-US" baseline="0" dirty="0"/>
              <a:t>과 </a:t>
            </a:r>
            <a:r>
              <a:rPr lang="en-US" altLang="ko-KR" baseline="0" dirty="0"/>
              <a:t>Overloading</a:t>
            </a:r>
            <a:r>
              <a:rPr lang="ko-KR" altLang="en-US" baseline="0" dirty="0"/>
              <a:t>이 있습니다</a:t>
            </a:r>
            <a:r>
              <a:rPr lang="en-US" altLang="ko-KR" baseline="0" dirty="0"/>
              <a:t>.</a:t>
            </a:r>
          </a:p>
          <a:p>
            <a:r>
              <a:rPr lang="ko-KR" altLang="en-US" dirty="0" smtClean="0"/>
              <a:t>그 중에서 </a:t>
            </a:r>
            <a:r>
              <a:rPr lang="en-US" altLang="ko-KR" dirty="0" smtClean="0"/>
              <a:t>Overriding</a:t>
            </a:r>
            <a:r>
              <a:rPr lang="ko-KR" altLang="en-US" dirty="0"/>
              <a:t>은 </a:t>
            </a:r>
            <a:r>
              <a:rPr lang="ko-KR" altLang="en-US" dirty="0" smtClean="0"/>
              <a:t>대상이 되는 함수를 런타임 </a:t>
            </a:r>
            <a:r>
              <a:rPr lang="ko-KR" altLang="en-US" dirty="0"/>
              <a:t>시점에 정합니다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따라서</a:t>
            </a:r>
            <a:r>
              <a:rPr lang="en-US" altLang="ko-KR" dirty="0"/>
              <a:t>, </a:t>
            </a:r>
            <a:r>
              <a:rPr lang="ko-KR" altLang="en-US" dirty="0" err="1"/>
              <a:t>오버라이딩에서의</a:t>
            </a:r>
            <a:r>
              <a:rPr lang="ko-KR" altLang="en-US" dirty="0"/>
              <a:t> 동적 바인딩은 프로그램 런타임</a:t>
            </a:r>
            <a:r>
              <a:rPr lang="ko-KR" altLang="en-US" baseline="0" dirty="0"/>
              <a:t> 시</a:t>
            </a:r>
            <a:r>
              <a:rPr lang="en-US" altLang="ko-KR" baseline="0" dirty="0"/>
              <a:t>, </a:t>
            </a:r>
            <a:r>
              <a:rPr lang="ko-KR" altLang="en-US" baseline="0" dirty="0"/>
              <a:t>동적 분석으로만 식별이 가능합니다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/>
              <a:t>다음의 클래스의 </a:t>
            </a:r>
            <a:r>
              <a:rPr lang="en-US" altLang="ko-KR" baseline="0" dirty="0"/>
              <a:t>Function </a:t>
            </a:r>
            <a:r>
              <a:rPr lang="ko-KR" altLang="en-US" baseline="0" dirty="0"/>
              <a:t>함수를 </a:t>
            </a:r>
            <a:r>
              <a:rPr lang="ko-KR" altLang="en-US" baseline="0" dirty="0" err="1"/>
              <a:t>호출할떄</a:t>
            </a:r>
            <a:r>
              <a:rPr lang="en-US" altLang="ko-KR" baseline="0" dirty="0"/>
              <a:t>, </a:t>
            </a:r>
            <a:r>
              <a:rPr lang="ko-KR" altLang="en-US" baseline="0" dirty="0"/>
              <a:t>해당 클래스 내부의 함수를 호출하는 것인지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상속받은 슈퍼클래스의 함수를 호출하는 것인지는 </a:t>
            </a:r>
            <a:r>
              <a:rPr lang="ko-KR" altLang="en-US" baseline="0" dirty="0" smtClean="0"/>
              <a:t>동적 분석을 </a:t>
            </a:r>
            <a:r>
              <a:rPr lang="ko-KR" altLang="en-US" baseline="0" dirty="0"/>
              <a:t>통해서만 식별이 가능합니다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993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다음은</a:t>
            </a:r>
            <a:r>
              <a:rPr lang="en-US" altLang="ko-KR" baseline="0" dirty="0" smtClean="0"/>
              <a:t> </a:t>
            </a:r>
            <a:r>
              <a:rPr lang="en-US" altLang="ko-KR" baseline="0" dirty="0"/>
              <a:t>Dynamic Reusability Object-Oriented Metrics</a:t>
            </a:r>
            <a:r>
              <a:rPr lang="ko-KR" altLang="en-US" baseline="0" dirty="0"/>
              <a:t>입니다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 err="1"/>
              <a:t>메트릭스의</a:t>
            </a:r>
            <a:r>
              <a:rPr lang="ko-KR" altLang="en-US" baseline="0" dirty="0"/>
              <a:t> 레벨은 </a:t>
            </a:r>
            <a:r>
              <a:rPr lang="ko-KR" altLang="en-US" baseline="0" dirty="0" smtClean="0"/>
              <a:t>총 </a:t>
            </a:r>
            <a:r>
              <a:rPr lang="en-US" altLang="ko-KR" baseline="0" dirty="0" smtClean="0"/>
              <a:t>5</a:t>
            </a:r>
            <a:r>
              <a:rPr lang="ko-KR" altLang="en-US" baseline="0" dirty="0" smtClean="0"/>
              <a:t>가지로 구분됩니다</a:t>
            </a:r>
            <a:endParaRPr lang="en-US" altLang="ko-KR" baseline="0" dirty="0" smtClean="0"/>
          </a:p>
          <a:p>
            <a:r>
              <a:rPr lang="ko-KR" altLang="en-US" dirty="0" smtClean="0"/>
              <a:t>이 논문에서는 </a:t>
            </a:r>
            <a:r>
              <a:rPr lang="ko-KR" altLang="en-US" dirty="0" err="1" smtClean="0"/>
              <a:t>메소드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클래스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오브젝트 레벨만을 다루고 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다른 레벨의 매트릭스는 현재 연구 진행 중입니다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7798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정의한 </a:t>
            </a:r>
            <a:r>
              <a:rPr lang="ko-KR" altLang="en-US" dirty="0" err="1"/>
              <a:t>메트릭스는</a:t>
            </a:r>
            <a:r>
              <a:rPr lang="ko-KR" altLang="en-US" dirty="0"/>
              <a:t> 다음과 같습니다</a:t>
            </a:r>
            <a:r>
              <a:rPr lang="en-US" altLang="ko-KR" dirty="0"/>
              <a:t>. </a:t>
            </a:r>
            <a:r>
              <a:rPr lang="ko-KR" altLang="en-US" dirty="0"/>
              <a:t>위쪽에 정적 </a:t>
            </a:r>
            <a:r>
              <a:rPr lang="ko-KR" altLang="en-US" dirty="0" err="1"/>
              <a:t>메트릭과</a:t>
            </a:r>
            <a:r>
              <a:rPr lang="ko-KR" altLang="en-US" dirty="0"/>
              <a:t> 아래쪽에 동적 </a:t>
            </a:r>
            <a:r>
              <a:rPr lang="ko-KR" altLang="en-US" dirty="0" err="1"/>
              <a:t>메트릭으로</a:t>
            </a:r>
            <a:r>
              <a:rPr lang="ko-KR" altLang="en-US" dirty="0"/>
              <a:t> 구성이 되고 왼쪽에 </a:t>
            </a:r>
            <a:r>
              <a:rPr lang="ko-KR" altLang="en-US" dirty="0" err="1"/>
              <a:t>메소드</a:t>
            </a:r>
            <a:r>
              <a:rPr lang="ko-KR" altLang="en-US" dirty="0"/>
              <a:t> 레벨과 중간에서 위쪽엔 클래스</a:t>
            </a:r>
            <a:r>
              <a:rPr lang="en-US" altLang="ko-KR" dirty="0"/>
              <a:t>, </a:t>
            </a:r>
            <a:r>
              <a:rPr lang="ko-KR" altLang="en-US" dirty="0"/>
              <a:t>아래쪽은 오브젝트를 </a:t>
            </a:r>
            <a:r>
              <a:rPr lang="ko-KR" altLang="en-US" baseline="0" dirty="0"/>
              <a:t>의미합니다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/>
              <a:t>노란색으로 마크된 부분은 </a:t>
            </a:r>
            <a:r>
              <a:rPr lang="en-US" altLang="ko-KR" baseline="0" dirty="0"/>
              <a:t>CK</a:t>
            </a:r>
            <a:r>
              <a:rPr lang="ko-KR" altLang="en-US" baseline="0" dirty="0"/>
              <a:t>매트릭스를 확장한 지표들이고</a:t>
            </a:r>
            <a:r>
              <a:rPr lang="en-US" altLang="ko-KR" baseline="0" dirty="0"/>
              <a:t>, </a:t>
            </a:r>
            <a:r>
              <a:rPr lang="ko-KR" altLang="en-US" baseline="0" dirty="0"/>
              <a:t>파란색은 기존 매트릭스를 개선하여 새롭게 정의한 지표입니다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6520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다양한 매트릭스들이 있지만</a:t>
            </a:r>
            <a:r>
              <a:rPr lang="en-US" altLang="ko-KR" dirty="0"/>
              <a:t>, CK</a:t>
            </a:r>
            <a:r>
              <a:rPr lang="ko-KR" altLang="en-US" dirty="0" err="1"/>
              <a:t>메트릭스와</a:t>
            </a:r>
            <a:r>
              <a:rPr lang="ko-KR" altLang="en-US" dirty="0"/>
              <a:t> </a:t>
            </a:r>
            <a:r>
              <a:rPr lang="ko-KR" altLang="en-US" dirty="0" smtClean="0"/>
              <a:t>제안한 </a:t>
            </a:r>
            <a:r>
              <a:rPr lang="ko-KR" altLang="en-US" baseline="0" dirty="0" err="1" smtClean="0"/>
              <a:t>메트릭스를</a:t>
            </a:r>
            <a:r>
              <a:rPr lang="ko-KR" altLang="en-US" baseline="0" dirty="0" smtClean="0"/>
              <a:t> </a:t>
            </a:r>
            <a:r>
              <a:rPr lang="ko-KR" altLang="en-US" baseline="0" dirty="0"/>
              <a:t>비교해본 결과는 다음과 같습니다</a:t>
            </a:r>
            <a:r>
              <a:rPr lang="en-US" altLang="ko-KR" baseline="0" dirty="0"/>
              <a:t>.</a:t>
            </a:r>
          </a:p>
          <a:p>
            <a:r>
              <a:rPr lang="en-US" altLang="ko-KR" baseline="0" dirty="0"/>
              <a:t>CK </a:t>
            </a:r>
            <a:r>
              <a:rPr lang="ko-KR" altLang="en-US" baseline="0" dirty="0"/>
              <a:t>매트릭스는 객체 지향 </a:t>
            </a:r>
            <a:r>
              <a:rPr lang="ko-KR" altLang="en-US" baseline="0" dirty="0" smtClean="0"/>
              <a:t>프로그램의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설계에 초점을 </a:t>
            </a:r>
            <a:r>
              <a:rPr lang="ko-KR" altLang="en-US" baseline="0" dirty="0"/>
              <a:t>두었기 때문에 </a:t>
            </a:r>
            <a:r>
              <a:rPr lang="ko-KR" altLang="en-US" baseline="0" dirty="0" smtClean="0"/>
              <a:t>정적인 클래스 레벨에서의 매트릭스로 구성 </a:t>
            </a:r>
            <a:r>
              <a:rPr lang="ko-KR" altLang="en-US" baseline="0" dirty="0"/>
              <a:t>되고</a:t>
            </a:r>
            <a:r>
              <a:rPr lang="en-US" altLang="ko-KR" baseline="0" dirty="0"/>
              <a:t>, </a:t>
            </a:r>
            <a:r>
              <a:rPr lang="ko-KR" altLang="en-US" baseline="0" dirty="0"/>
              <a:t>동적 지표는 고려하지 않았습니다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/>
              <a:t>이 논문에서 설명하는 </a:t>
            </a:r>
            <a:r>
              <a:rPr lang="ko-KR" altLang="en-US" baseline="0" dirty="0" err="1"/>
              <a:t>메트릭스는</a:t>
            </a:r>
            <a:r>
              <a:rPr lang="ko-KR" altLang="en-US" baseline="0" dirty="0"/>
              <a:t> </a:t>
            </a:r>
            <a:r>
              <a:rPr lang="en-US" altLang="ko-KR" baseline="0" dirty="0" smtClean="0"/>
              <a:t>CK</a:t>
            </a:r>
            <a:r>
              <a:rPr lang="ko-KR" altLang="en-US" baseline="0" dirty="0" smtClean="0"/>
              <a:t>매트릭스를 기반으로 확장되었거나 개선된 </a:t>
            </a:r>
            <a:r>
              <a:rPr lang="ko-KR" altLang="en-US" baseline="0" dirty="0"/>
              <a:t>지표들로 구성되었습니다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동적 </a:t>
            </a:r>
            <a:r>
              <a:rPr lang="ko-KR" altLang="en-US" baseline="0" dirty="0"/>
              <a:t>매트릭스의 경우</a:t>
            </a:r>
            <a:r>
              <a:rPr lang="en-US" altLang="ko-KR" baseline="0" dirty="0"/>
              <a:t>, </a:t>
            </a:r>
            <a:r>
              <a:rPr lang="ko-KR" altLang="en-US" baseline="0" dirty="0"/>
              <a:t>정적 매트릭스를 동적인 환경에서 측정한 것으로</a:t>
            </a:r>
            <a:r>
              <a:rPr lang="en-US" altLang="ko-KR" baseline="0" dirty="0"/>
              <a:t>, </a:t>
            </a:r>
            <a:r>
              <a:rPr lang="ko-KR" altLang="en-US" baseline="0" dirty="0"/>
              <a:t>매트릭스의 개념은 동일합니다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따라서</a:t>
            </a:r>
            <a:r>
              <a:rPr lang="en-US" altLang="ko-KR" baseline="0" dirty="0"/>
              <a:t>, </a:t>
            </a:r>
            <a:r>
              <a:rPr lang="ko-KR" altLang="en-US" baseline="0" dirty="0"/>
              <a:t>동적 지표는 제외하고</a:t>
            </a:r>
            <a:r>
              <a:rPr lang="en-US" altLang="ko-KR" baseline="0" dirty="0"/>
              <a:t>,</a:t>
            </a:r>
          </a:p>
          <a:p>
            <a:r>
              <a:rPr lang="en-US" altLang="ko-KR" baseline="0" dirty="0"/>
              <a:t>CK</a:t>
            </a:r>
            <a:r>
              <a:rPr lang="ko-KR" altLang="en-US" baseline="0" dirty="0"/>
              <a:t>매트릭스의 </a:t>
            </a:r>
            <a:r>
              <a:rPr lang="en-US" altLang="ko-KR" baseline="0" dirty="0"/>
              <a:t>WMC, CBO, LCOM</a:t>
            </a:r>
            <a:r>
              <a:rPr lang="ko-KR" altLang="en-US" baseline="0" dirty="0"/>
              <a:t>과 비교하여 개선된 매트릭스들을 </a:t>
            </a:r>
            <a:r>
              <a:rPr lang="ko-KR" altLang="en-US" baseline="0" dirty="0" smtClean="0"/>
              <a:t>설명하겠습니다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099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WMC</a:t>
            </a:r>
            <a:r>
              <a:rPr lang="ko-KR" altLang="en-US" dirty="0"/>
              <a:t>는 </a:t>
            </a:r>
            <a:r>
              <a:rPr lang="ko-KR" altLang="en-US" dirty="0" smtClean="0"/>
              <a:t>클래스 </a:t>
            </a:r>
            <a:r>
              <a:rPr lang="ko-KR" altLang="en-US" dirty="0"/>
              <a:t>내부의 모든 메소드들의 </a:t>
            </a:r>
            <a:r>
              <a:rPr lang="en-US" altLang="ko-KR" dirty="0" err="1"/>
              <a:t>Cyclomatic</a:t>
            </a:r>
            <a:r>
              <a:rPr lang="en-US" altLang="ko-KR" dirty="0"/>
              <a:t> </a:t>
            </a:r>
            <a:r>
              <a:rPr lang="en-US" altLang="ko-KR" dirty="0" smtClean="0"/>
              <a:t>Complexity</a:t>
            </a:r>
            <a:r>
              <a:rPr lang="ko-KR" altLang="en-US" dirty="0" smtClean="0"/>
              <a:t>를 </a:t>
            </a:r>
            <a:r>
              <a:rPr lang="ko-KR" altLang="en-US" dirty="0"/>
              <a:t>측정하고</a:t>
            </a:r>
            <a:r>
              <a:rPr lang="en-US" altLang="ko-KR" dirty="0"/>
              <a:t>, </a:t>
            </a:r>
            <a:r>
              <a:rPr lang="ko-KR" altLang="en-US" dirty="0"/>
              <a:t>이들을 합산한 것을 의미합니다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지표는 특정 클래스를 개발 또는 유지보수 시에 필요한 노력을 판단합니다</a:t>
            </a:r>
            <a:r>
              <a:rPr lang="en-US" altLang="ko-KR" dirty="0"/>
              <a:t>. </a:t>
            </a:r>
            <a:r>
              <a:rPr lang="ko-KR" altLang="en-US" dirty="0"/>
              <a:t>하지만</a:t>
            </a:r>
            <a:r>
              <a:rPr lang="en-US" altLang="ko-KR" dirty="0"/>
              <a:t>, </a:t>
            </a:r>
            <a:r>
              <a:rPr lang="ko-KR" altLang="en-US" dirty="0"/>
              <a:t>실제 </a:t>
            </a:r>
            <a:r>
              <a:rPr lang="en-US" altLang="ko-KR" baseline="0" dirty="0" smtClean="0"/>
              <a:t>CC</a:t>
            </a:r>
            <a:r>
              <a:rPr lang="ko-KR" altLang="en-US" baseline="0" dirty="0"/>
              <a:t>는 </a:t>
            </a:r>
            <a:r>
              <a:rPr lang="ko-KR" altLang="en-US" baseline="0" dirty="0" err="1"/>
              <a:t>메소드</a:t>
            </a:r>
            <a:r>
              <a:rPr lang="ko-KR" altLang="en-US" baseline="0" dirty="0"/>
              <a:t> </a:t>
            </a:r>
            <a:r>
              <a:rPr lang="ko-KR" altLang="en-US" baseline="0" dirty="0" smtClean="0"/>
              <a:t>레벨에 초점을 </a:t>
            </a:r>
            <a:r>
              <a:rPr lang="ko-KR" altLang="en-US" baseline="0" dirty="0"/>
              <a:t>두고 있다는 모순을 갖게 됩니다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/>
              <a:t>반대로</a:t>
            </a:r>
            <a:r>
              <a:rPr lang="en-US" altLang="ko-KR" baseline="0" dirty="0"/>
              <a:t>, Class </a:t>
            </a:r>
            <a:r>
              <a:rPr lang="en-US" altLang="ko-KR" baseline="0" dirty="0" smtClean="0"/>
              <a:t>Cohesion</a:t>
            </a:r>
            <a:r>
              <a:rPr lang="ko-KR" altLang="en-US" baseline="0" dirty="0" smtClean="0"/>
              <a:t>은 </a:t>
            </a:r>
            <a:r>
              <a:rPr lang="ko-KR" altLang="en-US" baseline="0" dirty="0"/>
              <a:t>클래스 내부의 </a:t>
            </a:r>
            <a:r>
              <a:rPr lang="ko-KR" altLang="en-US" baseline="0" dirty="0" err="1"/>
              <a:t>메소드들이</a:t>
            </a:r>
            <a:r>
              <a:rPr lang="ko-KR" altLang="en-US" baseline="0" dirty="0"/>
              <a:t> 얼마나 결합되어 있는지를 측정함으로써</a:t>
            </a:r>
            <a:r>
              <a:rPr lang="en-US" altLang="ko-KR" baseline="0" dirty="0"/>
              <a:t>, </a:t>
            </a:r>
            <a:r>
              <a:rPr lang="ko-KR" altLang="en-US" baseline="0" dirty="0"/>
              <a:t>복잡도를 판단하고자 합니다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이 지표는 </a:t>
            </a:r>
            <a:r>
              <a:rPr lang="en-US" altLang="ko-KR" baseline="0" dirty="0"/>
              <a:t>WMC</a:t>
            </a:r>
            <a:r>
              <a:rPr lang="ko-KR" altLang="en-US" baseline="0" dirty="0"/>
              <a:t>와는 다르게 클래스 레벨에 초점을 두고 있습니다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6205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CCE</a:t>
            </a:r>
            <a:r>
              <a:rPr lang="ko-KR" altLang="en-US" dirty="0"/>
              <a:t>는 </a:t>
            </a:r>
            <a:r>
              <a:rPr lang="en-US" altLang="ko-KR" dirty="0" err="1"/>
              <a:t>Ck</a:t>
            </a:r>
            <a:r>
              <a:rPr lang="en-US" altLang="ko-KR" baseline="0" dirty="0"/>
              <a:t> </a:t>
            </a:r>
            <a:r>
              <a:rPr lang="ko-KR" altLang="en-US" baseline="0" dirty="0"/>
              <a:t>매트릭스의 </a:t>
            </a:r>
            <a:r>
              <a:rPr lang="en-US" altLang="ko-KR" baseline="0" dirty="0"/>
              <a:t>LCOM</a:t>
            </a:r>
            <a:r>
              <a:rPr lang="ko-KR" altLang="en-US" baseline="0" dirty="0"/>
              <a:t>을 대신해 </a:t>
            </a:r>
            <a:r>
              <a:rPr lang="ko-KR" altLang="en-US" baseline="0" dirty="0" err="1"/>
              <a:t>응집도를</a:t>
            </a:r>
            <a:r>
              <a:rPr lang="ko-KR" altLang="en-US" baseline="0" dirty="0"/>
              <a:t> 측정하는 지표로 사용 될 수 있습니다</a:t>
            </a:r>
            <a:r>
              <a:rPr lang="en-US" altLang="ko-KR" baseline="0" dirty="0"/>
              <a:t>.</a:t>
            </a:r>
          </a:p>
          <a:p>
            <a:r>
              <a:rPr lang="en-US" altLang="ko-KR" baseline="0" dirty="0"/>
              <a:t>LCOM</a:t>
            </a:r>
            <a:r>
              <a:rPr lang="ko-KR" altLang="en-US" baseline="0" dirty="0"/>
              <a:t>는 </a:t>
            </a:r>
            <a:r>
              <a:rPr lang="ko-KR" altLang="en-US" baseline="0" dirty="0" smtClean="0"/>
              <a:t>클래스 </a:t>
            </a:r>
            <a:r>
              <a:rPr lang="ko-KR" altLang="en-US" baseline="0" dirty="0"/>
              <a:t>내부의 </a:t>
            </a:r>
            <a:r>
              <a:rPr lang="ko-KR" altLang="en-US" baseline="0" dirty="0" err="1"/>
              <a:t>메소드들이</a:t>
            </a:r>
            <a:r>
              <a:rPr lang="ko-KR" altLang="en-US" baseline="0" dirty="0"/>
              <a:t> 전역 변수에 접근하는 구조를 통해서 측정하게 됩니다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/>
              <a:t>연결되지 않은 </a:t>
            </a:r>
            <a:r>
              <a:rPr lang="ko-KR" altLang="en-US" baseline="0" dirty="0" err="1"/>
              <a:t>노드들을</a:t>
            </a:r>
            <a:r>
              <a:rPr lang="ko-KR" altLang="en-US" baseline="0" dirty="0"/>
              <a:t> 그룹화하여 그 개수로 </a:t>
            </a:r>
            <a:r>
              <a:rPr lang="ko-KR" altLang="en-US" baseline="0" dirty="0" err="1"/>
              <a:t>응집도를</a:t>
            </a:r>
            <a:r>
              <a:rPr lang="ko-KR" altLang="en-US" baseline="0" dirty="0"/>
              <a:t> 판단합니다</a:t>
            </a:r>
            <a:r>
              <a:rPr lang="en-US" altLang="ko-KR" baseline="0" dirty="0"/>
              <a:t>. </a:t>
            </a:r>
          </a:p>
          <a:p>
            <a:r>
              <a:rPr lang="ko-KR" altLang="en-US" baseline="0" dirty="0"/>
              <a:t>이 지표를 통해서 해당 클래스가 추상화가 적절하게 되었는지를 </a:t>
            </a:r>
            <a:r>
              <a:rPr lang="ko-KR" altLang="en-US" baseline="0" dirty="0" smtClean="0"/>
              <a:t>측정하게 </a:t>
            </a:r>
            <a:r>
              <a:rPr lang="ko-KR" altLang="en-US" baseline="0" dirty="0"/>
              <a:t>되는데</a:t>
            </a:r>
            <a:r>
              <a:rPr lang="en-US" altLang="ko-KR" baseline="0" dirty="0"/>
              <a:t>, </a:t>
            </a:r>
            <a:r>
              <a:rPr lang="ko-KR" altLang="en-US" baseline="0" dirty="0" err="1"/>
              <a:t>응집도라는</a:t>
            </a:r>
            <a:r>
              <a:rPr lang="ko-KR" altLang="en-US" baseline="0" dirty="0"/>
              <a:t> 지표는 </a:t>
            </a:r>
            <a:r>
              <a:rPr lang="en-US" altLang="ko-KR" baseline="0" dirty="0"/>
              <a:t>clear</a:t>
            </a:r>
            <a:r>
              <a:rPr lang="ko-KR" altLang="en-US" baseline="0" dirty="0"/>
              <a:t>하게 정의하기 매우 어렵다고 언급하고 있고</a:t>
            </a:r>
            <a:r>
              <a:rPr lang="en-US" altLang="ko-KR" baseline="0" dirty="0"/>
              <a:t>, </a:t>
            </a:r>
            <a:r>
              <a:rPr lang="ko-KR" altLang="en-US" baseline="0" dirty="0"/>
              <a:t>이 결과를 통해서 정확한 결과 보다는 조금 더 낫다는 것을 판단할 수 있는 기준이라고만 언급을 합니다</a:t>
            </a:r>
            <a:r>
              <a:rPr lang="en-US" altLang="ko-KR" baseline="0" dirty="0"/>
              <a:t>.</a:t>
            </a:r>
          </a:p>
          <a:p>
            <a:endParaRPr lang="en-US" altLang="ko-KR" baseline="0" dirty="0"/>
          </a:p>
          <a:p>
            <a:r>
              <a:rPr lang="ko-KR" altLang="en-US" baseline="0" dirty="0"/>
              <a:t>이 논문에서는 이 응집도의 개념을 내부 메소드들의 결합도로 전환 시켰습니다</a:t>
            </a:r>
            <a:r>
              <a:rPr lang="en-US" altLang="ko-KR" baseline="0" dirty="0"/>
              <a:t>. </a:t>
            </a:r>
          </a:p>
          <a:p>
            <a:r>
              <a:rPr lang="ko-KR" altLang="en-US" baseline="0" dirty="0"/>
              <a:t>따라서</a:t>
            </a:r>
            <a:r>
              <a:rPr lang="en-US" altLang="ko-KR" baseline="0" dirty="0"/>
              <a:t>, </a:t>
            </a:r>
            <a:r>
              <a:rPr lang="ko-KR" altLang="en-US" baseline="0" dirty="0"/>
              <a:t>특정 클래스 내부 메소드들의 </a:t>
            </a:r>
            <a:r>
              <a:rPr lang="ko-KR" altLang="en-US" baseline="0" dirty="0" err="1"/>
              <a:t>결합도를</a:t>
            </a:r>
            <a:r>
              <a:rPr lang="ko-KR" altLang="en-US" baseline="0" dirty="0"/>
              <a:t> 합산하여 클래스의 내부 </a:t>
            </a:r>
            <a:r>
              <a:rPr lang="ko-KR" altLang="en-US" baseline="0" dirty="0" err="1"/>
              <a:t>메소드들이</a:t>
            </a:r>
            <a:r>
              <a:rPr lang="ko-KR" altLang="en-US" baseline="0" dirty="0"/>
              <a:t> 얼마나 응집되어 있는가를 판단했습니다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9442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목차는 다음과 같습니다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319E3-8EFA-4716-A845-07DD37561C6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52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결합도를</a:t>
            </a:r>
            <a:r>
              <a:rPr lang="ko-KR" altLang="en-US" dirty="0"/>
              <a:t> 측정하기 위해서 </a:t>
            </a:r>
            <a:r>
              <a:rPr lang="en-US" altLang="ko-KR" dirty="0"/>
              <a:t>CK</a:t>
            </a:r>
            <a:r>
              <a:rPr lang="ko-KR" altLang="en-US" dirty="0"/>
              <a:t>매트릭스에서는 </a:t>
            </a:r>
            <a:r>
              <a:rPr lang="en-US" altLang="ko-KR" dirty="0" smtClean="0"/>
              <a:t>CBO</a:t>
            </a:r>
            <a:r>
              <a:rPr lang="ko-KR" altLang="en-US" baseline="0" dirty="0" smtClean="0"/>
              <a:t>를 </a:t>
            </a:r>
            <a:r>
              <a:rPr lang="ko-KR" altLang="en-US" baseline="0" dirty="0"/>
              <a:t>사용합니다</a:t>
            </a:r>
            <a:r>
              <a:rPr lang="en-US" altLang="ko-KR" baseline="0" dirty="0"/>
              <a:t>. </a:t>
            </a:r>
          </a:p>
          <a:p>
            <a:r>
              <a:rPr lang="ko-KR" altLang="en-US" baseline="0" dirty="0"/>
              <a:t>이 지표는 특정 클래스와 결합도 클래스의 개수를 측정하여 </a:t>
            </a:r>
            <a:r>
              <a:rPr lang="ko-KR" altLang="en-US" baseline="0" dirty="0" err="1"/>
              <a:t>결합도를</a:t>
            </a:r>
            <a:r>
              <a:rPr lang="ko-KR" altLang="en-US" baseline="0" dirty="0"/>
              <a:t> 판단합니다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이 경우는 클래스 간의 호출 횟수를 고려하지 않습니다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/>
              <a:t>클래스 </a:t>
            </a:r>
            <a:r>
              <a:rPr lang="en-US" altLang="ko-KR" baseline="0" dirty="0"/>
              <a:t>C1</a:t>
            </a:r>
            <a:r>
              <a:rPr lang="ko-KR" altLang="en-US" baseline="0" dirty="0"/>
              <a:t>이 </a:t>
            </a:r>
            <a:r>
              <a:rPr lang="en-US" altLang="ko-KR" baseline="0" dirty="0" smtClean="0"/>
              <a:t>2</a:t>
            </a:r>
            <a:r>
              <a:rPr lang="ko-KR" altLang="en-US" baseline="0" dirty="0" smtClean="0"/>
              <a:t>개의 클래스와 결합되어 </a:t>
            </a:r>
            <a:r>
              <a:rPr lang="ko-KR" altLang="en-US" baseline="0" dirty="0"/>
              <a:t>있지만</a:t>
            </a:r>
            <a:r>
              <a:rPr lang="en-US" altLang="ko-KR" baseline="0" dirty="0"/>
              <a:t>, </a:t>
            </a:r>
            <a:r>
              <a:rPr lang="en-US" altLang="ko-KR" baseline="0" dirty="0" smtClean="0"/>
              <a:t>C2</a:t>
            </a:r>
            <a:r>
              <a:rPr lang="ko-KR" altLang="en-US" baseline="0" dirty="0" smtClean="0"/>
              <a:t>와는 </a:t>
            </a:r>
            <a:r>
              <a:rPr lang="en-US" altLang="ko-KR" baseline="0" dirty="0" smtClean="0"/>
              <a:t>3</a:t>
            </a:r>
            <a:r>
              <a:rPr lang="ko-KR" altLang="en-US" baseline="0" dirty="0"/>
              <a:t>번</a:t>
            </a:r>
            <a:r>
              <a:rPr lang="en-US" altLang="ko-KR" baseline="0" dirty="0"/>
              <a:t>, C3</a:t>
            </a:r>
            <a:r>
              <a:rPr lang="ko-KR" altLang="en-US" baseline="0" dirty="0"/>
              <a:t>와는 </a:t>
            </a:r>
            <a:r>
              <a:rPr lang="en-US" altLang="ko-KR" baseline="0" dirty="0" smtClean="0"/>
              <a:t>1</a:t>
            </a:r>
            <a:r>
              <a:rPr lang="ko-KR" altLang="en-US" baseline="0" dirty="0" smtClean="0"/>
              <a:t>번 호출되므로 </a:t>
            </a:r>
            <a:r>
              <a:rPr lang="ko-KR" altLang="en-US" baseline="0" dirty="0"/>
              <a:t>결합도의 세기는 다르다는 것을 알 수 있지만</a:t>
            </a:r>
            <a:r>
              <a:rPr lang="en-US" altLang="ko-KR" baseline="0" dirty="0"/>
              <a:t>, </a:t>
            </a:r>
            <a:r>
              <a:rPr lang="ko-KR" altLang="en-US" baseline="0" dirty="0"/>
              <a:t>이 지표에서는 이를 고려하지 않고</a:t>
            </a:r>
            <a:r>
              <a:rPr lang="en-US" altLang="ko-KR" baseline="0" dirty="0"/>
              <a:t>,</a:t>
            </a:r>
          </a:p>
          <a:p>
            <a:r>
              <a:rPr lang="ko-KR" altLang="en-US" baseline="0" dirty="0"/>
              <a:t>전달되는 </a:t>
            </a:r>
            <a:r>
              <a:rPr lang="ko-KR" altLang="en-US" baseline="0" dirty="0" err="1"/>
              <a:t>파라미터를</a:t>
            </a:r>
            <a:r>
              <a:rPr lang="ko-KR" altLang="en-US" baseline="0" dirty="0"/>
              <a:t> 통해서 </a:t>
            </a:r>
            <a:r>
              <a:rPr lang="ko-KR" altLang="en-US" baseline="0" dirty="0" smtClean="0"/>
              <a:t>여러 종류로 나누어지는 결합도의 </a:t>
            </a:r>
            <a:r>
              <a:rPr lang="ko-KR" altLang="en-US" baseline="0" dirty="0"/>
              <a:t>세기도 고려하지 않는 오류를 갖게 됩니다</a:t>
            </a:r>
            <a:r>
              <a:rPr lang="en-US" altLang="ko-KR" baseline="0" dirty="0"/>
              <a:t>.</a:t>
            </a:r>
          </a:p>
          <a:p>
            <a:endParaRPr lang="en-US" altLang="ko-KR" baseline="0" dirty="0"/>
          </a:p>
          <a:p>
            <a:r>
              <a:rPr lang="ko-KR" altLang="en-US" baseline="0" dirty="0"/>
              <a:t>이 문제를 해결하기 위해서</a:t>
            </a:r>
            <a:r>
              <a:rPr lang="en-US" altLang="ko-KR" baseline="0" dirty="0"/>
              <a:t>, Class </a:t>
            </a:r>
            <a:r>
              <a:rPr lang="en-US" altLang="ko-KR" baseline="0" dirty="0" smtClean="0"/>
              <a:t>Coupling </a:t>
            </a:r>
            <a:r>
              <a:rPr lang="ko-KR" altLang="en-US" baseline="0" dirty="0" smtClean="0"/>
              <a:t>에서는 </a:t>
            </a:r>
            <a:r>
              <a:rPr lang="ko-KR" altLang="en-US" baseline="0" dirty="0"/>
              <a:t>호출 횟수와</a:t>
            </a:r>
            <a:r>
              <a:rPr lang="en-US" altLang="ko-KR" baseline="0" dirty="0"/>
              <a:t>, </a:t>
            </a:r>
            <a:r>
              <a:rPr lang="ko-KR" altLang="en-US" baseline="0" dirty="0"/>
              <a:t>결합도 타입을 구분하여</a:t>
            </a:r>
            <a:r>
              <a:rPr lang="en-US" altLang="ko-KR" baseline="0" dirty="0"/>
              <a:t> </a:t>
            </a:r>
            <a:r>
              <a:rPr lang="ko-KR" altLang="en-US" baseline="0" dirty="0"/>
              <a:t>조금 더 정확한 </a:t>
            </a:r>
            <a:r>
              <a:rPr lang="ko-KR" altLang="en-US" baseline="0" dirty="0" err="1"/>
              <a:t>결합도를</a:t>
            </a:r>
            <a:r>
              <a:rPr lang="ko-KR" altLang="en-US" baseline="0" dirty="0"/>
              <a:t> 측정하고자 합니다</a:t>
            </a:r>
            <a:r>
              <a:rPr lang="en-US" altLang="ko-KR" baseline="0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3862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정의한 매트릭스를 자동으로 측정하고 가시화하는 </a:t>
            </a:r>
            <a:r>
              <a:rPr lang="en-US" altLang="ko-KR" dirty="0"/>
              <a:t>Visualization</a:t>
            </a:r>
            <a:r>
              <a:rPr lang="en-US" altLang="ko-KR" baseline="0" dirty="0"/>
              <a:t> Tool</a:t>
            </a:r>
            <a:r>
              <a:rPr lang="ko-KR" altLang="en-US" baseline="0" dirty="0"/>
              <a:t>입니다</a:t>
            </a:r>
            <a:r>
              <a:rPr lang="en-US" altLang="ko-KR" baseline="0" dirty="0"/>
              <a:t>.</a:t>
            </a:r>
          </a:p>
          <a:p>
            <a:r>
              <a:rPr lang="en-US" altLang="ko-KR" baseline="0" dirty="0"/>
              <a:t>5</a:t>
            </a:r>
            <a:r>
              <a:rPr lang="ko-KR" altLang="en-US" baseline="0" dirty="0"/>
              <a:t>개의 단계로 구성되어있고 그 구조는 오른쪽 그림과 같습니다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각각에 대해 설명 드리겠습니다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6510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ko-KR" altLang="en-US" dirty="0" err="1"/>
              <a:t>첫번째</a:t>
            </a:r>
            <a:r>
              <a:rPr lang="ko-KR" altLang="en-US" dirty="0"/>
              <a:t> </a:t>
            </a:r>
            <a:r>
              <a:rPr lang="en-US" altLang="ko-KR" dirty="0"/>
              <a:t>Input/Running</a:t>
            </a:r>
            <a:r>
              <a:rPr lang="ko-KR" altLang="en-US" dirty="0"/>
              <a:t>에서는 대상이 되는 프로그램을 입력</a:t>
            </a:r>
            <a:r>
              <a:rPr lang="en-US" altLang="ko-KR" dirty="0"/>
              <a:t>/</a:t>
            </a:r>
            <a:r>
              <a:rPr lang="ko-KR" altLang="en-US" dirty="0"/>
              <a:t>실행합니다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실제 실행 없이 소스 코드를 분석하는 </a:t>
            </a:r>
            <a:r>
              <a:rPr lang="en-US" altLang="ko-KR" dirty="0"/>
              <a:t>Static Analysis,</a:t>
            </a:r>
            <a:r>
              <a:rPr lang="en-US" altLang="ko-KR" baseline="0" dirty="0"/>
              <a:t> </a:t>
            </a:r>
            <a:r>
              <a:rPr lang="ko-KR" altLang="en-US" baseline="0" dirty="0"/>
              <a:t>실행 중인 프로그램을</a:t>
            </a:r>
            <a:r>
              <a:rPr lang="en-US" altLang="ko-KR" baseline="0" dirty="0"/>
              <a:t> </a:t>
            </a:r>
            <a:r>
              <a:rPr lang="ko-KR" altLang="en-US" baseline="0" dirty="0"/>
              <a:t>분석하고 실시간으로 결과를 출력하는 </a:t>
            </a:r>
            <a:r>
              <a:rPr lang="en-US" altLang="ko-KR" baseline="0" dirty="0"/>
              <a:t>Real-Time Dynamic Analysis, </a:t>
            </a:r>
            <a:r>
              <a:rPr lang="ko-KR" altLang="en-US" baseline="0" dirty="0"/>
              <a:t>실행 중인 프로그램을 분석하고 실행 종료 후 결과를 출력하는 </a:t>
            </a:r>
            <a:r>
              <a:rPr lang="en-US" altLang="ko-KR" baseline="0" dirty="0"/>
              <a:t>Dynamic Analysis</a:t>
            </a:r>
            <a:r>
              <a:rPr lang="ko-KR" altLang="en-US" baseline="0" dirty="0"/>
              <a:t>를 수행합니다</a:t>
            </a:r>
            <a:r>
              <a:rPr lang="en-US" altLang="ko-KR" baseline="0" dirty="0"/>
              <a:t>.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8106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두번</a:t>
            </a:r>
            <a:r>
              <a:rPr lang="ko-KR" altLang="en-US" dirty="0"/>
              <a:t> 째 </a:t>
            </a:r>
            <a:r>
              <a:rPr lang="en-US" altLang="ko-KR" dirty="0"/>
              <a:t>Analyzing</a:t>
            </a:r>
            <a:r>
              <a:rPr lang="ko-KR" altLang="en-US" dirty="0"/>
              <a:t>은 도구를 사용하여 정적</a:t>
            </a:r>
            <a:r>
              <a:rPr lang="en-US" altLang="ko-KR" dirty="0"/>
              <a:t>/</a:t>
            </a:r>
            <a:r>
              <a:rPr lang="ko-KR" altLang="en-US" dirty="0"/>
              <a:t>동적 분석을 수행합니다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앞에서 말씀 드렸던 </a:t>
            </a:r>
            <a:r>
              <a:rPr lang="en-US" altLang="ko-KR" dirty="0"/>
              <a:t>Static,</a:t>
            </a:r>
            <a:r>
              <a:rPr lang="en-US" altLang="ko-KR" baseline="0" dirty="0"/>
              <a:t> Real-Time Dynamic, Dynamic</a:t>
            </a:r>
            <a:r>
              <a:rPr lang="ko-KR" altLang="en-US" baseline="0" dirty="0"/>
              <a:t>에서 사용되는 도구들에 대해 설명 드리겠습니다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772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Static Analysis</a:t>
            </a:r>
            <a:r>
              <a:rPr lang="ko-KR" altLang="en-US" dirty="0"/>
              <a:t>를 수행하는 </a:t>
            </a:r>
            <a:r>
              <a:rPr lang="en-US" altLang="ko-KR" dirty="0" err="1"/>
              <a:t>xCodeParser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 도구는 소스 코드를 </a:t>
            </a:r>
            <a:r>
              <a:rPr lang="ko-KR" altLang="en-US" dirty="0" err="1"/>
              <a:t>입력받아</a:t>
            </a:r>
            <a:r>
              <a:rPr lang="ko-KR" altLang="en-US" dirty="0"/>
              <a:t> 정적 분석을 수행하고</a:t>
            </a:r>
            <a:r>
              <a:rPr lang="en-US" altLang="ko-KR" dirty="0"/>
              <a:t>, </a:t>
            </a:r>
            <a:r>
              <a:rPr lang="ko-KR" altLang="en-US" dirty="0"/>
              <a:t>그 결과로 </a:t>
            </a:r>
            <a:r>
              <a:rPr lang="en-US" altLang="ko-KR" dirty="0"/>
              <a:t>ASTM</a:t>
            </a:r>
            <a:r>
              <a:rPr lang="ko-KR" altLang="en-US" dirty="0"/>
              <a:t>파일들을 출력하게 됩니다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xCodeParsers</a:t>
            </a:r>
            <a:r>
              <a:rPr lang="ko-KR" altLang="en-US" dirty="0"/>
              <a:t>는  저희 연구실에서 자체 개발한 </a:t>
            </a:r>
            <a:r>
              <a:rPr lang="ko-KR" altLang="en-US" dirty="0" err="1"/>
              <a:t>파서로</a:t>
            </a:r>
            <a:r>
              <a:rPr lang="en-US" altLang="ko-KR" dirty="0"/>
              <a:t>,</a:t>
            </a:r>
            <a:r>
              <a:rPr lang="en-US" altLang="ko-KR" baseline="0" dirty="0"/>
              <a:t> </a:t>
            </a:r>
            <a:r>
              <a:rPr lang="ko-KR" altLang="en-US" baseline="0" dirty="0"/>
              <a:t>여러</a:t>
            </a:r>
            <a:r>
              <a:rPr lang="ko-KR" altLang="en-US" dirty="0"/>
              <a:t> 언어들의 </a:t>
            </a:r>
            <a:r>
              <a:rPr lang="en-US" altLang="ko-KR" dirty="0"/>
              <a:t>AST(Abstract</a:t>
            </a:r>
            <a:r>
              <a:rPr lang="en-US" altLang="ko-KR" baseline="0" dirty="0"/>
              <a:t> Syntax Tree)</a:t>
            </a:r>
            <a:r>
              <a:rPr lang="ko-KR" altLang="en-US" baseline="0" dirty="0"/>
              <a:t>의</a:t>
            </a:r>
            <a:r>
              <a:rPr lang="en-US" altLang="ko-KR" baseline="0" dirty="0"/>
              <a:t> </a:t>
            </a:r>
            <a:r>
              <a:rPr lang="ko-KR" altLang="en-US" baseline="0" dirty="0"/>
              <a:t>통합모델인 </a:t>
            </a:r>
            <a:r>
              <a:rPr lang="en-US" altLang="ko-KR" baseline="0" dirty="0"/>
              <a:t>ASTM(Abstract Syntax Tree Meta Model)</a:t>
            </a:r>
            <a:r>
              <a:rPr lang="ko-KR" altLang="en-US" baseline="0" dirty="0"/>
              <a:t>을 생성합니다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/>
              <a:t>아래 그림에서 기존의 </a:t>
            </a:r>
            <a:r>
              <a:rPr lang="ko-KR" altLang="en-US" baseline="0" dirty="0" err="1"/>
              <a:t>파서들로는</a:t>
            </a:r>
            <a:r>
              <a:rPr lang="ko-KR" altLang="en-US" baseline="0" dirty="0"/>
              <a:t> 이종 언어 간의 코드 변환이 매우 복잡하여 어려움이 있었지만</a:t>
            </a:r>
            <a:r>
              <a:rPr lang="en-US" altLang="ko-KR" baseline="0" dirty="0"/>
              <a:t>, </a:t>
            </a:r>
          </a:p>
          <a:p>
            <a:r>
              <a:rPr lang="en-US" altLang="ko-KR" baseline="0" dirty="0" err="1"/>
              <a:t>xCodeParser</a:t>
            </a:r>
            <a:r>
              <a:rPr lang="ko-KR" altLang="en-US" baseline="0" dirty="0"/>
              <a:t>의 경우는 통합 모델 </a:t>
            </a:r>
            <a:r>
              <a:rPr lang="en-US" altLang="ko-KR" baseline="0" dirty="0"/>
              <a:t>ASTM</a:t>
            </a:r>
            <a:r>
              <a:rPr lang="ko-KR" altLang="en-US" baseline="0" dirty="0"/>
              <a:t>을 사용하므로 이종 코드 간의 변환을 심플하게 합니다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8955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</a:t>
            </a:r>
            <a:r>
              <a:rPr lang="en-US" altLang="ko-KR" dirty="0"/>
              <a:t>Real-Time</a:t>
            </a:r>
            <a:r>
              <a:rPr lang="en-US" altLang="ko-KR" baseline="0" dirty="0"/>
              <a:t> Dynamic Analysis</a:t>
            </a:r>
            <a:r>
              <a:rPr lang="ko-KR" altLang="en-US" baseline="0" dirty="0"/>
              <a:t>를 수행하는 </a:t>
            </a:r>
            <a:r>
              <a:rPr lang="en-US" altLang="ko-KR" baseline="0" dirty="0" err="1"/>
              <a:t>ExJmap</a:t>
            </a:r>
            <a:r>
              <a:rPr lang="ko-KR" altLang="en-US" baseline="0" dirty="0"/>
              <a:t>입니다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실시간으로 결과를 출력하는 만큼 그 과정이 복잡한데</a:t>
            </a:r>
            <a:r>
              <a:rPr lang="en-US" altLang="ko-KR" baseline="0" dirty="0"/>
              <a:t>, </a:t>
            </a:r>
            <a:r>
              <a:rPr lang="en-US" altLang="ko-KR" baseline="0" dirty="0" err="1"/>
              <a:t>ExJmap</a:t>
            </a:r>
            <a:r>
              <a:rPr lang="ko-KR" altLang="en-US" baseline="0" dirty="0"/>
              <a:t>이 제가 구현한 </a:t>
            </a:r>
            <a:r>
              <a:rPr lang="en-US" altLang="ko-KR" baseline="0" dirty="0"/>
              <a:t>Real-Time Tool</a:t>
            </a:r>
            <a:r>
              <a:rPr lang="ko-KR" altLang="en-US" baseline="0" dirty="0"/>
              <a:t>입니다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/>
              <a:t>먼저</a:t>
            </a:r>
            <a:r>
              <a:rPr lang="en-US" altLang="ko-KR" baseline="0" dirty="0"/>
              <a:t>, JVM</a:t>
            </a:r>
            <a:r>
              <a:rPr lang="ko-KR" altLang="en-US" baseline="0" dirty="0"/>
              <a:t>은 소스 코드를 입력 받아서 프로그램을 실행시킵니다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그 후에</a:t>
            </a:r>
            <a:r>
              <a:rPr lang="en-US" altLang="ko-KR" baseline="0" dirty="0"/>
              <a:t>, </a:t>
            </a:r>
            <a:r>
              <a:rPr lang="en-US" altLang="ko-KR" baseline="0" dirty="0" err="1"/>
              <a:t>ExJmap</a:t>
            </a:r>
            <a:r>
              <a:rPr lang="ko-KR" altLang="en-US" baseline="0" dirty="0"/>
              <a:t>을 실행하고</a:t>
            </a:r>
            <a:r>
              <a:rPr lang="en-US" altLang="ko-KR" baseline="0" dirty="0"/>
              <a:t>, JPS</a:t>
            </a:r>
            <a:r>
              <a:rPr lang="ko-KR" altLang="en-US" baseline="0" dirty="0"/>
              <a:t>를 순서대로 실행합니다</a:t>
            </a:r>
            <a:r>
              <a:rPr lang="en-US" altLang="ko-KR" baseline="0" dirty="0"/>
              <a:t>.</a:t>
            </a:r>
          </a:p>
          <a:p>
            <a:r>
              <a:rPr lang="en-US" altLang="ko-KR" baseline="0" dirty="0"/>
              <a:t>JPS</a:t>
            </a:r>
            <a:r>
              <a:rPr lang="ko-KR" altLang="en-US" baseline="0" dirty="0"/>
              <a:t>는 </a:t>
            </a:r>
            <a:r>
              <a:rPr lang="en-US" altLang="ko-KR" baseline="0" dirty="0"/>
              <a:t>JVM</a:t>
            </a:r>
            <a:r>
              <a:rPr lang="ko-KR" altLang="en-US" baseline="0" dirty="0"/>
              <a:t>에서 실행 중인 프로세스의 모든 </a:t>
            </a:r>
            <a:r>
              <a:rPr lang="en-US" altLang="ko-KR" baseline="0" dirty="0"/>
              <a:t>ID </a:t>
            </a:r>
            <a:r>
              <a:rPr lang="ko-KR" altLang="en-US" baseline="0" dirty="0"/>
              <a:t>데이터를 수집합니다</a:t>
            </a:r>
            <a:r>
              <a:rPr lang="en-US" altLang="ko-KR" baseline="0" dirty="0"/>
              <a:t>. </a:t>
            </a:r>
            <a:r>
              <a:rPr lang="en-US" altLang="ko-KR" baseline="0" dirty="0" err="1"/>
              <a:t>ExJamp</a:t>
            </a:r>
            <a:r>
              <a:rPr lang="ko-KR" altLang="en-US" baseline="0" dirty="0"/>
              <a:t>은 그 중에서도 </a:t>
            </a:r>
            <a:r>
              <a:rPr lang="ko-KR" altLang="en-US" baseline="0" dirty="0" err="1"/>
              <a:t>타겟</a:t>
            </a:r>
            <a:r>
              <a:rPr lang="ko-KR" altLang="en-US" baseline="0" dirty="0"/>
              <a:t> 프로그램의 프로세스 </a:t>
            </a:r>
            <a:r>
              <a:rPr lang="en-US" altLang="ko-KR" baseline="0" dirty="0"/>
              <a:t>ID</a:t>
            </a:r>
            <a:r>
              <a:rPr lang="ko-KR" altLang="en-US" baseline="0" dirty="0"/>
              <a:t>를</a:t>
            </a:r>
            <a:r>
              <a:rPr lang="en-US" altLang="ko-KR" baseline="0" dirty="0"/>
              <a:t> </a:t>
            </a:r>
            <a:r>
              <a:rPr lang="ko-KR" altLang="en-US" baseline="0" dirty="0"/>
              <a:t>획득 한 후에</a:t>
            </a:r>
            <a:r>
              <a:rPr lang="en-US" altLang="ko-KR" baseline="0" dirty="0"/>
              <a:t>, </a:t>
            </a:r>
            <a:r>
              <a:rPr lang="ko-KR" altLang="en-US" baseline="0" dirty="0"/>
              <a:t>해당 </a:t>
            </a:r>
            <a:r>
              <a:rPr lang="en-US" altLang="ko-KR" baseline="0" dirty="0"/>
              <a:t>ID</a:t>
            </a:r>
            <a:r>
              <a:rPr lang="ko-KR" altLang="en-US" baseline="0" dirty="0"/>
              <a:t>를 </a:t>
            </a:r>
            <a:r>
              <a:rPr lang="ko-KR" altLang="en-US" baseline="0" dirty="0" err="1"/>
              <a:t>타겟으로</a:t>
            </a:r>
            <a:r>
              <a:rPr lang="ko-KR" altLang="en-US" baseline="0" dirty="0"/>
              <a:t> </a:t>
            </a:r>
            <a:r>
              <a:rPr lang="en-US" altLang="ko-KR" baseline="0" dirty="0" err="1"/>
              <a:t>Jmap</a:t>
            </a:r>
            <a:r>
              <a:rPr lang="ko-KR" altLang="en-US" baseline="0" dirty="0"/>
              <a:t>을 실행합니다</a:t>
            </a:r>
            <a:r>
              <a:rPr lang="en-US" altLang="ko-KR" baseline="0" dirty="0"/>
              <a:t>.</a:t>
            </a:r>
          </a:p>
          <a:p>
            <a:r>
              <a:rPr lang="en-US" altLang="ko-KR" baseline="0" dirty="0" err="1"/>
              <a:t>Jmap</a:t>
            </a:r>
            <a:r>
              <a:rPr lang="ko-KR" altLang="en-US" baseline="0" dirty="0"/>
              <a:t>에서는 해당 </a:t>
            </a:r>
            <a:r>
              <a:rPr lang="en-US" altLang="ko-KR" baseline="0" dirty="0"/>
              <a:t>ID</a:t>
            </a:r>
            <a:r>
              <a:rPr lang="ko-KR" altLang="en-US" baseline="0" dirty="0"/>
              <a:t>에서 사용하고 있는 </a:t>
            </a:r>
            <a:r>
              <a:rPr lang="en-US" altLang="ko-KR" baseline="0" dirty="0"/>
              <a:t>JVM heap </a:t>
            </a:r>
            <a:r>
              <a:rPr lang="ko-KR" altLang="en-US" baseline="0" dirty="0"/>
              <a:t>데이터를 수집한 후에 그 결과를 커맨드 창에 출력하게 되고</a:t>
            </a:r>
            <a:r>
              <a:rPr lang="en-US" altLang="ko-KR" baseline="0" dirty="0"/>
              <a:t>, </a:t>
            </a:r>
            <a:r>
              <a:rPr lang="ko-KR" altLang="en-US" baseline="0" dirty="0"/>
              <a:t>그 결과를 다시 </a:t>
            </a:r>
            <a:r>
              <a:rPr lang="en-US" altLang="ko-KR" baseline="0" dirty="0" err="1"/>
              <a:t>ExJamp</a:t>
            </a:r>
            <a:r>
              <a:rPr lang="ko-KR" altLang="en-US" baseline="0" dirty="0"/>
              <a:t>이 입력으로 사용합니다</a:t>
            </a:r>
            <a:r>
              <a:rPr lang="en-US" altLang="ko-KR" baseline="0" dirty="0"/>
              <a:t>.</a:t>
            </a:r>
          </a:p>
          <a:p>
            <a:endParaRPr lang="en-US" altLang="ko-KR" baseline="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1536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Dynamic Analysis</a:t>
            </a:r>
            <a:r>
              <a:rPr lang="ko-KR" altLang="en-US" dirty="0"/>
              <a:t>는 </a:t>
            </a:r>
            <a:r>
              <a:rPr lang="en-US" altLang="ko-KR" dirty="0" err="1"/>
              <a:t>Hprof</a:t>
            </a:r>
            <a:r>
              <a:rPr lang="ko-KR" altLang="en-US" dirty="0"/>
              <a:t>를 사용하여 수행합니다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도구는 소스코드를 </a:t>
            </a:r>
            <a:r>
              <a:rPr lang="en-US" altLang="ko-KR" dirty="0"/>
              <a:t>JVM</a:t>
            </a:r>
            <a:r>
              <a:rPr lang="ko-KR" altLang="en-US" dirty="0"/>
              <a:t>에 올려서 실행할 때</a:t>
            </a:r>
            <a:r>
              <a:rPr lang="en-US" altLang="ko-KR" dirty="0"/>
              <a:t>, </a:t>
            </a:r>
            <a:r>
              <a:rPr lang="en-US" altLang="ko-KR" dirty="0" err="1"/>
              <a:t>hprof</a:t>
            </a:r>
            <a:r>
              <a:rPr lang="ko-KR" altLang="en-US" dirty="0"/>
              <a:t>를 백그라운드 프로그램으로 같이 실행하게 되고</a:t>
            </a:r>
            <a:r>
              <a:rPr lang="en-US" altLang="ko-KR" dirty="0"/>
              <a:t>, </a:t>
            </a:r>
            <a:r>
              <a:rPr lang="ko-KR" altLang="en-US" dirty="0"/>
              <a:t>그 결과로 텍스트 파일을 출력합니다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 도구는 </a:t>
            </a:r>
            <a:r>
              <a:rPr lang="en-US" altLang="ko-KR" dirty="0"/>
              <a:t>IBM</a:t>
            </a:r>
            <a:r>
              <a:rPr lang="ko-KR" altLang="en-US" dirty="0"/>
              <a:t>에서 제공하는 </a:t>
            </a:r>
            <a:r>
              <a:rPr lang="ko-KR" altLang="en-US" dirty="0" err="1"/>
              <a:t>프로파일러로</a:t>
            </a:r>
            <a:r>
              <a:rPr lang="ko-KR" altLang="en-US" dirty="0"/>
              <a:t> </a:t>
            </a:r>
            <a:r>
              <a:rPr lang="en-US" altLang="ko-KR" dirty="0"/>
              <a:t>Thread, Heap, CPU </a:t>
            </a:r>
            <a:r>
              <a:rPr lang="ko-KR" altLang="en-US" dirty="0" err="1"/>
              <a:t>프로파일링</a:t>
            </a:r>
            <a:r>
              <a:rPr lang="ko-KR" altLang="en-US" dirty="0"/>
              <a:t> 정보를 제공합니다</a:t>
            </a:r>
            <a:r>
              <a:rPr lang="en-US" altLang="ko-KR" dirty="0"/>
              <a:t>. </a:t>
            </a:r>
            <a:r>
              <a:rPr lang="ko-KR" altLang="en-US" dirty="0"/>
              <a:t>하지만</a:t>
            </a:r>
            <a:r>
              <a:rPr lang="en-US" altLang="ko-KR" dirty="0"/>
              <a:t>, </a:t>
            </a:r>
            <a:r>
              <a:rPr lang="ko-KR" altLang="en-US" dirty="0"/>
              <a:t>어플리케이션의 종료 시점에 분석 결과 파일을 텍스트 또는 바이너리 형식으로 출력하게 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28115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세번쨰</a:t>
            </a:r>
            <a:r>
              <a:rPr lang="ko-KR" altLang="en-US" baseline="0" dirty="0"/>
              <a:t> </a:t>
            </a:r>
            <a:r>
              <a:rPr lang="en-US" altLang="ko-KR" baseline="0" dirty="0"/>
              <a:t>Store</a:t>
            </a:r>
            <a:r>
              <a:rPr lang="ko-KR" altLang="en-US" baseline="0" dirty="0"/>
              <a:t>는 분석 결과에 재사용 </a:t>
            </a:r>
            <a:r>
              <a:rPr lang="ko-KR" altLang="en-US" baseline="0" dirty="0" err="1"/>
              <a:t>메트릭을</a:t>
            </a:r>
            <a:r>
              <a:rPr lang="ko-KR" altLang="en-US" baseline="0" dirty="0"/>
              <a:t> 적용하고 그 결과를 데이터베이스에 저장합니다</a:t>
            </a:r>
            <a:r>
              <a:rPr lang="en-US" altLang="ko-KR" baseline="0" dirty="0"/>
              <a:t>.</a:t>
            </a:r>
          </a:p>
          <a:p>
            <a:endParaRPr lang="en-US" altLang="ko-KR" baseline="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5156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정적 분석 결과를 저장하는 </a:t>
            </a:r>
            <a:r>
              <a:rPr lang="en-US" altLang="ko-KR" dirty="0"/>
              <a:t>Generate DB From ASTM</a:t>
            </a:r>
            <a:r>
              <a:rPr lang="ko-KR" altLang="en-US" dirty="0"/>
              <a:t>이라는 프로그램을 구현</a:t>
            </a:r>
            <a:r>
              <a:rPr lang="ko-KR" altLang="en-US" baseline="0" dirty="0"/>
              <a:t> 했습니다</a:t>
            </a:r>
            <a:r>
              <a:rPr lang="en-US" altLang="ko-KR" baseline="0" dirty="0"/>
              <a:t>.</a:t>
            </a:r>
          </a:p>
          <a:p>
            <a:endParaRPr lang="en-US" altLang="ko-KR" baseline="0" dirty="0"/>
          </a:p>
          <a:p>
            <a:r>
              <a:rPr lang="ko-KR" altLang="en-US" baseline="0" dirty="0"/>
              <a:t>실제 </a:t>
            </a:r>
            <a:r>
              <a:rPr lang="en-US" altLang="ko-KR" baseline="0" dirty="0"/>
              <a:t>ASTM</a:t>
            </a:r>
            <a:r>
              <a:rPr lang="ko-KR" altLang="en-US" baseline="0" dirty="0"/>
              <a:t>의 구조는 아래와 같이 복잡한 </a:t>
            </a:r>
            <a:r>
              <a:rPr lang="ko-KR" altLang="en-US" baseline="0" dirty="0" err="1"/>
              <a:t>트리로</a:t>
            </a:r>
            <a:r>
              <a:rPr lang="ko-KR" altLang="en-US" baseline="0" dirty="0"/>
              <a:t> 생성이 됩니다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이 데이터를 기존에 정의했던 데이터베이스의 구조대로 </a:t>
            </a:r>
            <a:r>
              <a:rPr lang="ko-KR" altLang="en-US" baseline="0" dirty="0" err="1"/>
              <a:t>파싱을</a:t>
            </a:r>
            <a:r>
              <a:rPr lang="ko-KR" altLang="en-US" baseline="0" dirty="0"/>
              <a:t> 해서 데이터를 구성하고 저장합니다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1956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Real-Time </a:t>
            </a:r>
            <a:r>
              <a:rPr lang="ko-KR" altLang="en-US" dirty="0"/>
              <a:t>동적 분석에서도 </a:t>
            </a:r>
            <a:r>
              <a:rPr lang="en-US" altLang="ko-KR" dirty="0" err="1"/>
              <a:t>ExJmap</a:t>
            </a:r>
            <a:r>
              <a:rPr lang="ko-KR" altLang="en-US" dirty="0"/>
              <a:t>은 </a:t>
            </a:r>
            <a:r>
              <a:rPr lang="en-US" altLang="ko-KR" dirty="0"/>
              <a:t>JVM</a:t>
            </a:r>
            <a:r>
              <a:rPr lang="en-US" altLang="ko-KR" baseline="0" dirty="0"/>
              <a:t> Heap </a:t>
            </a:r>
            <a:r>
              <a:rPr lang="ko-KR" altLang="en-US" baseline="0" dirty="0"/>
              <a:t>데이터를 텍스트 형식으로 입력을 받고 데이터베이스 테이블대로 데이터를 구조화해서 저장합니다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/>
              <a:t>이 과정은 실시간이기 때문에 </a:t>
            </a:r>
            <a:r>
              <a:rPr lang="en-US" altLang="ko-KR" baseline="0" dirty="0"/>
              <a:t>1</a:t>
            </a:r>
            <a:r>
              <a:rPr lang="ko-KR" altLang="en-US" baseline="0" dirty="0"/>
              <a:t>초 간격으로 데이터를 업데이트를 하고 있습니다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0048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논문에서 설명하고 있는 재사용은 기존 시스템을 확장하거나 기능을 개선하여 새로운 시스템을 구축하는 것을 의미합니다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통해서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빠른 개발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비용 절감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생산성 향상과 같은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효과가 있다고 이론적으로 언급되고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저희 랩실은 육군 정체단과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MOU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사업을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진행 했었습니다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사용되고 있는 대부분의 국방 프로그램은 처음부터 전체를 구현하기 보다는 기존 시스템을 기반으로 개선하는 경우가 많았습니다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도메인에서 재사용은 필수적이었고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이슈로 재사용에 대한연구를 진행하게 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국방 프로그램은 보안상에 문제가 있기</a:t>
            </a:r>
            <a:r>
              <a:rPr lang="ko-KR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때문에 </a:t>
            </a:r>
            <a:r>
              <a:rPr lang="ko-KR" alt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타겟을</a:t>
            </a:r>
            <a:r>
              <a:rPr lang="ko-KR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오픈 소스로 전환했습니다</a:t>
            </a:r>
            <a:r>
              <a:rPr lang="en-US" altLang="ko-K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x-none" altLang="ko-K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오픈 소스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Junit</a:t>
            </a:r>
            <a:r>
              <a:rPr lang="ko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버전 업그레이드 시</a:t>
            </a:r>
            <a:r>
              <a:rPr lang="en-US" altLang="k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코드</a:t>
            </a:r>
            <a:r>
              <a:rPr lang="ko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얼마나 재사용되는지 </a:t>
            </a:r>
            <a:r>
              <a:rPr lang="ko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분석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해봤습니다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90877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동적 분석 결과 또한 텍스트 형식으로 출력되기 </a:t>
            </a:r>
            <a:r>
              <a:rPr lang="ko-KR" altLang="en-US" dirty="0" err="1"/>
              <a:t>떄문에</a:t>
            </a:r>
            <a:r>
              <a:rPr lang="ko-KR" altLang="en-US" dirty="0"/>
              <a:t> 데이터 베이스 테이블대로 구조화해서 데이터를 </a:t>
            </a:r>
            <a:r>
              <a:rPr lang="ko-KR" altLang="en-US" dirty="0" err="1"/>
              <a:t>파싱하고</a:t>
            </a:r>
            <a:r>
              <a:rPr lang="ko-KR" altLang="en-US" dirty="0"/>
              <a:t> 저장합니다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4574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마지막으로 </a:t>
            </a:r>
            <a:r>
              <a:rPr lang="en-US" altLang="ko-KR" dirty="0"/>
              <a:t>Visualization</a:t>
            </a:r>
            <a:r>
              <a:rPr lang="ko-KR" altLang="en-US" dirty="0"/>
              <a:t>에서는 아파치를 기반으로 </a:t>
            </a:r>
            <a:r>
              <a:rPr lang="ko-KR" altLang="en-US" dirty="0" err="1"/>
              <a:t>웹서버를</a:t>
            </a:r>
            <a:r>
              <a:rPr lang="ko-KR" altLang="en-US" dirty="0"/>
              <a:t> 통해서 가시화를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앞에서 정의했던 </a:t>
            </a:r>
            <a:r>
              <a:rPr lang="ko-KR" altLang="en-US" dirty="0" err="1"/>
              <a:t>메트릭스</a:t>
            </a:r>
            <a:r>
              <a:rPr lang="ko-KR" altLang="en-US" dirty="0"/>
              <a:t> 대로 </a:t>
            </a:r>
            <a:r>
              <a:rPr lang="ko-KR" altLang="en-US" dirty="0" err="1"/>
              <a:t>메소드의</a:t>
            </a:r>
            <a:r>
              <a:rPr lang="ko-KR" altLang="en-US" dirty="0"/>
              <a:t> 정적</a:t>
            </a:r>
            <a:r>
              <a:rPr lang="en-US" altLang="ko-KR" dirty="0"/>
              <a:t>/</a:t>
            </a:r>
            <a:r>
              <a:rPr lang="ko-KR" altLang="en-US" dirty="0"/>
              <a:t>동적</a:t>
            </a:r>
            <a:r>
              <a:rPr lang="en-US" altLang="ko-KR" dirty="0"/>
              <a:t>, </a:t>
            </a:r>
            <a:r>
              <a:rPr lang="ko-KR" altLang="en-US" dirty="0"/>
              <a:t>클래스의 정적</a:t>
            </a:r>
            <a:r>
              <a:rPr lang="en-US" altLang="ko-KR" dirty="0"/>
              <a:t>/</a:t>
            </a:r>
            <a:r>
              <a:rPr lang="ko-KR" altLang="en-US" dirty="0"/>
              <a:t>동적</a:t>
            </a:r>
            <a:r>
              <a:rPr lang="en-US" altLang="ko-KR" dirty="0"/>
              <a:t>/ </a:t>
            </a:r>
            <a:r>
              <a:rPr lang="ko-KR" altLang="en-US" dirty="0"/>
              <a:t>컴포넌트의 정적</a:t>
            </a:r>
            <a:r>
              <a:rPr lang="en-US" altLang="ko-KR" dirty="0"/>
              <a:t>/</a:t>
            </a:r>
            <a:r>
              <a:rPr lang="ko-KR" altLang="en-US" dirty="0"/>
              <a:t>클래스와 오브젝트</a:t>
            </a:r>
            <a:r>
              <a:rPr lang="en-US" altLang="ko-KR" dirty="0"/>
              <a:t>/</a:t>
            </a:r>
            <a:r>
              <a:rPr lang="ko-KR" altLang="en-US" dirty="0"/>
              <a:t>동적</a:t>
            </a:r>
            <a:r>
              <a:rPr lang="ko-KR" altLang="en-US" baseline="0" dirty="0"/>
              <a:t> 각각에 대한 템플릿을 미리 정의해둡니다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/>
              <a:t>위 아래의 </a:t>
            </a:r>
            <a:r>
              <a:rPr lang="en-US" altLang="ko-KR" baseline="0" dirty="0"/>
              <a:t>HTML</a:t>
            </a:r>
            <a:r>
              <a:rPr lang="ko-KR" altLang="en-US" baseline="0" dirty="0"/>
              <a:t>은 스타일 템플릿을 의미하고 중간에 위치한 자바 스크립트는 데이터베이스에 접근해서 실제 출력할 데이터를 </a:t>
            </a:r>
            <a:r>
              <a:rPr lang="en-US" altLang="ko-KR" baseline="0" dirty="0"/>
              <a:t>select </a:t>
            </a:r>
            <a:r>
              <a:rPr lang="ko-KR" altLang="en-US" baseline="0" dirty="0"/>
              <a:t>해 옵니다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4127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589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87765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589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50893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589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22432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589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89376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마지막으로 결론 및 </a:t>
            </a:r>
            <a:r>
              <a:rPr lang="ko-KR" altLang="en-US" dirty="0" err="1"/>
              <a:t>향후연구</a:t>
            </a:r>
            <a:r>
              <a:rPr lang="ko-KR" altLang="en-US" dirty="0"/>
              <a:t> 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객체지향 메커니즘 기반의 정적</a:t>
            </a:r>
            <a:r>
              <a:rPr lang="en-US" altLang="ko-KR" dirty="0"/>
              <a:t>/</a:t>
            </a:r>
            <a:r>
              <a:rPr lang="ko-KR" altLang="en-US" dirty="0"/>
              <a:t>동적 재사용 </a:t>
            </a:r>
            <a:r>
              <a:rPr lang="ko-KR" altLang="en-US" dirty="0" err="1"/>
              <a:t>메트릭을</a:t>
            </a:r>
            <a:r>
              <a:rPr lang="ko-KR" altLang="en-US" dirty="0"/>
              <a:t> 정의했습니다</a:t>
            </a:r>
            <a:r>
              <a:rPr lang="en-US" altLang="ko-KR" dirty="0"/>
              <a:t>. </a:t>
            </a:r>
            <a:r>
              <a:rPr lang="ko-KR" altLang="en-US" dirty="0"/>
              <a:t>특히</a:t>
            </a:r>
            <a:r>
              <a:rPr lang="en-US" altLang="ko-KR" dirty="0"/>
              <a:t>, </a:t>
            </a:r>
            <a:r>
              <a:rPr lang="ko-KR" altLang="en-US" dirty="0"/>
              <a:t>클래스와 오브젝트 레벨에서의 </a:t>
            </a:r>
            <a:r>
              <a:rPr lang="ko-KR" altLang="en-US" dirty="0" err="1"/>
              <a:t>재사용성을</a:t>
            </a:r>
            <a:r>
              <a:rPr lang="ko-KR" altLang="en-US" dirty="0"/>
              <a:t> 측정했습니다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재사용 모듈</a:t>
            </a:r>
            <a:r>
              <a:rPr lang="en-US" altLang="ko-KR" dirty="0"/>
              <a:t>/</a:t>
            </a:r>
            <a:r>
              <a:rPr lang="ko-KR" altLang="en-US" dirty="0"/>
              <a:t>클러스터를 자동으로 측정하고 식별하기 위한 </a:t>
            </a:r>
            <a:r>
              <a:rPr lang="ko-KR" altLang="en-US" dirty="0" err="1"/>
              <a:t>툴체인을</a:t>
            </a:r>
            <a:r>
              <a:rPr lang="ko-KR" altLang="en-US" dirty="0"/>
              <a:t> 구축했습니다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따라서</a:t>
            </a:r>
            <a:r>
              <a:rPr lang="ko-KR" altLang="en-US" baseline="0" dirty="0"/>
              <a:t> </a:t>
            </a:r>
            <a:r>
              <a:rPr lang="ko-KR" altLang="en-US" baseline="0" dirty="0" err="1"/>
              <a:t>재사용성을</a:t>
            </a:r>
            <a:r>
              <a:rPr lang="ko-KR" altLang="en-US" baseline="0" dirty="0"/>
              <a:t> 향상 시키고 사용자에게 재사용 가이드라인을 제공하고자 합니다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실제 재사용을 통해 신뢰성</a:t>
            </a:r>
            <a:r>
              <a:rPr lang="en-US" altLang="ko-KR" baseline="0" dirty="0"/>
              <a:t>, </a:t>
            </a:r>
            <a:r>
              <a:rPr lang="ko-KR" altLang="en-US" baseline="0" dirty="0"/>
              <a:t>생산성</a:t>
            </a:r>
            <a:r>
              <a:rPr lang="en-US" altLang="ko-KR" baseline="0" dirty="0"/>
              <a:t>, </a:t>
            </a:r>
            <a:r>
              <a:rPr lang="ko-KR" altLang="en-US" baseline="0" dirty="0"/>
              <a:t>품질을 개선할 수 </a:t>
            </a:r>
            <a:r>
              <a:rPr lang="ko-KR" altLang="en-US" baseline="0" dirty="0" err="1"/>
              <a:t>있을것이라고</a:t>
            </a:r>
            <a:r>
              <a:rPr lang="ko-KR" altLang="en-US" baseline="0" dirty="0"/>
              <a:t> 기대합니다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/>
              <a:t>향후에는 테스트 케이스에 따라 다른 결과를 보이는 동적 재사용 </a:t>
            </a:r>
            <a:r>
              <a:rPr lang="ko-KR" altLang="en-US" baseline="0" dirty="0" err="1"/>
              <a:t>메트릭스를</a:t>
            </a:r>
            <a:r>
              <a:rPr lang="ko-KR" altLang="en-US" baseline="0" dirty="0"/>
              <a:t> 어떻게 개선할지에 대해 연구하고</a:t>
            </a:r>
            <a:r>
              <a:rPr lang="en-US" altLang="ko-KR" baseline="0" dirty="0"/>
              <a:t>,</a:t>
            </a:r>
          </a:p>
          <a:p>
            <a:r>
              <a:rPr lang="ko-KR" altLang="en-US" baseline="0" dirty="0"/>
              <a:t>요구사항 </a:t>
            </a:r>
            <a:r>
              <a:rPr lang="ko-KR" altLang="en-US" baseline="0" dirty="0" err="1"/>
              <a:t>추적성</a:t>
            </a:r>
            <a:r>
              <a:rPr lang="ko-KR" altLang="en-US" baseline="0" dirty="0"/>
              <a:t> 연구를 기반으로 재사용 메커니즘을 요구사항 재사용으로 확장할 예정입니다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40690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메소드</a:t>
            </a:r>
            <a:r>
              <a:rPr lang="ko-KR" altLang="en-US" dirty="0"/>
              <a:t> 레벨에서의 </a:t>
            </a:r>
            <a:r>
              <a:rPr lang="en-US" altLang="ko-KR" dirty="0"/>
              <a:t>Coupling</a:t>
            </a:r>
            <a:r>
              <a:rPr lang="ko-KR" altLang="en-US" dirty="0"/>
              <a:t>에는 </a:t>
            </a:r>
            <a:endParaRPr lang="en-US" altLang="ko-KR" dirty="0"/>
          </a:p>
          <a:p>
            <a:r>
              <a:rPr lang="en-US" altLang="ko-KR" dirty="0"/>
              <a:t>CK</a:t>
            </a:r>
            <a:r>
              <a:rPr lang="en-US" altLang="ko-KR" baseline="0" dirty="0"/>
              <a:t> </a:t>
            </a:r>
            <a:r>
              <a:rPr lang="ko-KR" altLang="en-US" baseline="0" dirty="0"/>
              <a:t>매트릭스의 </a:t>
            </a:r>
            <a:r>
              <a:rPr lang="en-US" altLang="ko-KR" baseline="0" dirty="0"/>
              <a:t>CBO</a:t>
            </a:r>
            <a:r>
              <a:rPr lang="ko-KR" altLang="en-US" baseline="0" dirty="0"/>
              <a:t>를 </a:t>
            </a:r>
            <a:r>
              <a:rPr lang="ko-KR" altLang="en-US" baseline="0" dirty="0" err="1"/>
              <a:t>메소드</a:t>
            </a:r>
            <a:r>
              <a:rPr lang="ko-KR" altLang="en-US" baseline="0" dirty="0"/>
              <a:t> 레벨로 확장한 </a:t>
            </a:r>
            <a:r>
              <a:rPr lang="en-US" altLang="ko-KR" dirty="0"/>
              <a:t>CBM</a:t>
            </a:r>
            <a:r>
              <a:rPr lang="ko-KR" altLang="en-US" dirty="0"/>
              <a:t>과 앞에서 정의한 </a:t>
            </a:r>
            <a:r>
              <a:rPr lang="en-US" altLang="ko-KR" dirty="0"/>
              <a:t>CCO</a:t>
            </a:r>
            <a:r>
              <a:rPr lang="ko-KR" altLang="en-US" dirty="0"/>
              <a:t>를 </a:t>
            </a:r>
            <a:r>
              <a:rPr lang="ko-KR" altLang="en-US" dirty="0" err="1"/>
              <a:t>메소드</a:t>
            </a:r>
            <a:r>
              <a:rPr lang="ko-KR" altLang="en-US" dirty="0"/>
              <a:t> 레벨로 확장한 </a:t>
            </a:r>
            <a:r>
              <a:rPr lang="en-US" altLang="ko-KR" dirty="0"/>
              <a:t>MCO</a:t>
            </a:r>
            <a:r>
              <a:rPr lang="ko-KR" altLang="en-US" dirty="0"/>
              <a:t>를 정의합니다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CBM</a:t>
            </a:r>
            <a:r>
              <a:rPr lang="ko-KR" altLang="en-US" dirty="0"/>
              <a:t>은 단순히</a:t>
            </a:r>
            <a:r>
              <a:rPr lang="en-US" altLang="ko-KR" dirty="0"/>
              <a:t>, </a:t>
            </a:r>
            <a:r>
              <a:rPr lang="ko-KR" altLang="en-US" dirty="0"/>
              <a:t>해당 </a:t>
            </a:r>
            <a:r>
              <a:rPr lang="ko-KR" altLang="en-US" dirty="0" err="1"/>
              <a:t>메소드가</a:t>
            </a:r>
            <a:r>
              <a:rPr lang="ko-KR" altLang="en-US" dirty="0"/>
              <a:t> 몇 개의 </a:t>
            </a:r>
            <a:r>
              <a:rPr lang="ko-KR" altLang="en-US" dirty="0" err="1"/>
              <a:t>메소드를</a:t>
            </a:r>
            <a:r>
              <a:rPr lang="ko-KR" altLang="en-US" baseline="0" dirty="0"/>
              <a:t> 호출했는지를 </a:t>
            </a:r>
            <a:r>
              <a:rPr lang="en-US" altLang="ko-KR" baseline="0" dirty="0"/>
              <a:t>count </a:t>
            </a:r>
            <a:r>
              <a:rPr lang="ko-KR" altLang="en-US" baseline="0" dirty="0"/>
              <a:t>합니다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/>
              <a:t>아래 예시에서는 </a:t>
            </a:r>
            <a:r>
              <a:rPr lang="en-US" altLang="ko-KR" baseline="0" dirty="0" err="1"/>
              <a:t>createDoc</a:t>
            </a:r>
            <a:r>
              <a:rPr lang="ko-KR" altLang="en-US" baseline="0" dirty="0"/>
              <a:t>함수에서 </a:t>
            </a:r>
            <a:r>
              <a:rPr lang="en-US" altLang="ko-KR" baseline="0" dirty="0" err="1"/>
              <a:t>builDisplay</a:t>
            </a:r>
            <a:r>
              <a:rPr lang="ko-KR" altLang="en-US" baseline="0" dirty="0"/>
              <a:t>와 </a:t>
            </a:r>
            <a:r>
              <a:rPr lang="en-US" altLang="ko-KR" baseline="0" dirty="0" err="1"/>
              <a:t>displa</a:t>
            </a:r>
            <a:r>
              <a:rPr lang="ko-KR" altLang="en-US" baseline="0" dirty="0"/>
              <a:t>함수를 호출하므로</a:t>
            </a:r>
            <a:r>
              <a:rPr lang="en-US" altLang="ko-KR" baseline="0" dirty="0"/>
              <a:t>, CBM </a:t>
            </a:r>
            <a:r>
              <a:rPr lang="ko-KR" altLang="en-US" baseline="0" dirty="0"/>
              <a:t>은 </a:t>
            </a:r>
            <a:r>
              <a:rPr lang="en-US" altLang="ko-KR" baseline="0" dirty="0"/>
              <a:t>2</a:t>
            </a:r>
            <a:r>
              <a:rPr lang="ko-KR" altLang="en-US" baseline="0" dirty="0"/>
              <a:t>입니다</a:t>
            </a:r>
            <a:r>
              <a:rPr lang="en-US" altLang="ko-KR" baseline="0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40722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CBM</a:t>
            </a:r>
            <a:r>
              <a:rPr lang="ko-KR" altLang="en-US" dirty="0"/>
              <a:t>은 같은 </a:t>
            </a:r>
            <a:r>
              <a:rPr lang="ko-KR" altLang="en-US" dirty="0" err="1"/>
              <a:t>메소드</a:t>
            </a:r>
            <a:r>
              <a:rPr lang="ko-KR" altLang="en-US" dirty="0"/>
              <a:t> 일지라도 </a:t>
            </a:r>
            <a:r>
              <a:rPr lang="ko-KR" altLang="en-US" dirty="0" err="1"/>
              <a:t>몇번을</a:t>
            </a:r>
            <a:r>
              <a:rPr lang="ko-KR" altLang="en-US" dirty="0"/>
              <a:t> 호출했는지는 고려하지 않고</a:t>
            </a:r>
            <a:r>
              <a:rPr lang="en-US" altLang="ko-KR" dirty="0"/>
              <a:t>, </a:t>
            </a:r>
            <a:r>
              <a:rPr lang="ko-KR" altLang="en-US" dirty="0"/>
              <a:t>실제로는 자료</a:t>
            </a:r>
            <a:r>
              <a:rPr lang="en-US" altLang="ko-KR" dirty="0"/>
              <a:t>, </a:t>
            </a:r>
            <a:r>
              <a:rPr lang="ko-KR" altLang="en-US" dirty="0"/>
              <a:t>스탬프</a:t>
            </a:r>
            <a:r>
              <a:rPr lang="en-US" altLang="ko-KR" dirty="0"/>
              <a:t>, </a:t>
            </a:r>
            <a:r>
              <a:rPr lang="ko-KR" altLang="en-US" dirty="0"/>
              <a:t>제어</a:t>
            </a:r>
            <a:r>
              <a:rPr lang="en-US" altLang="ko-KR" dirty="0"/>
              <a:t>, </a:t>
            </a:r>
            <a:r>
              <a:rPr lang="ko-KR" altLang="en-US" dirty="0"/>
              <a:t>외부</a:t>
            </a:r>
            <a:r>
              <a:rPr lang="en-US" altLang="ko-KR" dirty="0"/>
              <a:t>, </a:t>
            </a:r>
            <a:r>
              <a:rPr lang="ko-KR" altLang="en-US" dirty="0"/>
              <a:t>공유</a:t>
            </a:r>
            <a:r>
              <a:rPr lang="en-US" altLang="ko-KR" dirty="0"/>
              <a:t>, </a:t>
            </a:r>
            <a:r>
              <a:rPr lang="ko-KR" altLang="en-US" dirty="0"/>
              <a:t>내용 결합도의 각 종류를 고려하지 않습니다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MCO</a:t>
            </a:r>
            <a:r>
              <a:rPr lang="ko-KR" altLang="en-US" dirty="0"/>
              <a:t>는 기존에 제가 진행했던 논문에서 절차지향 관점의 </a:t>
            </a:r>
            <a:r>
              <a:rPr lang="ko-KR" altLang="en-US" dirty="0" err="1"/>
              <a:t>결합도를</a:t>
            </a:r>
            <a:r>
              <a:rPr lang="ko-KR" altLang="en-US" dirty="0"/>
              <a:t> 객체지향으로 개선한 </a:t>
            </a:r>
            <a:r>
              <a:rPr lang="ko-KR" altLang="en-US" dirty="0" err="1"/>
              <a:t>메트릭</a:t>
            </a:r>
            <a:r>
              <a:rPr lang="ko-KR" altLang="en-US" dirty="0"/>
              <a:t> 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Data Coupling</a:t>
            </a:r>
            <a:r>
              <a:rPr lang="ko-KR" altLang="en-US" dirty="0"/>
              <a:t>이 제일 약하고</a:t>
            </a:r>
            <a:r>
              <a:rPr lang="en-US" altLang="ko-KR" dirty="0"/>
              <a:t>, Content Coupling</a:t>
            </a:r>
            <a:r>
              <a:rPr lang="ko-KR" altLang="en-US" dirty="0"/>
              <a:t>이 제일 강하기 때문에서 </a:t>
            </a:r>
            <a:r>
              <a:rPr lang="en-US" altLang="ko-KR" dirty="0"/>
              <a:t>1</a:t>
            </a:r>
            <a:r>
              <a:rPr lang="ko-KR" altLang="en-US" dirty="0"/>
              <a:t>에서 </a:t>
            </a:r>
            <a:r>
              <a:rPr lang="en-US" altLang="ko-KR" dirty="0"/>
              <a:t>6</a:t>
            </a:r>
            <a:r>
              <a:rPr lang="ko-KR" altLang="en-US" dirty="0"/>
              <a:t>으로 점수를 정의했습니다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7965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예시 코드에서는 스탬프 결합도가 </a:t>
            </a:r>
            <a:r>
              <a:rPr lang="en-US" altLang="ko-KR" dirty="0"/>
              <a:t>2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제어 결합도가 </a:t>
            </a:r>
            <a:r>
              <a:rPr lang="en-US" altLang="ko-KR" dirty="0"/>
              <a:t>2</a:t>
            </a:r>
            <a:r>
              <a:rPr lang="ko-KR" altLang="en-US" dirty="0"/>
              <a:t>개 이므로</a:t>
            </a:r>
            <a:r>
              <a:rPr lang="en-US" altLang="ko-KR" dirty="0"/>
              <a:t>, Control Caller</a:t>
            </a:r>
            <a:r>
              <a:rPr lang="ko-KR" altLang="en-US" dirty="0"/>
              <a:t>와 </a:t>
            </a:r>
            <a:r>
              <a:rPr lang="en-US" altLang="ko-KR" dirty="0" err="1"/>
              <a:t>Controler_callee</a:t>
            </a:r>
            <a:r>
              <a:rPr lang="ko-KR" altLang="en-US" dirty="0"/>
              <a:t>간의 호출에서는 </a:t>
            </a:r>
            <a:r>
              <a:rPr lang="en-US" altLang="ko-KR" dirty="0"/>
              <a:t>2.82</a:t>
            </a:r>
            <a:r>
              <a:rPr lang="ko-KR" altLang="en-US" dirty="0"/>
              <a:t>라는</a:t>
            </a:r>
            <a:r>
              <a:rPr lang="en-US" altLang="ko-KR" dirty="0"/>
              <a:t> </a:t>
            </a:r>
            <a:r>
              <a:rPr lang="ko-KR" altLang="en-US" dirty="0"/>
              <a:t>결합도가 측정됩니다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6608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Junit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자바 환경에서의 단위 테스트를 도와주는 프레임워크로 자바 언어로 구현이 되어있습니다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년간의 업데이트 현황을 보게 되면 작년에 제일 많은 업데이트가 이루어지면서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버전 업이 있었고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 평균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번 수행되었습니다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중에서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3.4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버전의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클래스를 비교해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기존에 있었지만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삭제된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클래스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기존 클래스를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재사용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클래스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새로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생성된 클래스로 구분할 수 있었습니다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세 타입 중에서도 기존 클래스를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재사용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클래스가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71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상당히 많은 부분이 재사용되고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경우에도 클래스 내부의 모든 </a:t>
            </a:r>
            <a:r>
              <a:rPr lang="ko-KR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메소드를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재사용하기도 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일부 </a:t>
            </a:r>
            <a:r>
              <a:rPr lang="ko-KR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메소드만을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재사용하거나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혹은 조금씩의 수정이 이루어지기도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SuiteTest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클래스의 내부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메소드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구조를 통해 확인해보겠습니다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77468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메소드</a:t>
            </a:r>
            <a:r>
              <a:rPr lang="ko-KR" altLang="en-US" dirty="0"/>
              <a:t> 레벨에서의 </a:t>
            </a:r>
            <a:r>
              <a:rPr lang="ko-KR" altLang="en-US" dirty="0" err="1"/>
              <a:t>응집도에는</a:t>
            </a:r>
            <a:r>
              <a:rPr lang="ko-KR" altLang="en-US" dirty="0"/>
              <a:t> </a:t>
            </a:r>
            <a:r>
              <a:rPr lang="en-US" altLang="ko-KR" dirty="0"/>
              <a:t>CK </a:t>
            </a:r>
            <a:r>
              <a:rPr lang="ko-KR" altLang="en-US" dirty="0"/>
              <a:t>매트릭스의 </a:t>
            </a:r>
            <a:r>
              <a:rPr lang="en-US" altLang="ko-KR" dirty="0"/>
              <a:t>LCOM</a:t>
            </a:r>
            <a:r>
              <a:rPr lang="ko-KR" altLang="en-US" dirty="0"/>
              <a:t>을 </a:t>
            </a:r>
            <a:r>
              <a:rPr lang="ko-KR" altLang="en-US" dirty="0" err="1"/>
              <a:t>메소드</a:t>
            </a:r>
            <a:r>
              <a:rPr lang="ko-KR" altLang="en-US" dirty="0"/>
              <a:t> 레벨로 확장한 </a:t>
            </a:r>
            <a:r>
              <a:rPr lang="en-US" altLang="ko-KR" dirty="0"/>
              <a:t>LCOS</a:t>
            </a:r>
            <a:r>
              <a:rPr lang="ko-KR" altLang="en-US" dirty="0"/>
              <a:t>와 앞에서 정의한 </a:t>
            </a:r>
            <a:r>
              <a:rPr lang="en-US" altLang="ko-KR" dirty="0"/>
              <a:t>CCE</a:t>
            </a:r>
            <a:r>
              <a:rPr lang="ko-KR" altLang="en-US" dirty="0"/>
              <a:t>를 </a:t>
            </a:r>
            <a:r>
              <a:rPr lang="ko-KR" altLang="en-US" dirty="0" err="1"/>
              <a:t>메소드</a:t>
            </a:r>
            <a:r>
              <a:rPr lang="ko-KR" altLang="en-US" dirty="0"/>
              <a:t> 레벨로 확장한 </a:t>
            </a:r>
            <a:r>
              <a:rPr lang="en-US" altLang="ko-KR" dirty="0"/>
              <a:t>MCE</a:t>
            </a:r>
            <a:r>
              <a:rPr lang="ko-KR" altLang="en-US" dirty="0"/>
              <a:t>를 정의합니다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기존의 </a:t>
            </a:r>
            <a:r>
              <a:rPr lang="en-US" altLang="ko-KR" dirty="0"/>
              <a:t>LCOM</a:t>
            </a:r>
            <a:r>
              <a:rPr lang="ko-KR" altLang="en-US" dirty="0"/>
              <a:t>은 클래스 내부의 </a:t>
            </a:r>
            <a:r>
              <a:rPr lang="ko-KR" altLang="en-US" dirty="0" err="1"/>
              <a:t>메소드들이</a:t>
            </a:r>
            <a:r>
              <a:rPr lang="ko-KR" altLang="en-US" dirty="0"/>
              <a:t> 전역 변수에 접근하는 데이터를 통해서 </a:t>
            </a:r>
            <a:r>
              <a:rPr lang="ko-KR" altLang="en-US" dirty="0" err="1"/>
              <a:t>응집도를</a:t>
            </a:r>
            <a:r>
              <a:rPr lang="ko-KR" altLang="en-US" dirty="0"/>
              <a:t> 측정했지만</a:t>
            </a:r>
            <a:r>
              <a:rPr lang="en-US" altLang="ko-KR" dirty="0"/>
              <a:t>, LCOS</a:t>
            </a:r>
            <a:r>
              <a:rPr lang="ko-KR" altLang="en-US" dirty="0"/>
              <a:t>에서는 각 </a:t>
            </a:r>
            <a:r>
              <a:rPr lang="en-US" altLang="ko-KR" dirty="0"/>
              <a:t>Statement</a:t>
            </a:r>
            <a:r>
              <a:rPr lang="ko-KR" altLang="en-US" dirty="0"/>
              <a:t>들이 입력된 </a:t>
            </a:r>
            <a:r>
              <a:rPr lang="ko-KR" altLang="en-US" dirty="0" err="1"/>
              <a:t>파라미터를</a:t>
            </a:r>
            <a:r>
              <a:rPr lang="ko-KR" altLang="en-US" dirty="0"/>
              <a:t> 사용하고 있는지를 통해서 </a:t>
            </a:r>
            <a:r>
              <a:rPr lang="ko-KR" altLang="en-US" dirty="0" err="1"/>
              <a:t>응집도를</a:t>
            </a:r>
            <a:r>
              <a:rPr lang="ko-KR" altLang="en-US" dirty="0"/>
              <a:t> 판단합니다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전체 </a:t>
            </a:r>
            <a:r>
              <a:rPr lang="ko-KR" altLang="en-US" dirty="0" err="1"/>
              <a:t>파라미터의</a:t>
            </a:r>
            <a:r>
              <a:rPr lang="ko-KR" altLang="en-US" dirty="0"/>
              <a:t> 개수에서 사용된 </a:t>
            </a:r>
            <a:r>
              <a:rPr lang="ko-KR" altLang="en-US" dirty="0" err="1"/>
              <a:t>파라미터의</a:t>
            </a:r>
            <a:r>
              <a:rPr lang="ko-KR" altLang="en-US" dirty="0"/>
              <a:t> 수를</a:t>
            </a:r>
            <a:r>
              <a:rPr lang="ko-KR" altLang="en-US" baseline="0" dirty="0"/>
              <a:t> 빼서 측정을 하게 됩니다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사용하지 않은 </a:t>
            </a:r>
            <a:r>
              <a:rPr lang="ko-KR" altLang="en-US" baseline="0" dirty="0" err="1"/>
              <a:t>파라미터의</a:t>
            </a:r>
            <a:r>
              <a:rPr lang="ko-KR" altLang="en-US" baseline="0" dirty="0"/>
              <a:t> 수가 많아질 수록 </a:t>
            </a:r>
            <a:r>
              <a:rPr lang="en-US" altLang="ko-KR" baseline="0" dirty="0"/>
              <a:t>LCOS</a:t>
            </a:r>
            <a:r>
              <a:rPr lang="ko-KR" altLang="en-US" baseline="0" dirty="0"/>
              <a:t>의 수치 또한 증가합니다</a:t>
            </a:r>
            <a:r>
              <a:rPr lang="en-US" altLang="ko-KR" baseline="0" dirty="0"/>
              <a:t>.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56320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MCE</a:t>
            </a:r>
            <a:r>
              <a:rPr lang="ko-KR" altLang="en-US" dirty="0"/>
              <a:t>는 기존에 제가 진행했던 논문에서 절차지향 관점의 </a:t>
            </a:r>
            <a:r>
              <a:rPr lang="ko-KR" altLang="en-US" dirty="0" err="1"/>
              <a:t>결합도를</a:t>
            </a:r>
            <a:r>
              <a:rPr lang="ko-KR" altLang="en-US" dirty="0"/>
              <a:t> 객체지향으로 개선한 </a:t>
            </a:r>
            <a:r>
              <a:rPr lang="ko-KR" altLang="en-US" dirty="0" err="1"/>
              <a:t>메트릭</a:t>
            </a:r>
            <a:r>
              <a:rPr lang="ko-KR" altLang="en-US" dirty="0"/>
              <a:t> 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Functional Cohesion</a:t>
            </a:r>
            <a:r>
              <a:rPr lang="ko-KR" altLang="en-US" dirty="0"/>
              <a:t>이 제일 강하고</a:t>
            </a:r>
            <a:r>
              <a:rPr lang="en-US" altLang="ko-KR" dirty="0"/>
              <a:t>, </a:t>
            </a:r>
            <a:r>
              <a:rPr lang="ko-KR" altLang="en-US" dirty="0"/>
              <a:t>우연적 응집도가 제일 강하기 때문에서 </a:t>
            </a:r>
            <a:r>
              <a:rPr lang="en-US" altLang="ko-KR" dirty="0"/>
              <a:t>7</a:t>
            </a:r>
            <a:r>
              <a:rPr lang="ko-KR" altLang="en-US" dirty="0"/>
              <a:t>에서 </a:t>
            </a:r>
            <a:r>
              <a:rPr lang="en-US" altLang="ko-KR" dirty="0"/>
              <a:t>1</a:t>
            </a:r>
            <a:r>
              <a:rPr lang="ko-KR" altLang="en-US" dirty="0"/>
              <a:t>으로 점수를 정의했습니다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46117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해당 예시는 특정 </a:t>
            </a:r>
            <a:r>
              <a:rPr lang="ko-KR" altLang="en-US" dirty="0" err="1"/>
              <a:t>파라미터의</a:t>
            </a:r>
            <a:r>
              <a:rPr lang="ko-KR" altLang="en-US" dirty="0"/>
              <a:t> </a:t>
            </a:r>
            <a:r>
              <a:rPr lang="en-US" altLang="ko-KR" dirty="0"/>
              <a:t>output</a:t>
            </a:r>
            <a:r>
              <a:rPr lang="ko-KR" altLang="en-US" dirty="0"/>
              <a:t>이 다음 호출의 입력 값으로 사용되는 절차적 </a:t>
            </a:r>
            <a:r>
              <a:rPr lang="ko-KR" altLang="en-US" dirty="0" err="1"/>
              <a:t>응집도를</a:t>
            </a:r>
            <a:r>
              <a:rPr lang="ko-KR" altLang="en-US" dirty="0"/>
              <a:t> 갖고 있고</a:t>
            </a:r>
            <a:r>
              <a:rPr lang="en-US" altLang="ko-KR" dirty="0"/>
              <a:t>, </a:t>
            </a:r>
            <a:r>
              <a:rPr lang="ko-KR" altLang="en-US" dirty="0"/>
              <a:t>앞에서 정의한 점수에 따라서 응집도가 계산됩니다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6261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4.0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두 개의 클래스는 새로 생성되었고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대부분의 </a:t>
            </a:r>
            <a:r>
              <a:rPr lang="ko-KR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메소드가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수정되거나 그대로 재사용 되었지만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 개의 클래스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재사용되지 않았습니다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모듈은 재사용을 하게 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모듈을 재사용하지 않게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이유는 필요가 없어졌을 수도 있지만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재사용되는 모듈의 품질이 나쁠 경우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그대로 재사용하게 되면 새로운 시스템에 품질에 또한 영향을 줄 수 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외부와 강하게 결합되어 있는 모듈은 재사용할 경우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오류 발생 가능성이 상당히 높아집니다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동적 분석이 이루어지지 않으면 </a:t>
            </a:r>
            <a:r>
              <a:rPr lang="ko-KR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데드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코드를 그대로 재사용하는 실수를 하게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002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따라서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모듈을 재사용할 것인가는 매우 중요한 이슈로 이들을 식별하기 위한 재사용 </a:t>
            </a:r>
            <a:r>
              <a:rPr lang="ko-KR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메트릭스가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연구되어 왔습니다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 논문에서는 기존 매트릭스의 문제점을 도출하고 이들을 개선한 매트릭스를 제안합니다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재사용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모듈을 자동으로 식별하고 가시화 하는 시스템을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구축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하고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 오픈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소스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</a:t>
            </a:r>
            <a:r>
              <a:rPr lang="ko-KR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타겟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으로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적용합니다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0113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관련 연구입니다</a:t>
            </a:r>
            <a:r>
              <a:rPr lang="en-US" altLang="ko-KR" dirty="0"/>
              <a:t>.</a:t>
            </a:r>
          </a:p>
          <a:p>
            <a:r>
              <a:rPr lang="ko-KR" altLang="en-US" dirty="0" smtClean="0"/>
              <a:t>대표적으로 </a:t>
            </a:r>
            <a:r>
              <a:rPr lang="ko-KR" altLang="en-US" dirty="0"/>
              <a:t>사용되는 </a:t>
            </a:r>
            <a:r>
              <a:rPr lang="ko-KR" altLang="en-US" dirty="0" err="1"/>
              <a:t>메트릭스</a:t>
            </a:r>
            <a:r>
              <a:rPr lang="ko-KR" altLang="en-US" baseline="0" dirty="0"/>
              <a:t> 중 하나가</a:t>
            </a:r>
            <a:r>
              <a:rPr lang="ko-KR" altLang="en-US" dirty="0"/>
              <a:t> </a:t>
            </a:r>
            <a:r>
              <a:rPr lang="en-US" altLang="ko-KR" dirty="0"/>
              <a:t>CK </a:t>
            </a:r>
            <a:r>
              <a:rPr lang="ko-KR" altLang="en-US" dirty="0" err="1"/>
              <a:t>메트릭스</a:t>
            </a:r>
            <a:r>
              <a:rPr lang="ko-KR" altLang="en-US" baseline="0" dirty="0"/>
              <a:t> 입니다</a:t>
            </a:r>
            <a:r>
              <a:rPr lang="en-US" altLang="ko-KR" baseline="0" dirty="0"/>
              <a:t>.</a:t>
            </a:r>
          </a:p>
          <a:p>
            <a:r>
              <a:rPr lang="en-US" altLang="ko-KR" baseline="0" dirty="0" smtClean="0"/>
              <a:t>5</a:t>
            </a:r>
            <a:r>
              <a:rPr lang="ko-KR" altLang="en-US" baseline="0" dirty="0"/>
              <a:t>개의 </a:t>
            </a:r>
            <a:r>
              <a:rPr lang="en-US" altLang="ko-KR" baseline="0" dirty="0"/>
              <a:t>Factor</a:t>
            </a:r>
            <a:r>
              <a:rPr lang="ko-KR" altLang="en-US" baseline="0" dirty="0"/>
              <a:t>를 사용해서 </a:t>
            </a:r>
            <a:r>
              <a:rPr lang="en-US" altLang="ko-KR" baseline="0" dirty="0"/>
              <a:t>Complexity, Reusability, Encapsulation, Modularity</a:t>
            </a:r>
            <a:r>
              <a:rPr lang="ko-KR" altLang="en-US" baseline="0" dirty="0"/>
              <a:t>를 측정합니다</a:t>
            </a:r>
            <a:r>
              <a:rPr lang="en-US" altLang="ko-KR" baseline="0" dirty="0"/>
              <a:t>.</a:t>
            </a:r>
          </a:p>
          <a:p>
            <a:endParaRPr lang="en-US" altLang="ko-KR" baseline="0" dirty="0"/>
          </a:p>
          <a:p>
            <a:r>
              <a:rPr lang="ko-KR" altLang="en-US" dirty="0"/>
              <a:t>재사용성의 경우 </a:t>
            </a:r>
            <a:r>
              <a:rPr lang="en-US" altLang="ko-KR" dirty="0"/>
              <a:t>WMC,</a:t>
            </a:r>
            <a:r>
              <a:rPr lang="en-US" altLang="ko-KR" baseline="0" dirty="0"/>
              <a:t> DIT, NOC</a:t>
            </a:r>
            <a:r>
              <a:rPr lang="ko-KR" altLang="en-US" baseline="0" dirty="0"/>
              <a:t>의 영향을 받는데</a:t>
            </a:r>
            <a:r>
              <a:rPr lang="en-US" altLang="ko-KR" baseline="0" dirty="0"/>
              <a:t>, 2017</a:t>
            </a:r>
            <a:r>
              <a:rPr lang="ko-KR" altLang="en-US" baseline="0" dirty="0"/>
              <a:t>년 </a:t>
            </a:r>
            <a:r>
              <a:rPr lang="en-US" altLang="ko-KR" baseline="0" dirty="0" err="1"/>
              <a:t>DocForge</a:t>
            </a:r>
            <a:r>
              <a:rPr lang="ko-KR" altLang="en-US" baseline="0" dirty="0"/>
              <a:t>의 말에 따르면 </a:t>
            </a:r>
            <a:r>
              <a:rPr lang="en-US" altLang="ko-KR" baseline="0" dirty="0"/>
              <a:t>“</a:t>
            </a:r>
            <a:r>
              <a:rPr lang="ko-KR" altLang="en-US" baseline="0" dirty="0"/>
              <a:t>소프트웨어를 보다 재사용하기 쉽게 하는 특성을 </a:t>
            </a:r>
            <a:r>
              <a:rPr lang="ko-KR" altLang="en-US" baseline="0" dirty="0" err="1"/>
              <a:t>모듈성</a:t>
            </a:r>
            <a:r>
              <a:rPr lang="en-US" altLang="ko-KR" baseline="0" dirty="0"/>
              <a:t>, </a:t>
            </a:r>
            <a:r>
              <a:rPr lang="ko-KR" altLang="en-US" baseline="0" dirty="0" err="1"/>
              <a:t>저결합도</a:t>
            </a:r>
            <a:r>
              <a:rPr lang="en-US" altLang="ko-KR" baseline="0" dirty="0"/>
              <a:t>, </a:t>
            </a:r>
            <a:r>
              <a:rPr lang="ko-KR" altLang="en-US" baseline="0" dirty="0" err="1"/>
              <a:t>고응집도</a:t>
            </a:r>
            <a:r>
              <a:rPr lang="en-US" altLang="ko-KR" baseline="0" dirty="0"/>
              <a:t>, </a:t>
            </a:r>
            <a:r>
              <a:rPr lang="ko-KR" altLang="en-US" baseline="0" dirty="0"/>
              <a:t>캡슐화 등으로 부른다</a:t>
            </a:r>
            <a:r>
              <a:rPr lang="en-US" altLang="ko-KR" baseline="0" dirty="0"/>
              <a:t>＂</a:t>
            </a:r>
            <a:r>
              <a:rPr lang="ko-KR" altLang="en-US" baseline="0" dirty="0"/>
              <a:t>고 했습니다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/>
              <a:t>즉</a:t>
            </a:r>
            <a:r>
              <a:rPr lang="en-US" altLang="ko-KR" baseline="0" dirty="0"/>
              <a:t>, Modularity </a:t>
            </a:r>
            <a:r>
              <a:rPr lang="ko-KR" altLang="en-US" baseline="0" dirty="0"/>
              <a:t>또한 재사용성을 측정하는데 큰 영향을 주게 됩니다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/>
              <a:t>이렇게 모든 </a:t>
            </a:r>
            <a:r>
              <a:rPr lang="en-US" altLang="ko-KR" baseline="0" dirty="0"/>
              <a:t>Factor</a:t>
            </a:r>
            <a:r>
              <a:rPr lang="ko-KR" altLang="en-US" baseline="0" dirty="0"/>
              <a:t>들을 포함시키고 나면 모든 요소들이 </a:t>
            </a:r>
            <a:r>
              <a:rPr lang="en-US" altLang="ko-KR" baseline="0" dirty="0"/>
              <a:t>Complexity</a:t>
            </a:r>
            <a:r>
              <a:rPr lang="ko-KR" altLang="en-US" baseline="0" dirty="0"/>
              <a:t>와 동일한 것을 볼 수 있습니다</a:t>
            </a:r>
            <a:r>
              <a:rPr lang="en-US" altLang="ko-KR" baseline="0" dirty="0"/>
              <a:t>.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5660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2015</a:t>
            </a:r>
            <a:r>
              <a:rPr lang="ko-KR" altLang="en-US" dirty="0"/>
              <a:t>년 </a:t>
            </a:r>
            <a:r>
              <a:rPr lang="en-US" altLang="ko-KR" dirty="0"/>
              <a:t>Marko</a:t>
            </a:r>
            <a:r>
              <a:rPr lang="ko-KR" altLang="en-US" dirty="0"/>
              <a:t>의 </a:t>
            </a:r>
            <a:r>
              <a:rPr lang="en-US" altLang="ko-KR" dirty="0"/>
              <a:t>Survey</a:t>
            </a:r>
            <a:r>
              <a:rPr lang="ko-KR" altLang="en-US" baseline="0" dirty="0"/>
              <a:t> 논문에 따르면 재사용 </a:t>
            </a:r>
            <a:r>
              <a:rPr lang="ko-KR" altLang="en-US" baseline="0" dirty="0" err="1"/>
              <a:t>메트릭스에</a:t>
            </a:r>
            <a:r>
              <a:rPr lang="ko-KR" altLang="en-US" baseline="0" dirty="0"/>
              <a:t> 대한 다양한 논문들이 있는데</a:t>
            </a:r>
            <a:r>
              <a:rPr lang="en-US" altLang="ko-KR" baseline="0" dirty="0"/>
              <a:t>, </a:t>
            </a:r>
            <a:endParaRPr lang="en-US" altLang="ko-KR" baseline="0" dirty="0" smtClean="0"/>
          </a:p>
          <a:p>
            <a:r>
              <a:rPr lang="ko-KR" altLang="en-US" baseline="0" dirty="0" smtClean="0"/>
              <a:t>사용되는 </a:t>
            </a:r>
            <a:r>
              <a:rPr lang="ko-KR" altLang="en-US" baseline="0" dirty="0" err="1" smtClean="0"/>
              <a:t>메트릭스에는</a:t>
            </a:r>
            <a:r>
              <a:rPr lang="ko-KR" altLang="en-US" baseline="0" dirty="0" smtClean="0"/>
              <a:t> </a:t>
            </a:r>
            <a:r>
              <a:rPr lang="ko-KR" altLang="en-US" baseline="0" dirty="0"/>
              <a:t>앞에서 </a:t>
            </a:r>
            <a:r>
              <a:rPr lang="ko-KR" altLang="en-US" baseline="0" dirty="0" err="1"/>
              <a:t>말씀드렸던</a:t>
            </a:r>
            <a:r>
              <a:rPr lang="ko-KR" altLang="en-US" baseline="0" dirty="0"/>
              <a:t> </a:t>
            </a:r>
            <a:r>
              <a:rPr lang="en-US" altLang="ko-KR" baseline="0" dirty="0"/>
              <a:t>CK </a:t>
            </a:r>
            <a:r>
              <a:rPr lang="ko-KR" altLang="en-US" baseline="0" dirty="0" err="1"/>
              <a:t>메트릭스나</a:t>
            </a:r>
            <a:r>
              <a:rPr lang="ko-KR" altLang="en-US" baseline="0" dirty="0"/>
              <a:t> </a:t>
            </a:r>
            <a:r>
              <a:rPr lang="en-US" altLang="ko-KR" baseline="0" dirty="0"/>
              <a:t>McCabe</a:t>
            </a:r>
            <a:r>
              <a:rPr lang="ko-KR" altLang="en-US" baseline="0" dirty="0"/>
              <a:t>의 </a:t>
            </a:r>
            <a:r>
              <a:rPr lang="en-US" altLang="ko-KR" baseline="0" dirty="0" err="1"/>
              <a:t>Cyclomatic</a:t>
            </a:r>
            <a:r>
              <a:rPr lang="en-US" altLang="ko-KR" baseline="0" dirty="0"/>
              <a:t> Complexity</a:t>
            </a:r>
            <a:r>
              <a:rPr lang="ko-KR" altLang="en-US" baseline="0" dirty="0"/>
              <a:t>등이 </a:t>
            </a:r>
            <a:r>
              <a:rPr lang="ko-KR" altLang="en-US" baseline="0" dirty="0" smtClean="0"/>
              <a:t>있고</a:t>
            </a:r>
            <a:r>
              <a:rPr lang="en-US" altLang="ko-KR" baseline="0" dirty="0" smtClean="0"/>
              <a:t>,</a:t>
            </a:r>
          </a:p>
          <a:p>
            <a:r>
              <a:rPr lang="ko-KR" altLang="en-US" baseline="0" dirty="0" smtClean="0"/>
              <a:t>사용된 </a:t>
            </a:r>
            <a:r>
              <a:rPr lang="en-US" altLang="ko-KR" baseline="0" dirty="0"/>
              <a:t>Factor</a:t>
            </a:r>
            <a:r>
              <a:rPr lang="ko-KR" altLang="en-US" baseline="0" dirty="0"/>
              <a:t>들을 차트화하면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784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다음과 같습니다</a:t>
            </a:r>
            <a:r>
              <a:rPr lang="en-US" altLang="ko-KR" dirty="0"/>
              <a:t>. Coupling, Cohesion, Complexity </a:t>
            </a:r>
            <a:r>
              <a:rPr lang="ko-KR" altLang="en-US" dirty="0"/>
              <a:t>가 가장 많이 사용된 </a:t>
            </a:r>
            <a:r>
              <a:rPr lang="en-US" altLang="ko-KR" dirty="0" smtClean="0"/>
              <a:t>Factor</a:t>
            </a:r>
            <a:r>
              <a:rPr lang="ko-KR" altLang="en-US" dirty="0" smtClean="0"/>
              <a:t>로</a:t>
            </a:r>
            <a:r>
              <a:rPr lang="en-US" altLang="ko-KR" dirty="0" smtClean="0"/>
              <a:t>, </a:t>
            </a:r>
            <a:r>
              <a:rPr lang="ko-KR" altLang="en-US" dirty="0"/>
              <a:t>이 논문에서도 이 세가지 요소들에 초점을 둡니다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94D93-2815-4D27-872A-A0D4172BA3D5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836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D80D-616F-489B-BAA3-D324F5910A8F}" type="datetimeFigureOut">
              <a:rPr lang="ko-KR" altLang="en-US" smtClean="0"/>
              <a:t>2018-01-28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81EE-6764-4656-8A7D-CEFA8F9BD0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990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D80D-616F-489B-BAA3-D324F5910A8F}" type="datetimeFigureOut">
              <a:rPr lang="ko-KR" altLang="en-US" smtClean="0"/>
              <a:t>2018-01-28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81EE-6764-4656-8A7D-CEFA8F9BD0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917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D80D-616F-489B-BAA3-D324F5910A8F}" type="datetimeFigureOut">
              <a:rPr lang="ko-KR" altLang="en-US" smtClean="0"/>
              <a:t>2018-01-28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81EE-6764-4656-8A7D-CEFA8F9BD0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07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D80D-616F-489B-BAA3-D324F5910A8F}" type="datetimeFigureOut">
              <a:rPr lang="ko-KR" altLang="en-US" smtClean="0"/>
              <a:t>2018-01-28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377218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4881EE-6764-4656-8A7D-CEFA8F9BD0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167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D80D-616F-489B-BAA3-D324F5910A8F}" type="datetimeFigureOut">
              <a:rPr lang="ko-KR" altLang="en-US" smtClean="0"/>
              <a:t>2018-01-28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81EE-6764-4656-8A7D-CEFA8F9BD0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622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D80D-616F-489B-BAA3-D324F5910A8F}" type="datetimeFigureOut">
              <a:rPr lang="ko-KR" altLang="en-US" smtClean="0"/>
              <a:t>2018-01-28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81EE-6764-4656-8A7D-CEFA8F9BD0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763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D80D-616F-489B-BAA3-D324F5910A8F}" type="datetimeFigureOut">
              <a:rPr lang="ko-KR" altLang="en-US" smtClean="0"/>
              <a:t>2018-01-28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81EE-6764-4656-8A7D-CEFA8F9BD0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394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D80D-616F-489B-BAA3-D324F5910A8F}" type="datetimeFigureOut">
              <a:rPr lang="ko-KR" altLang="en-US" smtClean="0"/>
              <a:t>2018-01-28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81EE-6764-4656-8A7D-CEFA8F9BD0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490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D80D-616F-489B-BAA3-D324F5910A8F}" type="datetimeFigureOut">
              <a:rPr lang="ko-KR" altLang="en-US" smtClean="0"/>
              <a:t>2018-01-28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81EE-6764-4656-8A7D-CEFA8F9BD0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797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D80D-616F-489B-BAA3-D324F5910A8F}" type="datetimeFigureOut">
              <a:rPr lang="ko-KR" altLang="en-US" smtClean="0"/>
              <a:t>2018-01-28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81EE-6764-4656-8A7D-CEFA8F9BD0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140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D80D-616F-489B-BAA3-D324F5910A8F}" type="datetimeFigureOut">
              <a:rPr lang="ko-KR" altLang="en-US" smtClean="0"/>
              <a:t>2018-01-28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81EE-6764-4656-8A7D-CEFA8F9BD0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22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37744"/>
            <a:ext cx="12192000" cy="4202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8D80D-616F-489B-BAA3-D324F5910A8F}" type="datetimeFigureOut">
              <a:rPr lang="ko-KR" altLang="en-US" smtClean="0"/>
              <a:t>2018-01-28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881EE-6764-4656-8A7D-CEFA8F9BD01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9236" y="6500432"/>
            <a:ext cx="3929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>
                <a:solidFill>
                  <a:schemeClr val="bg1"/>
                </a:solidFill>
              </a:rPr>
              <a:t>Hongik</a:t>
            </a:r>
            <a:r>
              <a:rPr lang="en-US" altLang="ko-KR" sz="1400" dirty="0">
                <a:solidFill>
                  <a:schemeClr val="bg1"/>
                </a:solidFill>
              </a:rPr>
              <a:t> University </a:t>
            </a:r>
            <a:r>
              <a:rPr lang="en-US" altLang="ko-KR" sz="1400" b="1" dirty="0">
                <a:solidFill>
                  <a:schemeClr val="bg1"/>
                </a:solidFill>
              </a:rPr>
              <a:t>Software</a:t>
            </a:r>
            <a:r>
              <a:rPr lang="en-US" altLang="ko-KR" sz="1400" b="1" baseline="0" dirty="0">
                <a:solidFill>
                  <a:schemeClr val="bg1"/>
                </a:solidFill>
              </a:rPr>
              <a:t> Engineering</a:t>
            </a:r>
            <a:r>
              <a:rPr lang="en-US" altLang="ko-KR" sz="1400" b="1" dirty="0">
                <a:solidFill>
                  <a:schemeClr val="bg1"/>
                </a:solidFill>
              </a:rPr>
              <a:t> LAB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6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java.base@9.0.1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92488"/>
          </a:xfrm>
        </p:spPr>
        <p:txBody>
          <a:bodyPr>
            <a:normAutofit/>
          </a:bodyPr>
          <a:lstStyle/>
          <a:p>
            <a:pPr algn="l"/>
            <a:r>
              <a:rPr lang="ko-KR" altLang="en-US" sz="4400" b="1" dirty="0"/>
              <a:t>객체지향 재사용 매트릭스</a:t>
            </a:r>
            <a:r>
              <a:rPr lang="en-US" altLang="ko-KR" sz="4800" b="1" dirty="0"/>
              <a:t/>
            </a:r>
            <a:br>
              <a:rPr lang="en-US" altLang="ko-KR" sz="4800" b="1" dirty="0"/>
            </a:br>
            <a:r>
              <a:rPr lang="en-US" altLang="ko-KR" sz="3600" b="1" dirty="0"/>
              <a:t>Object-Oriented Reusability Metrics</a:t>
            </a:r>
            <a:endParaRPr lang="ko-KR" altLang="en-US" sz="36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013881"/>
            <a:ext cx="9144000" cy="2942797"/>
          </a:xfrm>
        </p:spPr>
        <p:txBody>
          <a:bodyPr>
            <a:normAutofit/>
          </a:bodyPr>
          <a:lstStyle/>
          <a:p>
            <a:pPr algn="l"/>
            <a:endParaRPr lang="en-US" altLang="ko-KR" sz="3200" b="1" dirty="0"/>
          </a:p>
          <a:p>
            <a:pPr algn="l"/>
            <a:r>
              <a:rPr lang="ko-KR" altLang="en-US" sz="2100" b="1" dirty="0"/>
              <a:t>홍익대학교 소프트웨어공학연구실</a:t>
            </a:r>
            <a:endParaRPr lang="en-US" altLang="ko-KR" sz="2100" b="1" dirty="0"/>
          </a:p>
          <a:p>
            <a:pPr algn="l"/>
            <a:endParaRPr lang="en-US" altLang="ko-KR" sz="2100" b="1" dirty="0"/>
          </a:p>
          <a:p>
            <a:pPr algn="l"/>
            <a:r>
              <a:rPr lang="ko" altLang="en-US" sz="2100" b="1" dirty="0"/>
              <a:t>발  표  자 </a:t>
            </a:r>
            <a:r>
              <a:rPr lang="en-US" altLang="ko" sz="2100" b="1" dirty="0"/>
              <a:t>:</a:t>
            </a:r>
            <a:r>
              <a:rPr lang="ko" altLang="en-US" sz="2100" b="1" dirty="0"/>
              <a:t> </a:t>
            </a:r>
            <a:r>
              <a:rPr lang="ko-KR" altLang="en-US" sz="2100" b="1" dirty="0"/>
              <a:t>변  은  영</a:t>
            </a:r>
            <a:endParaRPr lang="en-US" altLang="ko-KR" sz="2100" b="1" dirty="0"/>
          </a:p>
          <a:p>
            <a:pPr algn="l"/>
            <a:r>
              <a:rPr lang="ko" altLang="en-US" sz="2100" b="1" dirty="0"/>
              <a:t>지도 교수 </a:t>
            </a:r>
            <a:r>
              <a:rPr lang="en-US" altLang="ko" sz="2100" b="1" dirty="0"/>
              <a:t>:</a:t>
            </a:r>
            <a:r>
              <a:rPr lang="ko" altLang="en-US" sz="2100" b="1" dirty="0"/>
              <a:t> 김  영  철</a:t>
            </a:r>
            <a:endParaRPr lang="en-US" altLang="ko-KR" sz="2100" b="1" dirty="0"/>
          </a:p>
          <a:p>
            <a:pPr algn="l"/>
            <a:endParaRPr lang="en-US" altLang="ko-KR" sz="2800" b="1" dirty="0"/>
          </a:p>
        </p:txBody>
      </p:sp>
    </p:spTree>
    <p:extLst>
      <p:ext uri="{BB962C8B-B14F-4D97-AF65-F5344CB8AC3E}">
        <p14:creationId xmlns:p14="http://schemas.microsoft.com/office/powerpoint/2010/main" val="388249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en-US" altLang="ko-KR" sz="3600" b="1" dirty="0"/>
              <a:t>Related Works</a:t>
            </a:r>
            <a:endParaRPr lang="ko-KR" altLang="en-US" sz="36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082040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/>
              <a:t>기존 재사용 </a:t>
            </a:r>
            <a:r>
              <a:rPr lang="ko-KR" altLang="en-US" sz="2000" b="1" dirty="0" err="1"/>
              <a:t>메트릭스의</a:t>
            </a:r>
            <a:r>
              <a:rPr lang="ko-KR" altLang="en-US" sz="2000" b="1" dirty="0"/>
              <a:t> 문제</a:t>
            </a:r>
            <a:endParaRPr lang="en-US" altLang="ko-KR" sz="2000" b="1" dirty="0"/>
          </a:p>
          <a:p>
            <a:pPr marL="0" indent="0">
              <a:buNone/>
            </a:pPr>
            <a:endParaRPr lang="en-US" altLang="ko-KR" sz="1200" b="1" dirty="0"/>
          </a:p>
          <a:p>
            <a:pPr marL="800100" lvl="1" indent="-342900">
              <a:buFont typeface="+mj-ea"/>
              <a:buAutoNum type="circleNumDbPlain"/>
            </a:pPr>
            <a:r>
              <a:rPr lang="ko-KR" altLang="en-US" sz="1800" b="1" dirty="0"/>
              <a:t>동적 </a:t>
            </a:r>
            <a:r>
              <a:rPr lang="ko-KR" altLang="en-US" sz="1800" b="1" dirty="0" err="1"/>
              <a:t>메트릭스</a:t>
            </a:r>
            <a:r>
              <a:rPr lang="ko-KR" altLang="en-US" sz="1800" b="1" dirty="0"/>
              <a:t> </a:t>
            </a:r>
            <a:r>
              <a:rPr lang="ko-KR" altLang="en-US" sz="1800" b="1" dirty="0">
                <a:solidFill>
                  <a:srgbClr val="FF0000"/>
                </a:solidFill>
              </a:rPr>
              <a:t>미비</a:t>
            </a:r>
            <a:r>
              <a:rPr lang="ko-KR" altLang="en-US" sz="1800" b="1" dirty="0"/>
              <a:t> </a:t>
            </a:r>
            <a:r>
              <a:rPr lang="en-US" altLang="ko-KR" sz="1800" b="1" dirty="0"/>
              <a:t>: </a:t>
            </a:r>
            <a:r>
              <a:rPr lang="ko-KR" altLang="en-US" sz="1800" b="1" dirty="0"/>
              <a:t>정적인 관점에 편향되어 있음</a:t>
            </a:r>
            <a:endParaRPr lang="en-US" altLang="ko-KR" sz="1800" b="1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284278"/>
              </p:ext>
            </p:extLst>
          </p:nvPr>
        </p:nvGraphicFramePr>
        <p:xfrm>
          <a:off x="1155700" y="2146142"/>
          <a:ext cx="7204529" cy="409794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780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64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500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555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/>
                        <a:t>Paper</a:t>
                      </a:r>
                      <a:endParaRPr lang="ko-KR" altLang="en-US" sz="11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/>
                        <a:t>Factors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/>
                        <a:t>Factor metrics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2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/>
                        <a:t>[1]</a:t>
                      </a:r>
                      <a:endParaRPr lang="ko-KR" altLang="en-US" sz="90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Coupling, Cohesion, Inheritance</a:t>
                      </a:r>
                      <a:endParaRPr lang="ko-KR" alt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CK metrics (WMC, DIT, NOC, CBO, LCOM), Regression algorithms</a:t>
                      </a:r>
                      <a:endParaRPr lang="ko-KR" altLang="en-US" sz="9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31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/>
                        <a:t>[2]</a:t>
                      </a:r>
                      <a:endParaRPr lang="ko-KR" altLang="en-US" sz="90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Coupling, Volume, Complexity, Regularity, Reuse Frequency</a:t>
                      </a:r>
                      <a:endParaRPr lang="ko-KR" alt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McCabe's </a:t>
                      </a:r>
                      <a:r>
                        <a:rPr lang="en-US" altLang="ko-KR" sz="9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Cyclomatic</a:t>
                      </a:r>
                      <a:r>
                        <a:rPr lang="en-US" altLang="ko-KR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Complexity, Halstead Software Science Indicator</a:t>
                      </a:r>
                      <a:endParaRPr lang="ko-KR" alt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607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/>
                        <a:t>[3]</a:t>
                      </a:r>
                      <a:endParaRPr lang="ko-KR" altLang="en-US" sz="90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Complexity, Customizability, Reuse Level</a:t>
                      </a:r>
                      <a:endParaRPr lang="ko-KR" altLang="en-US" sz="9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CPC - Component Plain Complexity, CSC - Component Static Complexity, </a:t>
                      </a:r>
                      <a:br>
                        <a:rPr lang="en-US" altLang="ko-KR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CDC - Component Dynamic Complexity, CCC - Component </a:t>
                      </a:r>
                      <a:r>
                        <a:rPr lang="en-US" altLang="ko-KR" sz="9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Cyclomatic</a:t>
                      </a:r>
                      <a:r>
                        <a:rPr lang="en-US" altLang="ko-KR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Complexity, </a:t>
                      </a:r>
                      <a:br>
                        <a:rPr lang="en-US" altLang="ko-KR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CV - Component Variability for Customizability</a:t>
                      </a:r>
                      <a:endParaRPr lang="ko-KR" alt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11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/>
                        <a:t>[4]</a:t>
                      </a:r>
                      <a:endParaRPr lang="ko-KR" altLang="en-US" sz="90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Complexity, Regularity. Volume, Reuse Frequency, Coupling</a:t>
                      </a:r>
                      <a:endParaRPr lang="ko-KR" altLang="en-US" sz="9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McCabe's </a:t>
                      </a:r>
                      <a:r>
                        <a:rPr lang="en-US" altLang="ko-KR" sz="9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Cyclomatic</a:t>
                      </a:r>
                      <a:r>
                        <a:rPr lang="en-US" altLang="ko-KR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Complexity, Regularity metric, Halstead Software Science Indicator, Reuse frequency</a:t>
                      </a:r>
                    </a:p>
                    <a:p>
                      <a:r>
                        <a:rPr lang="en-US" altLang="ko-KR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metric, LCOM</a:t>
                      </a:r>
                      <a:endParaRPr lang="ko-KR" alt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118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/>
                        <a:t>[5]</a:t>
                      </a:r>
                      <a:endParaRPr lang="ko-KR" altLang="en-US" sz="90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Reuse Frequency, Understandability, Rate of modification</a:t>
                      </a:r>
                      <a:endParaRPr lang="ko-KR" altLang="en-US" sz="9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/>
                        <a:t>-</a:t>
                      </a:r>
                      <a:endParaRPr lang="ko-KR" alt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02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/>
                        <a:t>[6]</a:t>
                      </a:r>
                      <a:endParaRPr lang="ko-KR" altLang="en-US" sz="90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Coupling, Cohesion, Inheritance</a:t>
                      </a:r>
                      <a:endParaRPr lang="ko-KR" altLang="en-US" sz="9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CK metrics (WMC, DIT, NOC, CBO, LCOM),</a:t>
                      </a:r>
                      <a:endParaRPr lang="ko-KR" alt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540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/>
                        <a:t>[7]</a:t>
                      </a:r>
                      <a:endParaRPr lang="ko-KR" altLang="en-US" sz="90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Coupling, Cohesion</a:t>
                      </a:r>
                      <a:endParaRPr lang="ko-KR" altLang="en-US" sz="9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WTcoh</a:t>
                      </a:r>
                      <a:r>
                        <a:rPr lang="en-US" altLang="ko-KR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Weighted Transitive Cohesion measure, </a:t>
                      </a:r>
                      <a:r>
                        <a:rPr lang="en-US" altLang="ko-KR" sz="9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WTcoup</a:t>
                      </a:r>
                      <a:r>
                        <a:rPr lang="en-US" altLang="ko-KR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Weighted Transitive </a:t>
                      </a:r>
                      <a:r>
                        <a:rPr lang="en-US" altLang="ko-KR" sz="9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Couping</a:t>
                      </a:r>
                      <a:r>
                        <a:rPr lang="en-US" altLang="ko-KR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measure</a:t>
                      </a:r>
                      <a:endParaRPr lang="ko-KR" alt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96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/>
                        <a:t>[8]</a:t>
                      </a:r>
                      <a:endParaRPr lang="ko-KR" altLang="en-US" sz="90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Cohesion</a:t>
                      </a:r>
                      <a:endParaRPr lang="ko-KR" altLang="en-US" sz="9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SBFC - Similarity-Based Functional Cohesion</a:t>
                      </a:r>
                      <a:endParaRPr lang="ko-KR" alt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540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/>
                        <a:t>[9]</a:t>
                      </a:r>
                      <a:endParaRPr lang="ko-KR" altLang="en-US" sz="90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Coupling</a:t>
                      </a:r>
                      <a:endParaRPr lang="ko-KR" altLang="en-US" sz="9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CC - Coupling between Classes, CPC - Coupling of Component, CBC - Coupling between Components</a:t>
                      </a:r>
                      <a:endParaRPr lang="ko-KR" alt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658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/>
                        <a:t>……</a:t>
                      </a:r>
                      <a:endParaRPr lang="ko-KR" altLang="en-US" sz="900" dirty="0"/>
                    </a:p>
                  </a:txBody>
                  <a:tcPr vert="eaVert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/>
                        <a:t>……</a:t>
                      </a:r>
                      <a:endParaRPr lang="ko-KR" altLang="en-US" sz="900"/>
                    </a:p>
                  </a:txBody>
                  <a:tcPr vert="eaVert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/>
                        <a:t>……</a:t>
                      </a:r>
                      <a:endParaRPr lang="ko-KR" altLang="en-US" sz="900"/>
                    </a:p>
                  </a:txBody>
                  <a:tcPr vert="eaVert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13" name="차트 12"/>
          <p:cNvGraphicFramePr/>
          <p:nvPr>
            <p:extLst>
              <p:ext uri="{D42A27DB-BD31-4B8C-83A1-F6EECF244321}">
                <p14:modId xmlns:p14="http://schemas.microsoft.com/office/powerpoint/2010/main" val="1850022027"/>
              </p:ext>
            </p:extLst>
          </p:nvPr>
        </p:nvGraphicFramePr>
        <p:xfrm>
          <a:off x="8810171" y="2579506"/>
          <a:ext cx="3249386" cy="3501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오른쪽 화살표 14"/>
          <p:cNvSpPr/>
          <p:nvPr/>
        </p:nvSpPr>
        <p:spPr>
          <a:xfrm>
            <a:off x="8416472" y="4080999"/>
            <a:ext cx="420914" cy="498456"/>
          </a:xfrm>
          <a:prstGeom prst="rightArrow">
            <a:avLst/>
          </a:prstGeom>
          <a:ln w="19050">
            <a:solidFill>
              <a:schemeClr val="bg1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6" name="직사각형 15"/>
          <p:cNvSpPr/>
          <p:nvPr/>
        </p:nvSpPr>
        <p:spPr>
          <a:xfrm>
            <a:off x="3645408" y="3389376"/>
            <a:ext cx="2170176" cy="134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7" name="TextBox 16"/>
          <p:cNvSpPr txBox="1"/>
          <p:nvPr/>
        </p:nvSpPr>
        <p:spPr>
          <a:xfrm rot="680743">
            <a:off x="5070236" y="2995043"/>
            <a:ext cx="1566454" cy="461665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Only One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60012" y="4695825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FD1B1B"/>
                </a:solidFill>
              </a:rPr>
              <a:t>1</a:t>
            </a:r>
            <a:endParaRPr lang="ko-KR" altLang="en-US" sz="4000" b="1" dirty="0">
              <a:solidFill>
                <a:srgbClr val="FD1B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8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5" grpId="0" animBg="1"/>
      <p:bldP spid="16" grpId="0" animBg="1"/>
      <p:bldP spid="17" grpId="0" animBg="1"/>
      <p:bldP spid="17" grpId="1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en-US" altLang="ko-KR" sz="3600" b="1" dirty="0"/>
              <a:t>Related Works</a:t>
            </a:r>
            <a:endParaRPr lang="ko-KR" altLang="en-US" sz="36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082040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altLang="ko-KR" sz="1800" b="1" dirty="0"/>
          </a:p>
          <a:p>
            <a:pPr marL="342900" indent="-342900">
              <a:buFont typeface="+mj-ea"/>
              <a:buAutoNum type="circleNumDbPlain" startAt="2"/>
            </a:pPr>
            <a:r>
              <a:rPr lang="en-US" altLang="ko-KR" sz="1800" b="1" dirty="0" err="1"/>
              <a:t>Cyclomatic</a:t>
            </a:r>
            <a:r>
              <a:rPr lang="en-US" altLang="ko-KR" sz="1800" b="1" dirty="0"/>
              <a:t> </a:t>
            </a:r>
            <a:r>
              <a:rPr lang="ko-KR" altLang="en-US" sz="1800" b="1" dirty="0"/>
              <a:t>복잡도 </a:t>
            </a:r>
            <a:r>
              <a:rPr lang="ko-KR" altLang="en-US" sz="1800" b="1" dirty="0" err="1"/>
              <a:t>메트릭스의</a:t>
            </a:r>
            <a:r>
              <a:rPr lang="ko-KR" altLang="en-US" sz="1800" b="1" dirty="0"/>
              <a:t> </a:t>
            </a:r>
            <a:r>
              <a:rPr lang="ko-KR" altLang="en-US" sz="1800" b="1" dirty="0">
                <a:solidFill>
                  <a:srgbClr val="FF0000"/>
                </a:solidFill>
              </a:rPr>
              <a:t>한계</a:t>
            </a:r>
            <a:endParaRPr lang="en-US" altLang="ko-KR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ko-KR" sz="1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21594" y="1782759"/>
            <a:ext cx="61734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프로그램 소스 코드에서의 독립적인 경로</a:t>
            </a:r>
            <a:r>
              <a:rPr lang="en-US" altLang="ko-KR" sz="1400" dirty="0"/>
              <a:t>(Independent path)</a:t>
            </a:r>
            <a:r>
              <a:rPr lang="ko-KR" altLang="en-US" sz="1400" dirty="0"/>
              <a:t>를 측정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en-US" altLang="ko-KR" sz="1400" dirty="0"/>
              <a:t>Thomas J. McCabe</a:t>
            </a:r>
            <a:r>
              <a:rPr lang="ko-KR" altLang="en-US" sz="1400" dirty="0"/>
              <a:t>가 </a:t>
            </a:r>
            <a:r>
              <a:rPr lang="en-US" altLang="ko-KR" sz="1400" dirty="0"/>
              <a:t>1976</a:t>
            </a:r>
            <a:r>
              <a:rPr lang="ko-KR" altLang="en-US" sz="1400" dirty="0"/>
              <a:t>년에 정의한 </a:t>
            </a:r>
            <a:r>
              <a:rPr lang="en-US" altLang="ko-KR" sz="1400" dirty="0"/>
              <a:t>metric</a:t>
            </a:r>
            <a:r>
              <a:rPr lang="ko-KR" altLang="en-US" sz="1400" dirty="0"/>
              <a:t>으로 </a:t>
            </a:r>
            <a:r>
              <a:rPr lang="en-US" altLang="ko-KR" sz="1400" dirty="0"/>
              <a:t>Node</a:t>
            </a:r>
            <a:r>
              <a:rPr lang="ko-KR" altLang="en-US" sz="1400" dirty="0"/>
              <a:t>와 </a:t>
            </a:r>
            <a:r>
              <a:rPr lang="en-US" altLang="ko-KR" sz="1400" dirty="0"/>
              <a:t>Edge</a:t>
            </a:r>
            <a:r>
              <a:rPr lang="ko-KR" altLang="en-US" sz="1400" dirty="0"/>
              <a:t>로 구성된</a:t>
            </a:r>
            <a:endParaRPr lang="en-US" altLang="ko-KR" sz="1400" dirty="0"/>
          </a:p>
          <a:p>
            <a:r>
              <a:rPr lang="en-US" altLang="ko-KR" sz="1400" dirty="0"/>
              <a:t>Control Flow</a:t>
            </a:r>
            <a:r>
              <a:rPr lang="ko-KR" altLang="en-US" sz="1400" dirty="0"/>
              <a:t>를 기반으로 함</a:t>
            </a:r>
            <a:endParaRPr lang="en-US" altLang="ko-KR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836109" y="1846259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node</a:t>
            </a:r>
            <a:endParaRPr lang="ko-KR" alt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66109" y="3622901"/>
            <a:ext cx="54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edge</a:t>
            </a:r>
            <a:endParaRPr lang="ko-KR" altLang="en-US" sz="1200" b="1" dirty="0"/>
          </a:p>
        </p:txBody>
      </p:sp>
      <p:sp>
        <p:nvSpPr>
          <p:cNvPr id="17" name="타원 16"/>
          <p:cNvSpPr/>
          <p:nvPr/>
        </p:nvSpPr>
        <p:spPr>
          <a:xfrm>
            <a:off x="7492976" y="1811107"/>
            <a:ext cx="331913" cy="3319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18" name="타원 17"/>
          <p:cNvSpPr/>
          <p:nvPr/>
        </p:nvSpPr>
        <p:spPr>
          <a:xfrm>
            <a:off x="7928268" y="2900110"/>
            <a:ext cx="331913" cy="3319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19" name="타원 18"/>
          <p:cNvSpPr/>
          <p:nvPr/>
        </p:nvSpPr>
        <p:spPr>
          <a:xfrm>
            <a:off x="7568969" y="5253603"/>
            <a:ext cx="331913" cy="331913"/>
          </a:xfrm>
          <a:prstGeom prst="ellipse">
            <a:avLst/>
          </a:prstGeom>
          <a:solidFill>
            <a:srgbClr val="0000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0" name="타원 19"/>
          <p:cNvSpPr/>
          <p:nvPr/>
        </p:nvSpPr>
        <p:spPr>
          <a:xfrm>
            <a:off x="7161063" y="2515576"/>
            <a:ext cx="331913" cy="3319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1" name="타원 20"/>
          <p:cNvSpPr/>
          <p:nvPr/>
        </p:nvSpPr>
        <p:spPr>
          <a:xfrm>
            <a:off x="7161063" y="3191313"/>
            <a:ext cx="331913" cy="3319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2" name="타원 21"/>
          <p:cNvSpPr/>
          <p:nvPr/>
        </p:nvSpPr>
        <p:spPr>
          <a:xfrm>
            <a:off x="7161063" y="3943192"/>
            <a:ext cx="331913" cy="3319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3" name="타원 22"/>
          <p:cNvSpPr/>
          <p:nvPr/>
        </p:nvSpPr>
        <p:spPr>
          <a:xfrm>
            <a:off x="7161063" y="4650104"/>
            <a:ext cx="331913" cy="3319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4" name="타원 23"/>
          <p:cNvSpPr/>
          <p:nvPr/>
        </p:nvSpPr>
        <p:spPr>
          <a:xfrm>
            <a:off x="7928268" y="4280243"/>
            <a:ext cx="331913" cy="3319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cxnSp>
        <p:nvCxnSpPr>
          <p:cNvPr id="25" name="직선 화살표 연결선 24"/>
          <p:cNvCxnSpPr>
            <a:stCxn id="17" idx="3"/>
            <a:endCxn id="20" idx="0"/>
          </p:cNvCxnSpPr>
          <p:nvPr/>
        </p:nvCxnSpPr>
        <p:spPr>
          <a:xfrm flipH="1">
            <a:off x="7327020" y="2094412"/>
            <a:ext cx="214564" cy="4211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stCxn id="18" idx="1"/>
            <a:endCxn id="20" idx="6"/>
          </p:cNvCxnSpPr>
          <p:nvPr/>
        </p:nvCxnSpPr>
        <p:spPr>
          <a:xfrm flipH="1" flipV="1">
            <a:off x="7492976" y="2681533"/>
            <a:ext cx="483900" cy="2671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stCxn id="20" idx="4"/>
            <a:endCxn id="21" idx="0"/>
          </p:cNvCxnSpPr>
          <p:nvPr/>
        </p:nvCxnSpPr>
        <p:spPr>
          <a:xfrm>
            <a:off x="7327020" y="2847489"/>
            <a:ext cx="0" cy="343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>
            <a:stCxn id="21" idx="4"/>
            <a:endCxn id="22" idx="0"/>
          </p:cNvCxnSpPr>
          <p:nvPr/>
        </p:nvCxnSpPr>
        <p:spPr>
          <a:xfrm>
            <a:off x="7327020" y="3523226"/>
            <a:ext cx="0" cy="4199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>
            <a:stCxn id="22" idx="4"/>
            <a:endCxn id="23" idx="0"/>
          </p:cNvCxnSpPr>
          <p:nvPr/>
        </p:nvCxnSpPr>
        <p:spPr>
          <a:xfrm>
            <a:off x="7327020" y="4275105"/>
            <a:ext cx="0" cy="374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24" idx="3"/>
            <a:endCxn id="23" idx="6"/>
          </p:cNvCxnSpPr>
          <p:nvPr/>
        </p:nvCxnSpPr>
        <p:spPr>
          <a:xfrm flipH="1">
            <a:off x="7492976" y="4563548"/>
            <a:ext cx="483900" cy="252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>
            <a:stCxn id="23" idx="4"/>
            <a:endCxn id="19" idx="1"/>
          </p:cNvCxnSpPr>
          <p:nvPr/>
        </p:nvCxnSpPr>
        <p:spPr>
          <a:xfrm>
            <a:off x="7327020" y="4982017"/>
            <a:ext cx="290557" cy="3201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stCxn id="22" idx="6"/>
            <a:endCxn id="24" idx="1"/>
          </p:cNvCxnSpPr>
          <p:nvPr/>
        </p:nvCxnSpPr>
        <p:spPr>
          <a:xfrm>
            <a:off x="7492976" y="4109149"/>
            <a:ext cx="483900" cy="2197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stCxn id="21" idx="6"/>
            <a:endCxn id="18" idx="3"/>
          </p:cNvCxnSpPr>
          <p:nvPr/>
        </p:nvCxnSpPr>
        <p:spPr>
          <a:xfrm flipV="1">
            <a:off x="7492976" y="3183415"/>
            <a:ext cx="483900" cy="173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875721" y="2474093"/>
                <a:ext cx="2318263" cy="1384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r>
                  <a:rPr lang="en-US" altLang="ko-KR" dirty="0"/>
                  <a:t>E – Number of edges</a:t>
                </a:r>
              </a:p>
              <a:p>
                <a:r>
                  <a:rPr lang="en-US" altLang="ko-KR" dirty="0"/>
                  <a:t>N – Number of nodes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721" y="2474093"/>
                <a:ext cx="2318263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6316" r="-5526" b="-92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8962879" y="4768269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>
                    <a:lumMod val="50000"/>
                  </a:schemeClr>
                </a:solidFill>
              </a:rPr>
              <a:t>V(G) = 9-8+2 = 3</a:t>
            </a:r>
            <a:endParaRPr lang="ko-KR" alt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오른쪽 화살표 35"/>
          <p:cNvSpPr/>
          <p:nvPr/>
        </p:nvSpPr>
        <p:spPr>
          <a:xfrm>
            <a:off x="8306109" y="4847422"/>
            <a:ext cx="640335" cy="200297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879465"/>
              </p:ext>
            </p:extLst>
          </p:nvPr>
        </p:nvGraphicFramePr>
        <p:xfrm>
          <a:off x="1044816" y="2796091"/>
          <a:ext cx="5029255" cy="32308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90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384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10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Complexity Number</a:t>
                      </a:r>
                      <a:endParaRPr lang="ko-KR" alt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Meaning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39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1-10</a:t>
                      </a:r>
                      <a:endParaRPr lang="ko-KR" alt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Structured and well written code</a:t>
                      </a:r>
                    </a:p>
                    <a:p>
                      <a:pPr latinLnBrk="1"/>
                      <a:r>
                        <a:rPr lang="en-US" altLang="ko-KR" sz="1400" dirty="0"/>
                        <a:t>High</a:t>
                      </a:r>
                      <a:r>
                        <a:rPr lang="en-US" altLang="ko-KR" sz="1400" baseline="0" dirty="0"/>
                        <a:t> Testability</a:t>
                      </a:r>
                    </a:p>
                    <a:p>
                      <a:pPr latinLnBrk="1"/>
                      <a:r>
                        <a:rPr lang="en-US" altLang="ko-KR" sz="1400" baseline="0" dirty="0"/>
                        <a:t>Cost and Effort is less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39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10-20</a:t>
                      </a:r>
                      <a:endParaRPr lang="ko-KR" alt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/>
                        <a:t>Complex Code</a:t>
                      </a:r>
                    </a:p>
                    <a:p>
                      <a:pPr latinLnBrk="1"/>
                      <a:r>
                        <a:rPr lang="en-US" altLang="ko-KR" sz="1400" dirty="0"/>
                        <a:t>Medium</a:t>
                      </a:r>
                      <a:r>
                        <a:rPr lang="en-US" altLang="ko-KR" sz="1400" baseline="0" dirty="0"/>
                        <a:t> Testability</a:t>
                      </a:r>
                    </a:p>
                    <a:p>
                      <a:pPr latinLnBrk="1"/>
                      <a:r>
                        <a:rPr lang="en-US" altLang="ko-KR" sz="1400" baseline="0" dirty="0"/>
                        <a:t>Cost and effort is Medium</a:t>
                      </a:r>
                      <a:endParaRPr lang="en-US" altLang="ko-KR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39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20-40</a:t>
                      </a:r>
                      <a:endParaRPr lang="ko-KR" alt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Very complex Code</a:t>
                      </a:r>
                    </a:p>
                    <a:p>
                      <a:pPr latinLnBrk="1"/>
                      <a:r>
                        <a:rPr lang="en-US" altLang="ko-KR" sz="1400" dirty="0"/>
                        <a:t>Low Testability</a:t>
                      </a:r>
                    </a:p>
                    <a:p>
                      <a:pPr latinLnBrk="1"/>
                      <a:r>
                        <a:rPr lang="en-US" altLang="ko-KR" sz="1400" dirty="0"/>
                        <a:t>Cost and Effort are 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9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&gt;40</a:t>
                      </a:r>
                      <a:endParaRPr lang="ko-KR" alt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Not at all testable</a:t>
                      </a:r>
                    </a:p>
                    <a:p>
                      <a:pPr latinLnBrk="1"/>
                      <a:r>
                        <a:rPr lang="en-US" altLang="ko-KR" sz="1400" dirty="0"/>
                        <a:t>Very high Cost and Effort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560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en-US" altLang="ko-KR" sz="3600" b="1" dirty="0"/>
              <a:t>Related Works</a:t>
            </a:r>
            <a:endParaRPr lang="ko-KR" altLang="en-US" sz="36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082040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altLang="ko-KR" sz="1800" b="1" dirty="0"/>
          </a:p>
          <a:p>
            <a:pPr marL="342900" indent="-342900">
              <a:buFont typeface="+mj-ea"/>
              <a:buAutoNum type="circleNumDbPlain" startAt="2"/>
            </a:pPr>
            <a:r>
              <a:rPr lang="en-US" altLang="ko-KR" sz="1800" b="1" dirty="0" err="1"/>
              <a:t>Cyclomatic</a:t>
            </a:r>
            <a:r>
              <a:rPr lang="en-US" altLang="ko-KR" sz="1800" b="1" dirty="0"/>
              <a:t> </a:t>
            </a:r>
            <a:r>
              <a:rPr lang="ko-KR" altLang="en-US" sz="1800" b="1" dirty="0"/>
              <a:t>복잡도 </a:t>
            </a:r>
            <a:r>
              <a:rPr lang="ko-KR" altLang="en-US" sz="1800" b="1" dirty="0" err="1"/>
              <a:t>메트릭스의</a:t>
            </a:r>
            <a:r>
              <a:rPr lang="ko-KR" altLang="en-US" sz="1800" b="1" dirty="0"/>
              <a:t> </a:t>
            </a:r>
            <a:r>
              <a:rPr lang="ko-KR" altLang="en-US" sz="1800" b="1" dirty="0">
                <a:solidFill>
                  <a:srgbClr val="FF0000"/>
                </a:solidFill>
              </a:rPr>
              <a:t>한계</a:t>
            </a:r>
            <a:endParaRPr lang="en-US" altLang="ko-KR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ko-KR" sz="1800" b="1" dirty="0"/>
          </a:p>
        </p:txBody>
      </p:sp>
      <p:cxnSp>
        <p:nvCxnSpPr>
          <p:cNvPr id="39" name="직선 연결선 38"/>
          <p:cNvCxnSpPr/>
          <p:nvPr/>
        </p:nvCxnSpPr>
        <p:spPr>
          <a:xfrm>
            <a:off x="6004223" y="1882115"/>
            <a:ext cx="0" cy="342848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1390343" y="2244747"/>
            <a:ext cx="923955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1418612" y="1869891"/>
            <a:ext cx="92112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1418612" y="6401753"/>
            <a:ext cx="92112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1390343" y="1869891"/>
            <a:ext cx="0" cy="45303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10629900" y="1869891"/>
            <a:ext cx="0" cy="452079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표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238925"/>
              </p:ext>
            </p:extLst>
          </p:nvPr>
        </p:nvGraphicFramePr>
        <p:xfrm>
          <a:off x="6840391" y="5349325"/>
          <a:ext cx="3334420" cy="10187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344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939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39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0" name="표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585596"/>
              </p:ext>
            </p:extLst>
          </p:nvPr>
        </p:nvGraphicFramePr>
        <p:xfrm>
          <a:off x="2083095" y="5349325"/>
          <a:ext cx="3334420" cy="10187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344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939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39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2283976" y="5349325"/>
            <a:ext cx="213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err="1">
                <a:solidFill>
                  <a:schemeClr val="bg1">
                    <a:lumMod val="50000"/>
                  </a:schemeClr>
                </a:solidFill>
              </a:rPr>
              <a:t>Cyclomatic</a:t>
            </a: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 Complexity</a:t>
            </a:r>
            <a:b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: V(G) = 6-6+2 = 2</a:t>
            </a:r>
            <a:endParaRPr lang="ko-KR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83976" y="5887306"/>
            <a:ext cx="2562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Coupling</a:t>
            </a:r>
            <a:b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: CO(G) = 6+6+6+6+6 </a:t>
            </a:r>
            <a:r>
              <a:rPr lang="en-US" altLang="ko-KR" sz="1400" b="1" dirty="0">
                <a:solidFill>
                  <a:srgbClr val="FF0000"/>
                </a:solidFill>
              </a:rPr>
              <a:t>= 30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86951" y="5349325"/>
            <a:ext cx="213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err="1">
                <a:solidFill>
                  <a:schemeClr val="bg1">
                    <a:lumMod val="50000"/>
                  </a:schemeClr>
                </a:solidFill>
              </a:rPr>
              <a:t>Cyclomatic</a:t>
            </a: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 Complexity</a:t>
            </a:r>
            <a:b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: V(G) = 6-6+2 = 2</a:t>
            </a:r>
            <a:endParaRPr lang="ko-KR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86951" y="5887306"/>
            <a:ext cx="2458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Coupling</a:t>
            </a:r>
            <a:b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: CO(G) = 2+1+1+1+1 </a:t>
            </a:r>
            <a:r>
              <a:rPr lang="en-US" altLang="ko-KR" sz="1400" b="1" dirty="0">
                <a:solidFill>
                  <a:srgbClr val="FF0000"/>
                </a:solidFill>
              </a:rPr>
              <a:t>= 6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59715" y="5195437"/>
            <a:ext cx="553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/>
              <a:t>=</a:t>
            </a:r>
            <a:endParaRPr lang="ko-KR" altLang="en-US" sz="4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5759715" y="5815449"/>
            <a:ext cx="553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FF0000"/>
                </a:solidFill>
              </a:rPr>
              <a:t>≠</a:t>
            </a:r>
            <a:endParaRPr lang="ko-KR" altLang="en-US" sz="40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18612" y="1900006"/>
            <a:ext cx="4697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[Class]Document - Case #1(Content Coupling)</a:t>
            </a:r>
            <a:endParaRPr lang="ko-KR" altLang="en-US" sz="16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6221587" y="1905061"/>
            <a:ext cx="4376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[Class]Document - Case #2(Data Coupling)</a:t>
            </a:r>
            <a:endParaRPr lang="ko-KR" altLang="en-US" sz="16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3381323" y="2255534"/>
            <a:ext cx="272254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800" dirty="0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Document {</a:t>
            </a:r>
            <a:endParaRPr lang="en-US" altLang="ko-KR" sz="800" dirty="0">
              <a:latin typeface="Consolas" panose="020B0609020204030204" pitchFamily="49" charset="0"/>
            </a:endParaRPr>
          </a:p>
          <a:p>
            <a:pPr marL="180000"/>
            <a:r>
              <a:rPr lang="en-US" altLang="ko-KR" sz="800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 Content </a:t>
            </a:r>
            <a:r>
              <a:rPr lang="en-US" altLang="ko-KR" sz="800" dirty="0" err="1">
                <a:solidFill>
                  <a:srgbClr val="0000C0"/>
                </a:solidFill>
                <a:latin typeface="Consolas" panose="020B0609020204030204" pitchFamily="49" charset="0"/>
              </a:rPr>
              <a:t>content</a:t>
            </a:r>
            <a:r>
              <a:rPr lang="en-US" altLang="ko-KR" sz="800" dirty="0">
                <a:solidFill>
                  <a:srgbClr val="0000C0"/>
                </a:solidFill>
                <a:latin typeface="Consolas" panose="020B0609020204030204" pitchFamily="49" charset="0"/>
              </a:rPr>
              <a:t>;</a:t>
            </a:r>
          </a:p>
          <a:p>
            <a:pPr marL="180000"/>
            <a:r>
              <a:rPr lang="en-US" altLang="ko-KR" sz="800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 Title </a:t>
            </a:r>
            <a:r>
              <a:rPr lang="en-US" altLang="ko-KR" sz="800" dirty="0" err="1">
                <a:solidFill>
                  <a:srgbClr val="0000C0"/>
                </a:solidFill>
                <a:latin typeface="Consolas" panose="020B0609020204030204" pitchFamily="49" charset="0"/>
              </a:rPr>
              <a:t>title</a:t>
            </a:r>
            <a:r>
              <a:rPr lang="en-US" altLang="ko-KR" sz="800" dirty="0">
                <a:solidFill>
                  <a:srgbClr val="0000C0"/>
                </a:solidFill>
                <a:latin typeface="Consolas" panose="020B0609020204030204" pitchFamily="49" charset="0"/>
              </a:rPr>
              <a:t>;</a:t>
            </a:r>
            <a:endParaRPr lang="en-US" altLang="ko-KR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80000"/>
            <a:r>
              <a:rPr lang="en-US" altLang="ko-KR" sz="800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 Heading </a:t>
            </a:r>
            <a:r>
              <a:rPr lang="en-US" altLang="ko-KR" sz="800" dirty="0" err="1">
                <a:solidFill>
                  <a:srgbClr val="0000C0"/>
                </a:solidFill>
                <a:latin typeface="Consolas" panose="020B0609020204030204" pitchFamily="49" charset="0"/>
              </a:rPr>
              <a:t>heading</a:t>
            </a:r>
            <a:r>
              <a:rPr lang="en-US" altLang="ko-KR" sz="800" dirty="0">
                <a:solidFill>
                  <a:srgbClr val="0000C0"/>
                </a:solidFill>
                <a:latin typeface="Consolas" panose="020B0609020204030204" pitchFamily="49" charset="0"/>
              </a:rPr>
              <a:t>;</a:t>
            </a:r>
          </a:p>
          <a:p>
            <a:pPr marL="180000"/>
            <a:endParaRPr lang="en-US" altLang="ko-KR" sz="80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180000" lvl="0"/>
            <a:r>
              <a:rPr lang="en-US" altLang="ko-KR" sz="8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800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setContent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(Content </a:t>
            </a:r>
            <a:r>
              <a:rPr lang="en-US" altLang="ko-KR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aContent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360000" lvl="0"/>
            <a:r>
              <a:rPr lang="en-US" altLang="ko-KR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setTitle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aContent.title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360000" lvl="0"/>
            <a:r>
              <a:rPr lang="en-US" altLang="ko-KR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setHeading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aContent.heading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80000" lvl="0"/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80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180000"/>
            <a:endParaRPr lang="en-US" altLang="ko-KR" sz="80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180000" lvl="0"/>
            <a:r>
              <a:rPr lang="en-US" altLang="ko-KR" sz="8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800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setTitle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(Title </a:t>
            </a:r>
            <a:r>
              <a:rPr lang="en-US" altLang="ko-KR" sz="800" dirty="0" err="1">
                <a:solidFill>
                  <a:srgbClr val="6A3E3E"/>
                </a:solidFill>
                <a:latin typeface="Consolas" panose="020B0609020204030204" pitchFamily="49" charset="0"/>
              </a:rPr>
              <a:t>aTitle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360000" lvl="0"/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title = </a:t>
            </a:r>
            <a:r>
              <a:rPr lang="en-US" altLang="ko-KR" sz="800" dirty="0" err="1">
                <a:solidFill>
                  <a:srgbClr val="6A3E3E"/>
                </a:solidFill>
                <a:latin typeface="Consolas" panose="020B0609020204030204" pitchFamily="49" charset="0"/>
              </a:rPr>
              <a:t>aTitle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360000" lvl="0"/>
            <a:r>
              <a:rPr lang="en-US" altLang="ko-KR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diplayText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(title);</a:t>
            </a:r>
          </a:p>
          <a:p>
            <a:pPr marL="180000" lvl="0"/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80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180000"/>
            <a:endParaRPr lang="en-US" altLang="ko-KR" sz="80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180000" lvl="0"/>
            <a:r>
              <a:rPr lang="en-US" altLang="ko-KR" sz="8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800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setHeading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(Heading </a:t>
            </a:r>
            <a:r>
              <a:rPr lang="en-US" altLang="ko-KR" sz="800" dirty="0" err="1">
                <a:solidFill>
                  <a:srgbClr val="6A3E3E"/>
                </a:solidFill>
                <a:latin typeface="Consolas" panose="020B0609020204030204" pitchFamily="49" charset="0"/>
              </a:rPr>
              <a:t>aHeading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360000" lvl="0"/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heading= </a:t>
            </a:r>
            <a:r>
              <a:rPr lang="en-US" altLang="ko-KR" sz="800" dirty="0" err="1">
                <a:solidFill>
                  <a:srgbClr val="6A3E3E"/>
                </a:solidFill>
                <a:latin typeface="Consolas" panose="020B0609020204030204" pitchFamily="49" charset="0"/>
              </a:rPr>
              <a:t>aHeading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360000" lvl="0"/>
            <a:r>
              <a:rPr lang="en-US" altLang="ko-KR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displayText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(heading);</a:t>
            </a:r>
          </a:p>
          <a:p>
            <a:pPr marL="180000" lvl="0"/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180000" lvl="0"/>
            <a:endParaRPr lang="en-US" altLang="ko-KR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80000" lvl="0"/>
            <a:r>
              <a:rPr lang="en-US" altLang="ko-KR" sz="8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800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displayText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(Object </a:t>
            </a:r>
            <a:r>
              <a:rPr lang="en-US" altLang="ko-KR" sz="800" dirty="0" err="1">
                <a:solidFill>
                  <a:srgbClr val="6A3E3E"/>
                </a:solidFill>
                <a:latin typeface="Consolas" panose="020B0609020204030204" pitchFamily="49" charset="0"/>
              </a:rPr>
              <a:t>aObject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360000" lvl="0"/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…</a:t>
            </a:r>
          </a:p>
          <a:p>
            <a:pPr marL="180000" lvl="0"/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0"/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800" dirty="0">
              <a:solidFill>
                <a:srgbClr val="7F0055"/>
              </a:solidFill>
              <a:latin typeface="Consolas" panose="020B0609020204030204" pitchFamily="49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865329" y="2255534"/>
            <a:ext cx="283475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800" dirty="0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Document {</a:t>
            </a:r>
            <a:endParaRPr lang="en-US" altLang="ko-KR" sz="800" dirty="0">
              <a:latin typeface="Consolas" panose="020B0609020204030204" pitchFamily="49" charset="0"/>
            </a:endParaRPr>
          </a:p>
          <a:p>
            <a:pPr marL="180000"/>
            <a:r>
              <a:rPr lang="en-US" altLang="ko-KR" sz="800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 Content </a:t>
            </a:r>
            <a:r>
              <a:rPr lang="en-US" altLang="ko-KR" sz="800" dirty="0" err="1">
                <a:solidFill>
                  <a:srgbClr val="0000C0"/>
                </a:solidFill>
                <a:latin typeface="Consolas" panose="020B0609020204030204" pitchFamily="49" charset="0"/>
              </a:rPr>
              <a:t>content</a:t>
            </a:r>
            <a:r>
              <a:rPr lang="en-US" altLang="ko-KR" sz="800" dirty="0">
                <a:solidFill>
                  <a:srgbClr val="0000C0"/>
                </a:solidFill>
                <a:latin typeface="Consolas" panose="020B0609020204030204" pitchFamily="49" charset="0"/>
              </a:rPr>
              <a:t>;</a:t>
            </a:r>
          </a:p>
          <a:p>
            <a:pPr marL="180000"/>
            <a:r>
              <a:rPr lang="en-US" altLang="ko-KR" sz="800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 Title </a:t>
            </a:r>
            <a:r>
              <a:rPr lang="en-US" altLang="ko-KR" sz="800" dirty="0" err="1">
                <a:solidFill>
                  <a:srgbClr val="0000C0"/>
                </a:solidFill>
                <a:latin typeface="Consolas" panose="020B0609020204030204" pitchFamily="49" charset="0"/>
              </a:rPr>
              <a:t>title</a:t>
            </a:r>
            <a:r>
              <a:rPr lang="en-US" altLang="ko-KR" sz="800" dirty="0">
                <a:solidFill>
                  <a:srgbClr val="0000C0"/>
                </a:solidFill>
                <a:latin typeface="Consolas" panose="020B0609020204030204" pitchFamily="49" charset="0"/>
              </a:rPr>
              <a:t>;</a:t>
            </a:r>
            <a:endParaRPr lang="en-US" altLang="ko-KR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80000"/>
            <a:r>
              <a:rPr lang="en-US" altLang="ko-KR" sz="800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 Heading </a:t>
            </a:r>
            <a:r>
              <a:rPr lang="en-US" altLang="ko-KR" sz="800" dirty="0" err="1">
                <a:solidFill>
                  <a:srgbClr val="0000C0"/>
                </a:solidFill>
                <a:latin typeface="Consolas" panose="020B0609020204030204" pitchFamily="49" charset="0"/>
              </a:rPr>
              <a:t>heading</a:t>
            </a:r>
            <a:r>
              <a:rPr lang="en-US" altLang="ko-KR" sz="800" dirty="0">
                <a:solidFill>
                  <a:srgbClr val="0000C0"/>
                </a:solidFill>
                <a:latin typeface="Consolas" panose="020B0609020204030204" pitchFamily="49" charset="0"/>
              </a:rPr>
              <a:t>;</a:t>
            </a:r>
          </a:p>
          <a:p>
            <a:pPr marL="180000"/>
            <a:endParaRPr lang="en-US" altLang="ko-KR" sz="80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180000" lvl="0"/>
            <a:r>
              <a:rPr lang="en-US" altLang="ko-KR" sz="8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800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createContent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(String title, </a:t>
            </a:r>
            <a:b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	           String heading) {</a:t>
            </a:r>
          </a:p>
          <a:p>
            <a:pPr marL="360000" lvl="0"/>
            <a:r>
              <a:rPr lang="en-US" altLang="ko-KR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setTitle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(title);</a:t>
            </a:r>
          </a:p>
          <a:p>
            <a:pPr marL="360000" lvl="0"/>
            <a:r>
              <a:rPr lang="en-US" altLang="ko-KR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setHeading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(heading);</a:t>
            </a:r>
          </a:p>
          <a:p>
            <a:pPr marL="180000" lvl="0"/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80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180000"/>
            <a:endParaRPr lang="en-US" altLang="ko-KR" sz="80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180000" lvl="0"/>
            <a:r>
              <a:rPr lang="en-US" altLang="ko-KR" sz="8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800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createTitle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(String </a:t>
            </a:r>
            <a:r>
              <a:rPr lang="en-US" altLang="ko-KR" sz="800" dirty="0" err="1">
                <a:solidFill>
                  <a:srgbClr val="6A3E3E"/>
                </a:solidFill>
                <a:latin typeface="Consolas" panose="020B0609020204030204" pitchFamily="49" charset="0"/>
              </a:rPr>
              <a:t>aTitle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360000" lvl="0"/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title = </a:t>
            </a:r>
            <a:r>
              <a:rPr lang="en-US" altLang="ko-KR" sz="800" dirty="0" err="1">
                <a:solidFill>
                  <a:srgbClr val="6A3E3E"/>
                </a:solidFill>
                <a:latin typeface="Consolas" panose="020B0609020204030204" pitchFamily="49" charset="0"/>
              </a:rPr>
              <a:t>aTitle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360000" lvl="0"/>
            <a:r>
              <a:rPr lang="en-US" altLang="ko-KR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diplayText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(title);</a:t>
            </a:r>
          </a:p>
          <a:p>
            <a:pPr marL="180000" lvl="0"/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80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180000"/>
            <a:endParaRPr lang="en-US" altLang="ko-KR" sz="80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180000" lvl="0"/>
            <a:r>
              <a:rPr lang="en-US" altLang="ko-KR" sz="8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800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createHeading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(String </a:t>
            </a:r>
            <a:r>
              <a:rPr lang="en-US" altLang="ko-KR" sz="800" dirty="0" err="1">
                <a:solidFill>
                  <a:srgbClr val="6A3E3E"/>
                </a:solidFill>
                <a:latin typeface="Consolas" panose="020B0609020204030204" pitchFamily="49" charset="0"/>
              </a:rPr>
              <a:t>aHeading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360000" lvl="0"/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heading= </a:t>
            </a:r>
            <a:r>
              <a:rPr lang="en-US" altLang="ko-KR" sz="800" dirty="0" err="1">
                <a:solidFill>
                  <a:srgbClr val="6A3E3E"/>
                </a:solidFill>
                <a:latin typeface="Consolas" panose="020B0609020204030204" pitchFamily="49" charset="0"/>
              </a:rPr>
              <a:t>aHeading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360000" lvl="0"/>
            <a:r>
              <a:rPr lang="en-US" altLang="ko-KR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displayText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(heading);</a:t>
            </a:r>
          </a:p>
          <a:p>
            <a:pPr marL="180000" lvl="0"/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180000" lvl="0"/>
            <a:endParaRPr lang="en-US" altLang="ko-KR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80000" lvl="0"/>
            <a:r>
              <a:rPr lang="en-US" altLang="ko-KR" sz="8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800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displayText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(String </a:t>
            </a:r>
            <a:r>
              <a:rPr lang="en-US" altLang="ko-KR" sz="800" dirty="0" err="1">
                <a:solidFill>
                  <a:srgbClr val="6A3E3E"/>
                </a:solidFill>
                <a:latin typeface="Consolas" panose="020B0609020204030204" pitchFamily="49" charset="0"/>
              </a:rPr>
              <a:t>aObject</a:t>
            </a:r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360000" lvl="0"/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…</a:t>
            </a:r>
          </a:p>
          <a:p>
            <a:pPr marL="180000" lvl="0"/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0"/>
            <a:r>
              <a:rPr lang="en-US" altLang="ko-KR" sz="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800" dirty="0">
              <a:solidFill>
                <a:srgbClr val="7F0055"/>
              </a:solidFill>
              <a:latin typeface="Consolas" panose="020B0609020204030204" pitchFamily="49" charset="0"/>
            </a:endParaRPr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612" y="2275437"/>
            <a:ext cx="2186294" cy="3035163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72" y="2275437"/>
            <a:ext cx="2057697" cy="28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09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en-US" altLang="ko-KR" sz="3600" b="1" dirty="0"/>
              <a:t>Related Works</a:t>
            </a:r>
            <a:endParaRPr lang="ko-KR" altLang="en-US" sz="36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082040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 marL="342900" indent="-342900">
              <a:buFont typeface="+mj-ea"/>
              <a:buAutoNum type="circleNumDbPlain"/>
            </a:pPr>
            <a:endParaRPr lang="en-US" altLang="ko-KR" sz="1800" b="1" dirty="0"/>
          </a:p>
          <a:p>
            <a:pPr marL="342900" indent="-342900">
              <a:buFont typeface="+mj-ea"/>
              <a:buAutoNum type="circleNumDbPlain" startAt="3"/>
            </a:pPr>
            <a:r>
              <a:rPr lang="ko-KR" altLang="en-US" sz="1800" b="1" dirty="0"/>
              <a:t>상속성과 </a:t>
            </a:r>
            <a:r>
              <a:rPr lang="ko-KR" altLang="en-US" sz="1800" b="1" dirty="0" err="1"/>
              <a:t>재사용성</a:t>
            </a:r>
            <a:endParaRPr lang="en-US" altLang="ko-KR" sz="1800" b="1" dirty="0"/>
          </a:p>
          <a:p>
            <a:pPr marL="342900" indent="-342900">
              <a:buFont typeface="+mj-ea"/>
              <a:buAutoNum type="circleNumDbPlain" startAt="3"/>
            </a:pPr>
            <a:endParaRPr lang="en-US" altLang="ko-KR" sz="1800" b="1" dirty="0"/>
          </a:p>
          <a:p>
            <a:pPr marL="342900" indent="-342900">
              <a:buFont typeface="+mj-ea"/>
              <a:buAutoNum type="circleNumDbPlain" startAt="3"/>
            </a:pPr>
            <a:endParaRPr lang="en-US" altLang="ko-KR" sz="1800" b="1" dirty="0"/>
          </a:p>
          <a:p>
            <a:pPr marL="3600000"/>
            <a:r>
              <a:rPr lang="ko-KR" altLang="en-US" sz="1800" dirty="0"/>
              <a:t>절차 지향과 가장 큰 차이를 보이는 특성</a:t>
            </a:r>
            <a:endParaRPr lang="en-US" altLang="ko-KR" sz="1800" dirty="0"/>
          </a:p>
          <a:p>
            <a:pPr marL="3600000"/>
            <a:r>
              <a:rPr lang="ko-KR" altLang="en-US" sz="1800" b="1" dirty="0"/>
              <a:t>객체 지향 프로그램</a:t>
            </a:r>
            <a:r>
              <a:rPr lang="ko-KR" altLang="en-US" sz="1800" dirty="0"/>
              <a:t>에서는 </a:t>
            </a:r>
            <a:r>
              <a:rPr lang="ko-KR" altLang="en-US" sz="1800" b="1" dirty="0"/>
              <a:t>호출관계</a:t>
            </a:r>
            <a:r>
              <a:rPr lang="ko-KR" altLang="en-US" sz="1800" dirty="0"/>
              <a:t>만으로 </a:t>
            </a:r>
            <a:r>
              <a:rPr lang="ko-KR" altLang="en-US" sz="1800" b="1" dirty="0" err="1">
                <a:solidFill>
                  <a:srgbClr val="FF0000"/>
                </a:solidFill>
              </a:rPr>
              <a:t>재사용성</a:t>
            </a:r>
            <a:r>
              <a:rPr lang="ko-KR" altLang="en-US" sz="1800" b="1" dirty="0">
                <a:solidFill>
                  <a:srgbClr val="FF0000"/>
                </a:solidFill>
              </a:rPr>
              <a:t> 식별 불가</a:t>
            </a:r>
            <a:endParaRPr lang="en-US" altLang="ko-KR" sz="1800" b="1" dirty="0">
              <a:solidFill>
                <a:srgbClr val="FF0000"/>
              </a:solidFill>
            </a:endParaRPr>
          </a:p>
          <a:p>
            <a:pPr marL="3600000"/>
            <a:r>
              <a:rPr lang="ko-KR" altLang="en-US" sz="1800" dirty="0"/>
              <a:t>프로그램을 쉽게 확장 할 수 있도록 해주는 강력한 수단</a:t>
            </a:r>
            <a:endParaRPr lang="en-US" altLang="ko-KR" sz="1800" dirty="0"/>
          </a:p>
          <a:p>
            <a:pPr marL="3600000"/>
            <a:r>
              <a:rPr lang="ko-KR" altLang="en-US" sz="1800" dirty="0"/>
              <a:t>프로젝트 내부의 </a:t>
            </a:r>
            <a:r>
              <a:rPr lang="ko-KR" altLang="en-US" sz="1800" dirty="0" err="1"/>
              <a:t>재사용성</a:t>
            </a:r>
            <a:r>
              <a:rPr lang="ko-KR" altLang="en-US" sz="1800" dirty="0"/>
              <a:t> 향상</a:t>
            </a:r>
            <a:r>
              <a:rPr lang="en-US" altLang="ko-KR" sz="1800" dirty="0"/>
              <a:t>, </a:t>
            </a:r>
            <a:r>
              <a:rPr lang="ko-KR" altLang="en-US" sz="1800" dirty="0"/>
              <a:t>중복제거</a:t>
            </a:r>
            <a:r>
              <a:rPr lang="en-US" altLang="ko-KR" sz="1800" dirty="0"/>
              <a:t>, </a:t>
            </a:r>
            <a:r>
              <a:rPr lang="ko-KR" altLang="en-US" sz="1800" dirty="0"/>
              <a:t>유지보수 효율성</a:t>
            </a:r>
            <a:r>
              <a:rPr lang="en-US" altLang="ko-KR" sz="1800" dirty="0"/>
              <a:t>, </a:t>
            </a:r>
            <a:r>
              <a:rPr lang="ko-KR" altLang="en-US" sz="1800" dirty="0"/>
              <a:t>프로그램 </a:t>
            </a:r>
            <a:r>
              <a:rPr lang="en-US" altLang="ko-KR" sz="1800" dirty="0"/>
              <a:t/>
            </a:r>
            <a:br>
              <a:rPr lang="en-US" altLang="ko-KR" sz="1800" dirty="0"/>
            </a:br>
            <a:r>
              <a:rPr lang="ko-KR" altLang="en-US" sz="1800" dirty="0"/>
              <a:t>확장 용이</a:t>
            </a:r>
            <a:endParaRPr lang="en-US" altLang="ko-KR" sz="1800" dirty="0"/>
          </a:p>
          <a:p>
            <a:pPr marL="3600000"/>
            <a:endParaRPr lang="en-US" altLang="ko-KR" sz="1800" dirty="0"/>
          </a:p>
          <a:p>
            <a:pPr marL="3600000"/>
            <a:r>
              <a:rPr lang="ko-KR" altLang="en-US" sz="1800" b="1" dirty="0"/>
              <a:t>하지만</a:t>
            </a:r>
            <a:r>
              <a:rPr lang="en-US" altLang="ko-KR" sz="1800" b="1" dirty="0"/>
              <a:t>,</a:t>
            </a:r>
            <a:br>
              <a:rPr lang="en-US" altLang="ko-KR" sz="1800" b="1" dirty="0"/>
            </a:br>
            <a:r>
              <a:rPr lang="ko-KR" altLang="en-US" sz="1800" b="1" dirty="0" err="1"/>
              <a:t>레거시</a:t>
            </a:r>
            <a:r>
              <a:rPr lang="ko-KR" altLang="en-US" sz="1800" b="1" dirty="0"/>
              <a:t> 시스템의 코드를 재사용하기 위해서는 클래스들간 </a:t>
            </a:r>
            <a:r>
              <a:rPr lang="en-US" altLang="ko-KR" sz="1800" b="1" dirty="0"/>
              <a:t/>
            </a:r>
            <a:br>
              <a:rPr lang="en-US" altLang="ko-KR" sz="1800" b="1" dirty="0"/>
            </a:br>
            <a:r>
              <a:rPr lang="ko-KR" altLang="en-US" sz="1800" b="1" dirty="0"/>
              <a:t>객체지향 </a:t>
            </a:r>
            <a:r>
              <a:rPr lang="ko-KR" altLang="en-US" sz="1800" b="1" dirty="0">
                <a:solidFill>
                  <a:srgbClr val="FF0000"/>
                </a:solidFill>
              </a:rPr>
              <a:t>관계 고려</a:t>
            </a:r>
            <a:endParaRPr lang="en-US" altLang="ko-KR" sz="1800" b="1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631789" y="2102292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2" name="직사각형 11"/>
          <p:cNvSpPr/>
          <p:nvPr/>
        </p:nvSpPr>
        <p:spPr>
          <a:xfrm>
            <a:off x="2631790" y="2003332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tx1"/>
                </a:solidFill>
              </a:rPr>
              <a:t>A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1834" y="2063824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class</a:t>
            </a:r>
            <a:endParaRPr lang="ko-KR" alt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795354" y="2437940"/>
            <a:ext cx="8947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/>
              <a:t>inheritance</a:t>
            </a:r>
            <a:endParaRPr lang="ko-KR" altLang="en-US" sz="1050" b="1" dirty="0"/>
          </a:p>
        </p:txBody>
      </p:sp>
      <p:sp>
        <p:nvSpPr>
          <p:cNvPr id="15" name="직사각형 14"/>
          <p:cNvSpPr/>
          <p:nvPr/>
        </p:nvSpPr>
        <p:spPr>
          <a:xfrm>
            <a:off x="2176276" y="3042650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6" name="직사각형 15"/>
          <p:cNvSpPr/>
          <p:nvPr/>
        </p:nvSpPr>
        <p:spPr>
          <a:xfrm>
            <a:off x="2176277" y="2943690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B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094580" y="3036163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8" name="직사각형 17"/>
          <p:cNvSpPr/>
          <p:nvPr/>
        </p:nvSpPr>
        <p:spPr>
          <a:xfrm>
            <a:off x="3094581" y="2937203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C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cxnSp>
        <p:nvCxnSpPr>
          <p:cNvPr id="19" name="꺾인 연결선 18"/>
          <p:cNvCxnSpPr>
            <a:stCxn id="18" idx="0"/>
            <a:endCxn id="37" idx="3"/>
          </p:cNvCxnSpPr>
          <p:nvPr/>
        </p:nvCxnSpPr>
        <p:spPr>
          <a:xfrm rot="16200000" flipV="1">
            <a:off x="2811848" y="2488513"/>
            <a:ext cx="440658" cy="45672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670751" y="3758141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1" name="직사각형 20"/>
          <p:cNvSpPr/>
          <p:nvPr/>
        </p:nvSpPr>
        <p:spPr>
          <a:xfrm>
            <a:off x="1670752" y="3659181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D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167746" y="3758141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3" name="직사각형 22"/>
          <p:cNvSpPr/>
          <p:nvPr/>
        </p:nvSpPr>
        <p:spPr>
          <a:xfrm>
            <a:off x="2167747" y="3659181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E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677440" y="3758141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5" name="직사각형 24"/>
          <p:cNvSpPr/>
          <p:nvPr/>
        </p:nvSpPr>
        <p:spPr>
          <a:xfrm>
            <a:off x="2677441" y="3659181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F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cxnSp>
        <p:nvCxnSpPr>
          <p:cNvPr id="26" name="꺾인 연결선 25"/>
          <p:cNvCxnSpPr>
            <a:stCxn id="21" idx="0"/>
            <a:endCxn id="27" idx="2"/>
          </p:cNvCxnSpPr>
          <p:nvPr/>
        </p:nvCxnSpPr>
        <p:spPr>
          <a:xfrm rot="5400000" flipH="1" flipV="1">
            <a:off x="1978421" y="3299692"/>
            <a:ext cx="217777" cy="50120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다이아몬드 26"/>
          <p:cNvSpPr/>
          <p:nvPr/>
        </p:nvSpPr>
        <p:spPr>
          <a:xfrm>
            <a:off x="2287956" y="3341494"/>
            <a:ext cx="99910" cy="99910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cxnSp>
        <p:nvCxnSpPr>
          <p:cNvPr id="28" name="꺾인 연결선 27"/>
          <p:cNvCxnSpPr>
            <a:stCxn id="25" idx="0"/>
          </p:cNvCxnSpPr>
          <p:nvPr/>
        </p:nvCxnSpPr>
        <p:spPr>
          <a:xfrm rot="16200000" flipV="1">
            <a:off x="2536062" y="3351845"/>
            <a:ext cx="104976" cy="509695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직선 연결선 28"/>
          <p:cNvCxnSpPr>
            <a:stCxn id="23" idx="0"/>
          </p:cNvCxnSpPr>
          <p:nvPr/>
        </p:nvCxnSpPr>
        <p:spPr>
          <a:xfrm flipH="1" flipV="1">
            <a:off x="2333702" y="3555123"/>
            <a:ext cx="1" cy="1040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00492" y="3292014"/>
            <a:ext cx="10005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/>
              <a:t>Composition</a:t>
            </a:r>
            <a:endParaRPr lang="ko-KR" altLang="en-US" sz="1050" b="1" dirty="0"/>
          </a:p>
        </p:txBody>
      </p:sp>
      <p:sp>
        <p:nvSpPr>
          <p:cNvPr id="31" name="직사각형 30"/>
          <p:cNvSpPr/>
          <p:nvPr/>
        </p:nvSpPr>
        <p:spPr>
          <a:xfrm>
            <a:off x="2167746" y="4553447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2" name="직사각형 31"/>
          <p:cNvSpPr/>
          <p:nvPr/>
        </p:nvSpPr>
        <p:spPr>
          <a:xfrm>
            <a:off x="2167747" y="4454487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G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cxnSp>
        <p:nvCxnSpPr>
          <p:cNvPr id="33" name="직선 화살표 연결선 32"/>
          <p:cNvCxnSpPr>
            <a:stCxn id="32" idx="0"/>
            <a:endCxn id="22" idx="2"/>
          </p:cNvCxnSpPr>
          <p:nvPr/>
        </p:nvCxnSpPr>
        <p:spPr>
          <a:xfrm flipV="1">
            <a:off x="2333703" y="4051586"/>
            <a:ext cx="0" cy="402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44873" y="4827055"/>
            <a:ext cx="9877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/>
              <a:t>Aggregation</a:t>
            </a:r>
            <a:endParaRPr lang="ko-KR" altLang="en-US" sz="1050" b="1" dirty="0"/>
          </a:p>
        </p:txBody>
      </p:sp>
      <p:sp>
        <p:nvSpPr>
          <p:cNvPr id="35" name="직사각형 34"/>
          <p:cNvSpPr/>
          <p:nvPr/>
        </p:nvSpPr>
        <p:spPr>
          <a:xfrm>
            <a:off x="3307173" y="4553446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6" name="직사각형 35"/>
          <p:cNvSpPr/>
          <p:nvPr/>
        </p:nvSpPr>
        <p:spPr>
          <a:xfrm>
            <a:off x="3307174" y="4454486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H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37" name="이등변 삼각형 36"/>
          <p:cNvSpPr/>
          <p:nvPr/>
        </p:nvSpPr>
        <p:spPr>
          <a:xfrm>
            <a:off x="2755557" y="2413340"/>
            <a:ext cx="96518" cy="83205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cxnSp>
        <p:nvCxnSpPr>
          <p:cNvPr id="38" name="꺾인 연결선 37"/>
          <p:cNvCxnSpPr>
            <a:stCxn id="16" idx="0"/>
          </p:cNvCxnSpPr>
          <p:nvPr/>
        </p:nvCxnSpPr>
        <p:spPr>
          <a:xfrm rot="5400000" flipH="1" flipV="1">
            <a:off x="2459335" y="2599306"/>
            <a:ext cx="227282" cy="461486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stCxn id="31" idx="3"/>
            <a:endCxn id="35" idx="1"/>
          </p:cNvCxnSpPr>
          <p:nvPr/>
        </p:nvCxnSpPr>
        <p:spPr>
          <a:xfrm flipV="1">
            <a:off x="2499659" y="4700169"/>
            <a:ext cx="807514" cy="1"/>
          </a:xfrm>
          <a:prstGeom prst="straightConnector1">
            <a:avLst/>
          </a:prstGeom>
          <a:ln>
            <a:prstDash val="dash"/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505454" y="4458366"/>
            <a:ext cx="8803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/>
              <a:t>References</a:t>
            </a:r>
            <a:endParaRPr lang="ko-KR" altLang="en-US" sz="1050" b="1" dirty="0"/>
          </a:p>
        </p:txBody>
      </p:sp>
      <p:sp>
        <p:nvSpPr>
          <p:cNvPr id="41" name="직사각형 40"/>
          <p:cNvSpPr/>
          <p:nvPr/>
        </p:nvSpPr>
        <p:spPr>
          <a:xfrm>
            <a:off x="3025267" y="5234679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2" name="직사각형 41"/>
          <p:cNvSpPr/>
          <p:nvPr/>
        </p:nvSpPr>
        <p:spPr>
          <a:xfrm>
            <a:off x="3025268" y="5135719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I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3613836" y="5235695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4" name="직사각형 43"/>
          <p:cNvSpPr/>
          <p:nvPr/>
        </p:nvSpPr>
        <p:spPr>
          <a:xfrm>
            <a:off x="3613837" y="5136735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J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45" name="다이아몬드 44"/>
          <p:cNvSpPr/>
          <p:nvPr/>
        </p:nvSpPr>
        <p:spPr>
          <a:xfrm>
            <a:off x="3423174" y="4859161"/>
            <a:ext cx="99910" cy="99910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cxnSp>
        <p:nvCxnSpPr>
          <p:cNvPr id="46" name="꺾인 연결선 45"/>
          <p:cNvCxnSpPr>
            <a:stCxn id="42" idx="0"/>
            <a:endCxn id="45" idx="2"/>
          </p:cNvCxnSpPr>
          <p:nvPr/>
        </p:nvCxnSpPr>
        <p:spPr>
          <a:xfrm rot="5400000" flipH="1" flipV="1">
            <a:off x="3243852" y="4906443"/>
            <a:ext cx="176648" cy="28190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꺾인 연결선 46"/>
          <p:cNvCxnSpPr>
            <a:stCxn id="44" idx="0"/>
            <a:endCxn id="45" idx="2"/>
          </p:cNvCxnSpPr>
          <p:nvPr/>
        </p:nvCxnSpPr>
        <p:spPr>
          <a:xfrm rot="16200000" flipV="1">
            <a:off x="3537629" y="4894571"/>
            <a:ext cx="177664" cy="30666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309713" y="4164555"/>
            <a:ext cx="9172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/>
              <a:t>Association</a:t>
            </a:r>
            <a:endParaRPr lang="ko-KR" altLang="en-US" sz="1050" b="1" dirty="0"/>
          </a:p>
        </p:txBody>
      </p:sp>
      <p:sp>
        <p:nvSpPr>
          <p:cNvPr id="49" name="직사각형 48"/>
          <p:cNvSpPr/>
          <p:nvPr/>
        </p:nvSpPr>
        <p:spPr>
          <a:xfrm>
            <a:off x="2167746" y="2928937"/>
            <a:ext cx="340443" cy="409539"/>
          </a:xfrm>
          <a:prstGeom prst="rect">
            <a:avLst/>
          </a:prstGeom>
          <a:noFill/>
          <a:ln w="38100">
            <a:solidFill>
              <a:srgbClr val="00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0" name="직사각형 49"/>
          <p:cNvSpPr/>
          <p:nvPr/>
        </p:nvSpPr>
        <p:spPr>
          <a:xfrm>
            <a:off x="2619375" y="1988820"/>
            <a:ext cx="352426" cy="412859"/>
          </a:xfrm>
          <a:prstGeom prst="rect">
            <a:avLst/>
          </a:prstGeom>
          <a:noFill/>
          <a:ln w="38100">
            <a:solidFill>
              <a:srgbClr val="00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cxnSp>
        <p:nvCxnSpPr>
          <p:cNvPr id="52" name="꺾인 연결선 51"/>
          <p:cNvCxnSpPr>
            <a:stCxn id="49" idx="0"/>
            <a:endCxn id="37" idx="3"/>
          </p:cNvCxnSpPr>
          <p:nvPr/>
        </p:nvCxnSpPr>
        <p:spPr>
          <a:xfrm rot="5400000" flipH="1" flipV="1">
            <a:off x="2354696" y="2479817"/>
            <a:ext cx="432392" cy="465848"/>
          </a:xfrm>
          <a:prstGeom prst="bentConnector3">
            <a:avLst/>
          </a:prstGeom>
          <a:ln w="38100">
            <a:solidFill>
              <a:srgbClr val="00B3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582393" y="2608278"/>
            <a:ext cx="757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00B3F2"/>
                </a:solidFill>
              </a:rPr>
              <a:t>Reuse</a:t>
            </a:r>
            <a:endParaRPr lang="ko-KR" altLang="en-US" sz="1600" b="1" dirty="0">
              <a:solidFill>
                <a:srgbClr val="00B3F2"/>
              </a:solidFill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1670193" y="3650456"/>
            <a:ext cx="340443" cy="414323"/>
          </a:xfrm>
          <a:prstGeom prst="rect">
            <a:avLst/>
          </a:prstGeom>
          <a:noFill/>
          <a:ln w="38100">
            <a:solidFill>
              <a:srgbClr val="00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5" name="직사각형 54"/>
          <p:cNvSpPr/>
          <p:nvPr/>
        </p:nvSpPr>
        <p:spPr>
          <a:xfrm>
            <a:off x="2159216" y="3645694"/>
            <a:ext cx="340443" cy="405952"/>
          </a:xfrm>
          <a:prstGeom prst="rect">
            <a:avLst/>
          </a:prstGeom>
          <a:noFill/>
          <a:ln w="38100">
            <a:solidFill>
              <a:srgbClr val="00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6" name="직사각형 55"/>
          <p:cNvSpPr/>
          <p:nvPr/>
        </p:nvSpPr>
        <p:spPr>
          <a:xfrm>
            <a:off x="2680041" y="3645378"/>
            <a:ext cx="340443" cy="405952"/>
          </a:xfrm>
          <a:prstGeom prst="rect">
            <a:avLst/>
          </a:prstGeom>
          <a:noFill/>
          <a:ln w="38100">
            <a:solidFill>
              <a:srgbClr val="00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cxnSp>
        <p:nvCxnSpPr>
          <p:cNvPr id="57" name="꺾인 연결선 56"/>
          <p:cNvCxnSpPr>
            <a:stCxn id="54" idx="0"/>
            <a:endCxn id="27" idx="2"/>
          </p:cNvCxnSpPr>
          <p:nvPr/>
        </p:nvCxnSpPr>
        <p:spPr>
          <a:xfrm rot="5400000" flipH="1" flipV="1">
            <a:off x="1984637" y="3297182"/>
            <a:ext cx="209052" cy="497496"/>
          </a:xfrm>
          <a:prstGeom prst="bentConnector3">
            <a:avLst>
              <a:gd name="adj1" fmla="val 50000"/>
            </a:avLst>
          </a:prstGeom>
          <a:ln w="38100">
            <a:solidFill>
              <a:srgbClr val="00B3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꺾인 연결선 59"/>
          <p:cNvCxnSpPr>
            <a:stCxn id="56" idx="0"/>
            <a:endCxn id="27" idx="2"/>
          </p:cNvCxnSpPr>
          <p:nvPr/>
        </p:nvCxnSpPr>
        <p:spPr>
          <a:xfrm rot="16200000" flipV="1">
            <a:off x="2492100" y="3287215"/>
            <a:ext cx="203974" cy="512352"/>
          </a:xfrm>
          <a:prstGeom prst="bentConnector3">
            <a:avLst>
              <a:gd name="adj1" fmla="val 50000"/>
            </a:avLst>
          </a:prstGeom>
          <a:ln w="38100">
            <a:solidFill>
              <a:srgbClr val="00B3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꺾인 연결선 62"/>
          <p:cNvCxnSpPr>
            <a:stCxn id="55" idx="0"/>
            <a:endCxn id="27" idx="2"/>
          </p:cNvCxnSpPr>
          <p:nvPr/>
        </p:nvCxnSpPr>
        <p:spPr>
          <a:xfrm rot="5400000" flipH="1" flipV="1">
            <a:off x="2231529" y="3539313"/>
            <a:ext cx="204290" cy="8473"/>
          </a:xfrm>
          <a:prstGeom prst="bentConnector3">
            <a:avLst>
              <a:gd name="adj1" fmla="val 50000"/>
            </a:avLst>
          </a:prstGeom>
          <a:ln w="38100">
            <a:solidFill>
              <a:srgbClr val="00B3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63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3" grpId="0"/>
      <p:bldP spid="54" grpId="0" animBg="1"/>
      <p:bldP spid="55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en-US" altLang="ko-KR" sz="3600" b="1" dirty="0"/>
              <a:t>Related Works</a:t>
            </a:r>
            <a:endParaRPr lang="ko-KR" altLang="en-US" sz="36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082040"/>
            <a:ext cx="10871200" cy="5094923"/>
          </a:xfrm>
          <a:ln>
            <a:noFill/>
          </a:ln>
        </p:spPr>
        <p:txBody>
          <a:bodyPr anchor="t">
            <a:noAutofit/>
          </a:bodyPr>
          <a:lstStyle/>
          <a:p>
            <a:pPr marL="342900" indent="-342900">
              <a:buFont typeface="+mj-ea"/>
              <a:buAutoNum type="circleNumDbPlain"/>
            </a:pPr>
            <a:endParaRPr lang="en-US" altLang="ko-KR" sz="1800" b="1" dirty="0"/>
          </a:p>
          <a:p>
            <a:pPr marL="342900" indent="-342900">
              <a:buFont typeface="+mj-ea"/>
              <a:buAutoNum type="circleNumDbPlain" startAt="4"/>
            </a:pPr>
            <a:r>
              <a:rPr lang="ko-KR" altLang="en-US" sz="1800" b="1" dirty="0"/>
              <a:t>다형성과 </a:t>
            </a:r>
            <a:r>
              <a:rPr lang="ko-KR" altLang="en-US" sz="1800" b="1" dirty="0" err="1"/>
              <a:t>재사용성</a:t>
            </a:r>
            <a:endParaRPr lang="en-US" altLang="ko-KR" sz="1800" b="1" dirty="0"/>
          </a:p>
          <a:p>
            <a:pPr marL="342900" indent="-342900">
              <a:buFont typeface="+mj-ea"/>
              <a:buAutoNum type="circleNumDbPlain" startAt="4"/>
            </a:pPr>
            <a:endParaRPr lang="en-US" altLang="ko-KR" sz="1800" b="1" dirty="0"/>
          </a:p>
          <a:p>
            <a:pPr marL="3600000"/>
            <a:r>
              <a:rPr lang="ko-KR" altLang="en-US" sz="1800" dirty="0"/>
              <a:t>상속을 통해 기능을 확장</a:t>
            </a:r>
            <a:r>
              <a:rPr lang="en-US" altLang="ko-KR" sz="1800" dirty="0"/>
              <a:t>/</a:t>
            </a:r>
            <a:r>
              <a:rPr lang="ko-KR" altLang="en-US" sz="1800" dirty="0"/>
              <a:t>변경하는 것을 가능하게 해줌</a:t>
            </a:r>
            <a:endParaRPr lang="en-US" altLang="ko-KR" sz="1800" dirty="0"/>
          </a:p>
          <a:p>
            <a:pPr marL="3600000"/>
            <a:r>
              <a:rPr lang="en-US" altLang="ko-KR" sz="1800" b="1" dirty="0"/>
              <a:t>Overriding </a:t>
            </a:r>
            <a:r>
              <a:rPr lang="en-US" altLang="ko-KR" sz="1800" dirty="0"/>
              <a:t>: </a:t>
            </a:r>
            <a:r>
              <a:rPr lang="ko-KR" altLang="en-US" sz="1800" dirty="0"/>
              <a:t>슈퍼클래스를 상속받은 서브클래스에서 슈퍼 클래스의 </a:t>
            </a:r>
            <a:r>
              <a:rPr lang="ko-KR" altLang="en-US" sz="1800" dirty="0" err="1"/>
              <a:t>메소드를</a:t>
            </a:r>
            <a:r>
              <a:rPr lang="ko-KR" altLang="en-US" sz="1800" dirty="0"/>
              <a:t> 같은 이름</a:t>
            </a:r>
            <a:r>
              <a:rPr lang="en-US" altLang="ko-KR" sz="1800" dirty="0"/>
              <a:t>, </a:t>
            </a:r>
            <a:r>
              <a:rPr lang="ko-KR" altLang="en-US" sz="1800" dirty="0"/>
              <a:t>같은 </a:t>
            </a:r>
            <a:r>
              <a:rPr lang="ko-KR" altLang="en-US" sz="1800" dirty="0" err="1"/>
              <a:t>리턴타입</a:t>
            </a:r>
            <a:r>
              <a:rPr lang="en-US" altLang="ko-KR" sz="1800" dirty="0"/>
              <a:t>, </a:t>
            </a:r>
            <a:r>
              <a:rPr lang="ko-KR" altLang="en-US" sz="1800" dirty="0"/>
              <a:t>같은 인자로 </a:t>
            </a:r>
            <a:r>
              <a:rPr lang="ko-KR" altLang="en-US" sz="1800" dirty="0" err="1"/>
              <a:t>메소드</a:t>
            </a:r>
            <a:r>
              <a:rPr lang="ko-KR" altLang="en-US" sz="1800" dirty="0"/>
              <a:t> 내 </a:t>
            </a:r>
            <a:r>
              <a:rPr lang="ko-KR" altLang="en-US" sz="1800" dirty="0" err="1"/>
              <a:t>로직을</a:t>
            </a:r>
            <a:r>
              <a:rPr lang="ko-KR" altLang="en-US" sz="1800" dirty="0"/>
              <a:t> </a:t>
            </a:r>
            <a:r>
              <a:rPr lang="en-US" altLang="ko-KR" sz="1800" dirty="0"/>
              <a:t/>
            </a:r>
            <a:br>
              <a:rPr lang="en-US" altLang="ko-KR" sz="1800" dirty="0"/>
            </a:br>
            <a:r>
              <a:rPr lang="ko-KR" altLang="en-US" sz="1800" dirty="0"/>
              <a:t>새롭게 정의</a:t>
            </a:r>
            <a:endParaRPr lang="en-US" altLang="ko-KR" sz="1800" b="1" dirty="0"/>
          </a:p>
          <a:p>
            <a:pPr marL="3600000"/>
            <a:r>
              <a:rPr lang="en-US" altLang="ko-KR" sz="1800" b="1" dirty="0"/>
              <a:t>Overloading </a:t>
            </a:r>
            <a:r>
              <a:rPr lang="en-US" altLang="ko-KR" sz="1800" dirty="0"/>
              <a:t>: </a:t>
            </a:r>
            <a:r>
              <a:rPr lang="ko-KR" altLang="en-US" sz="1800" dirty="0"/>
              <a:t>하나의 클래스에서 같은 이름의 </a:t>
            </a:r>
            <a:r>
              <a:rPr lang="ko-KR" altLang="en-US" sz="1800" dirty="0" err="1"/>
              <a:t>메소드들을</a:t>
            </a:r>
            <a:r>
              <a:rPr lang="ko-KR" altLang="en-US" sz="1800" dirty="0"/>
              <a:t> 여러 개 선언</a:t>
            </a:r>
            <a:endParaRPr lang="en-US" altLang="ko-KR" sz="1800" dirty="0"/>
          </a:p>
          <a:p>
            <a:pPr marL="3600000"/>
            <a:r>
              <a:rPr lang="en-US" altLang="ko-KR" sz="1800" dirty="0"/>
              <a:t>Overloading</a:t>
            </a:r>
            <a:r>
              <a:rPr lang="ko-KR" altLang="en-US" sz="1800" dirty="0"/>
              <a:t>은 대상이 되는 함수를 컴파일 시점에 지정하고</a:t>
            </a:r>
            <a:r>
              <a:rPr lang="en-US" altLang="ko-KR" sz="1800" dirty="0"/>
              <a:t>, Overriding</a:t>
            </a:r>
            <a:r>
              <a:rPr lang="ko-KR" altLang="en-US" sz="1800" dirty="0"/>
              <a:t>은 런타임 시점에 정의</a:t>
            </a:r>
            <a:endParaRPr lang="en-US" altLang="ko-KR" sz="1800" dirty="0"/>
          </a:p>
          <a:p>
            <a:pPr marL="3600000"/>
            <a:endParaRPr lang="en-US" altLang="ko-KR" sz="1800" dirty="0"/>
          </a:p>
          <a:p>
            <a:pPr marL="3600000"/>
            <a:r>
              <a:rPr lang="ko-KR" altLang="en-US" sz="1800" b="1" dirty="0"/>
              <a:t>따라서</a:t>
            </a:r>
            <a:r>
              <a:rPr lang="en-US" altLang="ko-KR" sz="1800" b="1" dirty="0"/>
              <a:t>,</a:t>
            </a:r>
            <a:br>
              <a:rPr lang="en-US" altLang="ko-KR" sz="1800" b="1" dirty="0"/>
            </a:br>
            <a:r>
              <a:rPr lang="en-US" altLang="ko-KR" sz="1800" b="1" dirty="0"/>
              <a:t>Overriding</a:t>
            </a:r>
            <a:r>
              <a:rPr lang="ko-KR" altLang="en-US" sz="1800" b="1" dirty="0"/>
              <a:t>의 동적 바인딩은 프로그램의 런타임 시</a:t>
            </a:r>
            <a:r>
              <a:rPr lang="en-US" altLang="ko-KR" sz="1800" b="1" dirty="0"/>
              <a:t>, </a:t>
            </a:r>
            <a:r>
              <a:rPr lang="ko-KR" altLang="en-US" sz="1800" b="1" dirty="0"/>
              <a:t>동적 분석을 통해서</a:t>
            </a:r>
            <a:r>
              <a:rPr lang="en-US" altLang="ko-KR" sz="1800" b="1" dirty="0"/>
              <a:t> </a:t>
            </a:r>
            <a:r>
              <a:rPr lang="ko-KR" altLang="en-US" sz="1800" b="1" dirty="0"/>
              <a:t>이루어짐 </a:t>
            </a:r>
            <a:r>
              <a:rPr lang="en-US" altLang="ko-KR" sz="1800" b="1" dirty="0"/>
              <a:t>	     </a:t>
            </a:r>
            <a:br>
              <a:rPr lang="en-US" altLang="ko-KR" sz="1800" b="1" dirty="0"/>
            </a:br>
            <a:r>
              <a:rPr lang="en-US" altLang="ko-KR" sz="1800" b="1" dirty="0"/>
              <a:t>                         </a:t>
            </a:r>
            <a:r>
              <a:rPr lang="ko-KR" altLang="en-US" sz="1800" b="1" dirty="0"/>
              <a:t>객체지향 프로그램에서 </a:t>
            </a:r>
            <a:r>
              <a:rPr lang="ko-KR" altLang="en-US" sz="1800" b="1" dirty="0">
                <a:solidFill>
                  <a:srgbClr val="FF0000"/>
                </a:solidFill>
              </a:rPr>
              <a:t>동적 분석의 필요성</a:t>
            </a:r>
            <a:endParaRPr lang="en-US" altLang="ko-KR" sz="1800" b="1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957413" y="2385194"/>
            <a:ext cx="969332" cy="8569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2" name="직사각형 11"/>
          <p:cNvSpPr/>
          <p:nvPr/>
        </p:nvSpPr>
        <p:spPr>
          <a:xfrm>
            <a:off x="1955020" y="2249683"/>
            <a:ext cx="971725" cy="1005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>
                <a:solidFill>
                  <a:schemeClr val="tx1"/>
                </a:solidFill>
              </a:rPr>
              <a:t>A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36863" y="2980574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class</a:t>
            </a:r>
            <a:endParaRPr lang="ko-KR" alt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42079" y="3485705"/>
            <a:ext cx="8947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/>
              <a:t>inheritance</a:t>
            </a:r>
            <a:endParaRPr lang="ko-KR" altLang="en-US" sz="1050" b="1" dirty="0"/>
          </a:p>
        </p:txBody>
      </p:sp>
      <p:cxnSp>
        <p:nvCxnSpPr>
          <p:cNvPr id="19" name="꺾인 연결선 18"/>
          <p:cNvCxnSpPr>
            <a:stCxn id="86" idx="0"/>
            <a:endCxn id="37" idx="3"/>
          </p:cNvCxnSpPr>
          <p:nvPr/>
        </p:nvCxnSpPr>
        <p:spPr>
          <a:xfrm rot="16200000" flipV="1">
            <a:off x="2722956" y="3178759"/>
            <a:ext cx="572634" cy="109570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이등변 삼각형 36"/>
          <p:cNvSpPr/>
          <p:nvPr/>
        </p:nvSpPr>
        <p:spPr>
          <a:xfrm>
            <a:off x="2336248" y="3244100"/>
            <a:ext cx="250345" cy="19619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cxnSp>
        <p:nvCxnSpPr>
          <p:cNvPr id="38" name="꺾인 연결선 37"/>
          <p:cNvCxnSpPr>
            <a:stCxn id="49" idx="0"/>
            <a:endCxn id="37" idx="3"/>
          </p:cNvCxnSpPr>
          <p:nvPr/>
        </p:nvCxnSpPr>
        <p:spPr>
          <a:xfrm rot="5400000" flipH="1" flipV="1">
            <a:off x="1609271" y="3157285"/>
            <a:ext cx="569141" cy="113516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직사각형 49"/>
          <p:cNvSpPr/>
          <p:nvPr/>
        </p:nvSpPr>
        <p:spPr>
          <a:xfrm>
            <a:off x="1963546" y="2240165"/>
            <a:ext cx="963199" cy="1013823"/>
          </a:xfrm>
          <a:prstGeom prst="rect">
            <a:avLst/>
          </a:prstGeom>
          <a:noFill/>
          <a:ln w="38100">
            <a:solidFill>
              <a:srgbClr val="00B3F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9" name="오른쪽 화살표 58"/>
          <p:cNvSpPr/>
          <p:nvPr/>
        </p:nvSpPr>
        <p:spPr>
          <a:xfrm>
            <a:off x="6117456" y="5804288"/>
            <a:ext cx="312687" cy="269507"/>
          </a:xfrm>
          <a:prstGeom prst="rightArrow">
            <a:avLst/>
          </a:prstGeom>
          <a:solidFill>
            <a:srgbClr val="00B3F2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cxnSp>
        <p:nvCxnSpPr>
          <p:cNvPr id="70" name="꺾인 연결선 69"/>
          <p:cNvCxnSpPr>
            <a:endCxn id="37" idx="3"/>
          </p:cNvCxnSpPr>
          <p:nvPr/>
        </p:nvCxnSpPr>
        <p:spPr>
          <a:xfrm rot="16200000" flipV="1">
            <a:off x="2173910" y="3727805"/>
            <a:ext cx="575024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955020" y="2813310"/>
            <a:ext cx="80983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/>
              <a:t>void </a:t>
            </a:r>
            <a:r>
              <a:rPr lang="en-US" altLang="ko-KR" sz="1050" b="1" dirty="0" err="1"/>
              <a:t>Func</a:t>
            </a:r>
            <a:r>
              <a:rPr lang="en-US" altLang="ko-KR" sz="1050" b="1" dirty="0"/>
              <a:t/>
            </a:r>
            <a:br>
              <a:rPr lang="en-US" altLang="ko-KR" sz="1050" b="1" dirty="0"/>
            </a:br>
            <a:r>
              <a:rPr lang="en-US" altLang="ko-KR" sz="1050" b="1" dirty="0"/>
              <a:t>(</a:t>
            </a:r>
            <a:r>
              <a:rPr lang="en-US" altLang="ko-KR" sz="1050" b="1" dirty="0" err="1"/>
              <a:t>int</a:t>
            </a:r>
            <a:r>
              <a:rPr lang="en-US" altLang="ko-KR" sz="1050" b="1" dirty="0"/>
              <a:t> x)</a:t>
            </a:r>
            <a:endParaRPr lang="ko-KR" altLang="en-US" sz="1050" b="1" dirty="0"/>
          </a:p>
        </p:txBody>
      </p:sp>
      <p:sp>
        <p:nvSpPr>
          <p:cNvPr id="79" name="직사각형 78"/>
          <p:cNvSpPr/>
          <p:nvPr/>
        </p:nvSpPr>
        <p:spPr>
          <a:xfrm>
            <a:off x="840593" y="4161848"/>
            <a:ext cx="969332" cy="8569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80" name="직사각형 79"/>
          <p:cNvSpPr/>
          <p:nvPr/>
        </p:nvSpPr>
        <p:spPr>
          <a:xfrm>
            <a:off x="838200" y="4026337"/>
            <a:ext cx="971725" cy="1005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B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38200" y="4589964"/>
            <a:ext cx="80983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/>
              <a:t>void </a:t>
            </a:r>
            <a:r>
              <a:rPr lang="en-US" altLang="ko-KR" sz="1050" b="1" dirty="0" err="1"/>
              <a:t>Func</a:t>
            </a:r>
            <a:r>
              <a:rPr lang="en-US" altLang="ko-KR" sz="1050" b="1" dirty="0"/>
              <a:t/>
            </a:r>
            <a:br>
              <a:rPr lang="en-US" altLang="ko-KR" sz="1050" b="1" dirty="0"/>
            </a:br>
            <a:r>
              <a:rPr lang="en-US" altLang="ko-KR" sz="1050" b="1" dirty="0"/>
              <a:t>(</a:t>
            </a:r>
            <a:r>
              <a:rPr lang="en-US" altLang="ko-KR" sz="1050" b="1" dirty="0" err="1"/>
              <a:t>int</a:t>
            </a:r>
            <a:r>
              <a:rPr lang="en-US" altLang="ko-KR" sz="1050" b="1" dirty="0"/>
              <a:t> x)</a:t>
            </a:r>
            <a:endParaRPr lang="ko-KR" altLang="en-US" sz="1050" b="1" dirty="0"/>
          </a:p>
        </p:txBody>
      </p:sp>
      <p:sp>
        <p:nvSpPr>
          <p:cNvPr id="82" name="직사각형 81"/>
          <p:cNvSpPr/>
          <p:nvPr/>
        </p:nvSpPr>
        <p:spPr>
          <a:xfrm>
            <a:off x="1968431" y="4148439"/>
            <a:ext cx="969332" cy="8569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83" name="직사각형 82"/>
          <p:cNvSpPr/>
          <p:nvPr/>
        </p:nvSpPr>
        <p:spPr>
          <a:xfrm>
            <a:off x="1966038" y="4012928"/>
            <a:ext cx="971725" cy="1005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C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966038" y="4576555"/>
            <a:ext cx="80983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/>
              <a:t>void </a:t>
            </a:r>
            <a:r>
              <a:rPr lang="en-US" altLang="ko-KR" sz="1050" b="1" dirty="0" err="1"/>
              <a:t>Func</a:t>
            </a:r>
            <a:r>
              <a:rPr lang="en-US" altLang="ko-KR" sz="1050" b="1" dirty="0"/>
              <a:t/>
            </a:r>
            <a:br>
              <a:rPr lang="en-US" altLang="ko-KR" sz="1050" b="1" dirty="0"/>
            </a:br>
            <a:r>
              <a:rPr lang="en-US" altLang="ko-KR" sz="1050" b="1" dirty="0"/>
              <a:t>(</a:t>
            </a:r>
            <a:r>
              <a:rPr lang="en-US" altLang="ko-KR" sz="1050" b="1" dirty="0" err="1"/>
              <a:t>int</a:t>
            </a:r>
            <a:r>
              <a:rPr lang="en-US" altLang="ko-KR" sz="1050" b="1" dirty="0"/>
              <a:t> x)</a:t>
            </a:r>
            <a:endParaRPr lang="ko-KR" altLang="en-US" sz="1050" b="1" dirty="0"/>
          </a:p>
        </p:txBody>
      </p:sp>
      <p:sp>
        <p:nvSpPr>
          <p:cNvPr id="85" name="직사각형 84"/>
          <p:cNvSpPr/>
          <p:nvPr/>
        </p:nvSpPr>
        <p:spPr>
          <a:xfrm>
            <a:off x="3073655" y="4148439"/>
            <a:ext cx="969332" cy="8569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86" name="직사각형 85"/>
          <p:cNvSpPr/>
          <p:nvPr/>
        </p:nvSpPr>
        <p:spPr>
          <a:xfrm>
            <a:off x="3071262" y="4012928"/>
            <a:ext cx="971725" cy="1005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D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71262" y="4576555"/>
            <a:ext cx="80983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/>
              <a:t>void </a:t>
            </a:r>
            <a:r>
              <a:rPr lang="en-US" altLang="ko-KR" sz="1050" b="1" dirty="0" err="1"/>
              <a:t>Func</a:t>
            </a:r>
            <a:r>
              <a:rPr lang="en-US" altLang="ko-KR" sz="1050" b="1" dirty="0"/>
              <a:t/>
            </a:r>
            <a:br>
              <a:rPr lang="en-US" altLang="ko-KR" sz="1050" b="1" dirty="0"/>
            </a:br>
            <a:r>
              <a:rPr lang="en-US" altLang="ko-KR" sz="1050" b="1" dirty="0"/>
              <a:t>(</a:t>
            </a:r>
            <a:r>
              <a:rPr lang="en-US" altLang="ko-KR" sz="1050" b="1" dirty="0" err="1"/>
              <a:t>int</a:t>
            </a:r>
            <a:r>
              <a:rPr lang="en-US" altLang="ko-KR" sz="1050" b="1" dirty="0"/>
              <a:t> x)</a:t>
            </a:r>
            <a:endParaRPr lang="ko-KR" altLang="en-US" sz="1050" b="1" dirty="0"/>
          </a:p>
        </p:txBody>
      </p:sp>
      <p:sp>
        <p:nvSpPr>
          <p:cNvPr id="49" name="직사각형 48"/>
          <p:cNvSpPr/>
          <p:nvPr/>
        </p:nvSpPr>
        <p:spPr>
          <a:xfrm>
            <a:off x="842596" y="4009435"/>
            <a:ext cx="967329" cy="1009402"/>
          </a:xfrm>
          <a:prstGeom prst="rect">
            <a:avLst/>
          </a:prstGeom>
          <a:noFill/>
          <a:ln w="38100">
            <a:solidFill>
              <a:srgbClr val="00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cxnSp>
        <p:nvCxnSpPr>
          <p:cNvPr id="51" name="꺾인 연결선 50"/>
          <p:cNvCxnSpPr>
            <a:stCxn id="49" idx="0"/>
            <a:endCxn id="37" idx="3"/>
          </p:cNvCxnSpPr>
          <p:nvPr/>
        </p:nvCxnSpPr>
        <p:spPr>
          <a:xfrm rot="5400000" flipH="1" flipV="1">
            <a:off x="1609271" y="3157285"/>
            <a:ext cx="569141" cy="1135160"/>
          </a:xfrm>
          <a:prstGeom prst="bentConnector3">
            <a:avLst/>
          </a:prstGeom>
          <a:ln w="38100">
            <a:solidFill>
              <a:srgbClr val="00B3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 fontScale="90000"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en-US" altLang="ko-KR" sz="3200" b="1" dirty="0"/>
              <a:t>DROOM(Dynamic Reusability Object-Oriented Metrics)</a:t>
            </a:r>
            <a:endParaRPr lang="ko-KR" altLang="en-US" sz="3200" b="1" dirty="0"/>
          </a:p>
        </p:txBody>
      </p:sp>
      <p:sp>
        <p:nvSpPr>
          <p:cNvPr id="348" name="내용 개체 틀 2"/>
          <p:cNvSpPr>
            <a:spLocks noGrp="1"/>
          </p:cNvSpPr>
          <p:nvPr>
            <p:ph idx="1"/>
          </p:nvPr>
        </p:nvSpPr>
        <p:spPr>
          <a:xfrm>
            <a:off x="838200" y="1082040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sz="2000" b="1" dirty="0"/>
              <a:t>Metrics Level</a:t>
            </a:r>
            <a:endParaRPr lang="en-US" altLang="ko-KR" sz="2000" b="1" dirty="0">
              <a:solidFill>
                <a:srgbClr val="FF0000"/>
              </a:solidFill>
            </a:endParaRPr>
          </a:p>
        </p:txBody>
      </p:sp>
      <p:sp>
        <p:nvSpPr>
          <p:cNvPr id="177" name="직사각형 176"/>
          <p:cNvSpPr/>
          <p:nvPr/>
        </p:nvSpPr>
        <p:spPr>
          <a:xfrm>
            <a:off x="9625839" y="2315097"/>
            <a:ext cx="1857229" cy="300825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178" name="직사각형 177"/>
          <p:cNvSpPr/>
          <p:nvPr/>
        </p:nvSpPr>
        <p:spPr>
          <a:xfrm>
            <a:off x="10892624" y="5552275"/>
            <a:ext cx="1175561" cy="128220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179" name="직사각형 178"/>
          <p:cNvSpPr/>
          <p:nvPr/>
        </p:nvSpPr>
        <p:spPr>
          <a:xfrm>
            <a:off x="5268662" y="4780730"/>
            <a:ext cx="2395762" cy="1437321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180" name="직사각형 179"/>
          <p:cNvSpPr/>
          <p:nvPr/>
        </p:nvSpPr>
        <p:spPr>
          <a:xfrm>
            <a:off x="5256513" y="2454350"/>
            <a:ext cx="2395762" cy="2326380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182" name="TextBox 181"/>
          <p:cNvSpPr txBox="1"/>
          <p:nvPr/>
        </p:nvSpPr>
        <p:spPr>
          <a:xfrm>
            <a:off x="2113169" y="2355833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method</a:t>
            </a:r>
            <a:endParaRPr lang="ko-KR" altLang="en-US" sz="1200" b="1" dirty="0"/>
          </a:p>
        </p:txBody>
      </p:sp>
      <p:sp>
        <p:nvSpPr>
          <p:cNvPr id="183" name="TextBox 182"/>
          <p:cNvSpPr txBox="1"/>
          <p:nvPr/>
        </p:nvSpPr>
        <p:spPr>
          <a:xfrm>
            <a:off x="1643169" y="4132475"/>
            <a:ext cx="42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call</a:t>
            </a:r>
            <a:endParaRPr lang="ko-KR" altLang="en-US" sz="1200" b="1" dirty="0"/>
          </a:p>
        </p:txBody>
      </p:sp>
      <p:sp>
        <p:nvSpPr>
          <p:cNvPr id="184" name="타원 183"/>
          <p:cNvSpPr/>
          <p:nvPr/>
        </p:nvSpPr>
        <p:spPr>
          <a:xfrm>
            <a:off x="1770036" y="2320681"/>
            <a:ext cx="331913" cy="3319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185" name="타원 184"/>
          <p:cNvSpPr/>
          <p:nvPr/>
        </p:nvSpPr>
        <p:spPr>
          <a:xfrm>
            <a:off x="2205328" y="3409684"/>
            <a:ext cx="331913" cy="3319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186" name="타원 185"/>
          <p:cNvSpPr/>
          <p:nvPr/>
        </p:nvSpPr>
        <p:spPr>
          <a:xfrm>
            <a:off x="1770035" y="5940793"/>
            <a:ext cx="331913" cy="3319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187" name="타원 186"/>
          <p:cNvSpPr/>
          <p:nvPr/>
        </p:nvSpPr>
        <p:spPr>
          <a:xfrm>
            <a:off x="1438123" y="3025150"/>
            <a:ext cx="331913" cy="3319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188" name="타원 187"/>
          <p:cNvSpPr/>
          <p:nvPr/>
        </p:nvSpPr>
        <p:spPr>
          <a:xfrm>
            <a:off x="1438123" y="3700887"/>
            <a:ext cx="331913" cy="3319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189" name="타원 188"/>
          <p:cNvSpPr/>
          <p:nvPr/>
        </p:nvSpPr>
        <p:spPr>
          <a:xfrm>
            <a:off x="1438123" y="4452766"/>
            <a:ext cx="331913" cy="3319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190" name="타원 189"/>
          <p:cNvSpPr/>
          <p:nvPr/>
        </p:nvSpPr>
        <p:spPr>
          <a:xfrm>
            <a:off x="1438123" y="5159678"/>
            <a:ext cx="331913" cy="3319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191" name="타원 190"/>
          <p:cNvSpPr/>
          <p:nvPr/>
        </p:nvSpPr>
        <p:spPr>
          <a:xfrm>
            <a:off x="2205328" y="4789817"/>
            <a:ext cx="331913" cy="3319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cxnSp>
        <p:nvCxnSpPr>
          <p:cNvPr id="192" name="직선 화살표 연결선 191"/>
          <p:cNvCxnSpPr>
            <a:stCxn id="184" idx="3"/>
            <a:endCxn id="187" idx="0"/>
          </p:cNvCxnSpPr>
          <p:nvPr/>
        </p:nvCxnSpPr>
        <p:spPr>
          <a:xfrm flipH="1">
            <a:off x="1604080" y="2603986"/>
            <a:ext cx="214564" cy="4211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직선 화살표 연결선 192"/>
          <p:cNvCxnSpPr>
            <a:stCxn id="185" idx="1"/>
            <a:endCxn id="187" idx="6"/>
          </p:cNvCxnSpPr>
          <p:nvPr/>
        </p:nvCxnSpPr>
        <p:spPr>
          <a:xfrm flipH="1" flipV="1">
            <a:off x="1770036" y="3191107"/>
            <a:ext cx="483900" cy="2671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직선 화살표 연결선 193"/>
          <p:cNvCxnSpPr>
            <a:stCxn id="187" idx="4"/>
            <a:endCxn id="188" idx="0"/>
          </p:cNvCxnSpPr>
          <p:nvPr/>
        </p:nvCxnSpPr>
        <p:spPr>
          <a:xfrm>
            <a:off x="1604080" y="3357063"/>
            <a:ext cx="0" cy="343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직선 화살표 연결선 194"/>
          <p:cNvCxnSpPr>
            <a:stCxn id="188" idx="4"/>
            <a:endCxn id="189" idx="0"/>
          </p:cNvCxnSpPr>
          <p:nvPr/>
        </p:nvCxnSpPr>
        <p:spPr>
          <a:xfrm>
            <a:off x="1604080" y="4032800"/>
            <a:ext cx="0" cy="4199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직선 화살표 연결선 195"/>
          <p:cNvCxnSpPr>
            <a:stCxn id="189" idx="4"/>
            <a:endCxn id="190" idx="0"/>
          </p:cNvCxnSpPr>
          <p:nvPr/>
        </p:nvCxnSpPr>
        <p:spPr>
          <a:xfrm>
            <a:off x="1604080" y="4784679"/>
            <a:ext cx="0" cy="374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직선 화살표 연결선 196"/>
          <p:cNvCxnSpPr>
            <a:stCxn id="191" idx="3"/>
            <a:endCxn id="190" idx="6"/>
          </p:cNvCxnSpPr>
          <p:nvPr/>
        </p:nvCxnSpPr>
        <p:spPr>
          <a:xfrm flipH="1">
            <a:off x="1770036" y="5073122"/>
            <a:ext cx="483900" cy="252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직선 화살표 연결선 197"/>
          <p:cNvCxnSpPr>
            <a:stCxn id="190" idx="4"/>
            <a:endCxn id="186" idx="1"/>
          </p:cNvCxnSpPr>
          <p:nvPr/>
        </p:nvCxnSpPr>
        <p:spPr>
          <a:xfrm>
            <a:off x="1604080" y="5491591"/>
            <a:ext cx="214563" cy="4978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직선 화살표 연결선 198"/>
          <p:cNvCxnSpPr>
            <a:stCxn id="189" idx="6"/>
            <a:endCxn id="191" idx="1"/>
          </p:cNvCxnSpPr>
          <p:nvPr/>
        </p:nvCxnSpPr>
        <p:spPr>
          <a:xfrm>
            <a:off x="1770036" y="4618723"/>
            <a:ext cx="483900" cy="2197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직선 화살표 연결선 199"/>
          <p:cNvCxnSpPr>
            <a:stCxn id="188" idx="6"/>
            <a:endCxn id="185" idx="3"/>
          </p:cNvCxnSpPr>
          <p:nvPr/>
        </p:nvCxnSpPr>
        <p:spPr>
          <a:xfrm flipV="1">
            <a:off x="1770036" y="3692989"/>
            <a:ext cx="483900" cy="173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/>
          <p:cNvSpPr txBox="1"/>
          <p:nvPr/>
        </p:nvSpPr>
        <p:spPr>
          <a:xfrm>
            <a:off x="1210442" y="1612107"/>
            <a:ext cx="1519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Method Level</a:t>
            </a:r>
            <a:endParaRPr lang="ko-KR" altLang="en-US" sz="1600" b="1" dirty="0"/>
          </a:p>
        </p:txBody>
      </p:sp>
      <p:sp>
        <p:nvSpPr>
          <p:cNvPr id="202" name="TextBox 201"/>
          <p:cNvSpPr txBox="1"/>
          <p:nvPr/>
        </p:nvSpPr>
        <p:spPr>
          <a:xfrm>
            <a:off x="3564929" y="1627148"/>
            <a:ext cx="1240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Class Level</a:t>
            </a:r>
            <a:endParaRPr lang="ko-KR" altLang="en-US" sz="1600" b="1" dirty="0"/>
          </a:p>
        </p:txBody>
      </p:sp>
      <p:sp>
        <p:nvSpPr>
          <p:cNvPr id="203" name="TextBox 202"/>
          <p:cNvSpPr txBox="1"/>
          <p:nvPr/>
        </p:nvSpPr>
        <p:spPr>
          <a:xfrm>
            <a:off x="5595310" y="1609422"/>
            <a:ext cx="1960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Class-Object Level</a:t>
            </a:r>
            <a:endParaRPr lang="ko-KR" altLang="en-US" sz="1600" b="1" dirty="0"/>
          </a:p>
        </p:txBody>
      </p:sp>
      <p:sp>
        <p:nvSpPr>
          <p:cNvPr id="204" name="TextBox 203"/>
          <p:cNvSpPr txBox="1"/>
          <p:nvPr/>
        </p:nvSpPr>
        <p:spPr>
          <a:xfrm>
            <a:off x="9914030" y="1581616"/>
            <a:ext cx="1894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Component Level</a:t>
            </a:r>
            <a:endParaRPr lang="ko-KR" altLang="en-US" sz="1600" b="1" dirty="0"/>
          </a:p>
        </p:txBody>
      </p:sp>
      <p:cxnSp>
        <p:nvCxnSpPr>
          <p:cNvPr id="205" name="직선 연결선 204"/>
          <p:cNvCxnSpPr/>
          <p:nvPr/>
        </p:nvCxnSpPr>
        <p:spPr>
          <a:xfrm>
            <a:off x="5227769" y="1534325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직선 연결선 205"/>
          <p:cNvCxnSpPr/>
          <p:nvPr/>
        </p:nvCxnSpPr>
        <p:spPr>
          <a:xfrm>
            <a:off x="2943216" y="1534325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직선 연결선 206"/>
          <p:cNvCxnSpPr/>
          <p:nvPr/>
        </p:nvCxnSpPr>
        <p:spPr>
          <a:xfrm>
            <a:off x="7657460" y="1534325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직선 연결선 207"/>
          <p:cNvCxnSpPr/>
          <p:nvPr/>
        </p:nvCxnSpPr>
        <p:spPr>
          <a:xfrm>
            <a:off x="-18980" y="1519605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직선 연결선 208"/>
          <p:cNvCxnSpPr/>
          <p:nvPr/>
        </p:nvCxnSpPr>
        <p:spPr>
          <a:xfrm>
            <a:off x="12183007" y="1534324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직선 연결선 209"/>
          <p:cNvCxnSpPr/>
          <p:nvPr/>
        </p:nvCxnSpPr>
        <p:spPr>
          <a:xfrm>
            <a:off x="-5753" y="1534325"/>
            <a:ext cx="121887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직사각형 210"/>
          <p:cNvSpPr/>
          <p:nvPr/>
        </p:nvSpPr>
        <p:spPr>
          <a:xfrm>
            <a:off x="3998721" y="2868372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12" name="직사각형 211"/>
          <p:cNvSpPr/>
          <p:nvPr/>
        </p:nvSpPr>
        <p:spPr>
          <a:xfrm>
            <a:off x="3998722" y="2769412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13" name="TextBox 212"/>
          <p:cNvSpPr txBox="1"/>
          <p:nvPr/>
        </p:nvSpPr>
        <p:spPr>
          <a:xfrm>
            <a:off x="4418766" y="2829904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class</a:t>
            </a:r>
            <a:endParaRPr lang="ko-KR" altLang="en-US" sz="1200" b="1" dirty="0"/>
          </a:p>
        </p:txBody>
      </p:sp>
      <p:sp>
        <p:nvSpPr>
          <p:cNvPr id="214" name="TextBox 213"/>
          <p:cNvSpPr txBox="1"/>
          <p:nvPr/>
        </p:nvSpPr>
        <p:spPr>
          <a:xfrm>
            <a:off x="4162286" y="3204020"/>
            <a:ext cx="8947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/>
              <a:t>inheritance</a:t>
            </a:r>
            <a:endParaRPr lang="ko-KR" altLang="en-US" sz="1000" b="1" dirty="0"/>
          </a:p>
        </p:txBody>
      </p:sp>
      <p:sp>
        <p:nvSpPr>
          <p:cNvPr id="215" name="직사각형 214"/>
          <p:cNvSpPr/>
          <p:nvPr/>
        </p:nvSpPr>
        <p:spPr>
          <a:xfrm>
            <a:off x="3543208" y="3808730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16" name="직사각형 215"/>
          <p:cNvSpPr/>
          <p:nvPr/>
        </p:nvSpPr>
        <p:spPr>
          <a:xfrm>
            <a:off x="3543209" y="3709770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17" name="직사각형 216"/>
          <p:cNvSpPr/>
          <p:nvPr/>
        </p:nvSpPr>
        <p:spPr>
          <a:xfrm>
            <a:off x="4461512" y="3802243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18" name="직사각형 217"/>
          <p:cNvSpPr/>
          <p:nvPr/>
        </p:nvSpPr>
        <p:spPr>
          <a:xfrm>
            <a:off x="4461513" y="3703283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cxnSp>
        <p:nvCxnSpPr>
          <p:cNvPr id="219" name="꺾인 연결선 218"/>
          <p:cNvCxnSpPr>
            <a:stCxn id="218" idx="0"/>
            <a:endCxn id="237" idx="3"/>
          </p:cNvCxnSpPr>
          <p:nvPr/>
        </p:nvCxnSpPr>
        <p:spPr>
          <a:xfrm rot="16200000" flipV="1">
            <a:off x="4178780" y="3254593"/>
            <a:ext cx="440658" cy="45672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0" name="직사각형 219"/>
          <p:cNvSpPr/>
          <p:nvPr/>
        </p:nvSpPr>
        <p:spPr>
          <a:xfrm>
            <a:off x="3037683" y="4524221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21" name="직사각형 220"/>
          <p:cNvSpPr/>
          <p:nvPr/>
        </p:nvSpPr>
        <p:spPr>
          <a:xfrm>
            <a:off x="3037684" y="4425261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22" name="직사각형 221"/>
          <p:cNvSpPr/>
          <p:nvPr/>
        </p:nvSpPr>
        <p:spPr>
          <a:xfrm>
            <a:off x="3534678" y="4524221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23" name="직사각형 222"/>
          <p:cNvSpPr/>
          <p:nvPr/>
        </p:nvSpPr>
        <p:spPr>
          <a:xfrm>
            <a:off x="3534679" y="4425261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24" name="직사각형 223"/>
          <p:cNvSpPr/>
          <p:nvPr/>
        </p:nvSpPr>
        <p:spPr>
          <a:xfrm>
            <a:off x="4044372" y="4524221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25" name="직사각형 224"/>
          <p:cNvSpPr/>
          <p:nvPr/>
        </p:nvSpPr>
        <p:spPr>
          <a:xfrm>
            <a:off x="4044373" y="4425261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cxnSp>
        <p:nvCxnSpPr>
          <p:cNvPr id="226" name="꺾인 연결선 225"/>
          <p:cNvCxnSpPr>
            <a:stCxn id="221" idx="0"/>
            <a:endCxn id="227" idx="2"/>
          </p:cNvCxnSpPr>
          <p:nvPr/>
        </p:nvCxnSpPr>
        <p:spPr>
          <a:xfrm rot="5400000" flipH="1" flipV="1">
            <a:off x="3345353" y="4065772"/>
            <a:ext cx="217777" cy="50120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7" name="다이아몬드 226"/>
          <p:cNvSpPr/>
          <p:nvPr/>
        </p:nvSpPr>
        <p:spPr>
          <a:xfrm>
            <a:off x="3654888" y="4107574"/>
            <a:ext cx="99910" cy="99910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cxnSp>
        <p:nvCxnSpPr>
          <p:cNvPr id="228" name="꺾인 연결선 227"/>
          <p:cNvCxnSpPr>
            <a:stCxn id="225" idx="0"/>
          </p:cNvCxnSpPr>
          <p:nvPr/>
        </p:nvCxnSpPr>
        <p:spPr>
          <a:xfrm rot="16200000" flipV="1">
            <a:off x="3902994" y="4117925"/>
            <a:ext cx="104976" cy="509695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직선 연결선 228"/>
          <p:cNvCxnSpPr>
            <a:stCxn id="223" idx="0"/>
          </p:cNvCxnSpPr>
          <p:nvPr/>
        </p:nvCxnSpPr>
        <p:spPr>
          <a:xfrm flipH="1" flipV="1">
            <a:off x="3700634" y="4321203"/>
            <a:ext cx="1" cy="1040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2812640" y="4066987"/>
            <a:ext cx="10005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/>
              <a:t>Composition</a:t>
            </a:r>
            <a:endParaRPr lang="ko-KR" altLang="en-US" sz="1000" b="1" dirty="0"/>
          </a:p>
        </p:txBody>
      </p:sp>
      <p:sp>
        <p:nvSpPr>
          <p:cNvPr id="231" name="직사각형 230"/>
          <p:cNvSpPr/>
          <p:nvPr/>
        </p:nvSpPr>
        <p:spPr>
          <a:xfrm>
            <a:off x="3534678" y="5319527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32" name="직사각형 231"/>
          <p:cNvSpPr/>
          <p:nvPr/>
        </p:nvSpPr>
        <p:spPr>
          <a:xfrm>
            <a:off x="3534679" y="5220567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cxnSp>
        <p:nvCxnSpPr>
          <p:cNvPr id="233" name="직선 화살표 연결선 232"/>
          <p:cNvCxnSpPr>
            <a:stCxn id="232" idx="0"/>
            <a:endCxn id="222" idx="2"/>
          </p:cNvCxnSpPr>
          <p:nvPr/>
        </p:nvCxnSpPr>
        <p:spPr>
          <a:xfrm flipV="1">
            <a:off x="3700635" y="4817666"/>
            <a:ext cx="0" cy="402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4" name="TextBox 233"/>
          <p:cNvSpPr txBox="1"/>
          <p:nvPr/>
        </p:nvSpPr>
        <p:spPr>
          <a:xfrm>
            <a:off x="4752414" y="5593135"/>
            <a:ext cx="9476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/>
              <a:t>Aggregation</a:t>
            </a:r>
            <a:endParaRPr lang="ko-KR" altLang="en-US" sz="1000" b="1" dirty="0"/>
          </a:p>
        </p:txBody>
      </p:sp>
      <p:sp>
        <p:nvSpPr>
          <p:cNvPr id="235" name="직사각형 234"/>
          <p:cNvSpPr/>
          <p:nvPr/>
        </p:nvSpPr>
        <p:spPr>
          <a:xfrm>
            <a:off x="4514714" y="5319526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36" name="직사각형 235"/>
          <p:cNvSpPr/>
          <p:nvPr/>
        </p:nvSpPr>
        <p:spPr>
          <a:xfrm>
            <a:off x="4514715" y="5220566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37" name="이등변 삼각형 236"/>
          <p:cNvSpPr/>
          <p:nvPr/>
        </p:nvSpPr>
        <p:spPr>
          <a:xfrm>
            <a:off x="4122489" y="3179420"/>
            <a:ext cx="96518" cy="83205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cxnSp>
        <p:nvCxnSpPr>
          <p:cNvPr id="238" name="꺾인 연결선 237"/>
          <p:cNvCxnSpPr>
            <a:stCxn id="216" idx="0"/>
          </p:cNvCxnSpPr>
          <p:nvPr/>
        </p:nvCxnSpPr>
        <p:spPr>
          <a:xfrm rot="5400000" flipH="1" flipV="1">
            <a:off x="3826267" y="3365386"/>
            <a:ext cx="227282" cy="461486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9" name="직선 화살표 연결선 238"/>
          <p:cNvCxnSpPr>
            <a:stCxn id="231" idx="3"/>
            <a:endCxn id="235" idx="1"/>
          </p:cNvCxnSpPr>
          <p:nvPr/>
        </p:nvCxnSpPr>
        <p:spPr>
          <a:xfrm flipV="1">
            <a:off x="3866591" y="5466249"/>
            <a:ext cx="648123" cy="1"/>
          </a:xfrm>
          <a:prstGeom prst="straightConnector1">
            <a:avLst/>
          </a:prstGeom>
          <a:ln>
            <a:prstDash val="dash"/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0" name="TextBox 239"/>
          <p:cNvSpPr txBox="1"/>
          <p:nvPr/>
        </p:nvSpPr>
        <p:spPr>
          <a:xfrm>
            <a:off x="3770394" y="5223783"/>
            <a:ext cx="8803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/>
              <a:t>References</a:t>
            </a:r>
            <a:endParaRPr lang="ko-KR" altLang="en-US" sz="1000" b="1" dirty="0"/>
          </a:p>
        </p:txBody>
      </p:sp>
      <p:sp>
        <p:nvSpPr>
          <p:cNvPr id="241" name="직사각형 240"/>
          <p:cNvSpPr/>
          <p:nvPr/>
        </p:nvSpPr>
        <p:spPr>
          <a:xfrm>
            <a:off x="4232808" y="6000759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42" name="직사각형 241"/>
          <p:cNvSpPr/>
          <p:nvPr/>
        </p:nvSpPr>
        <p:spPr>
          <a:xfrm>
            <a:off x="4232809" y="5901799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43" name="직사각형 242"/>
          <p:cNvSpPr/>
          <p:nvPr/>
        </p:nvSpPr>
        <p:spPr>
          <a:xfrm>
            <a:off x="4821377" y="6001775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44" name="직사각형 243"/>
          <p:cNvSpPr/>
          <p:nvPr/>
        </p:nvSpPr>
        <p:spPr>
          <a:xfrm>
            <a:off x="4821378" y="5902815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45" name="다이아몬드 244"/>
          <p:cNvSpPr/>
          <p:nvPr/>
        </p:nvSpPr>
        <p:spPr>
          <a:xfrm>
            <a:off x="4630715" y="5625241"/>
            <a:ext cx="99910" cy="99910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cxnSp>
        <p:nvCxnSpPr>
          <p:cNvPr id="246" name="꺾인 연결선 245"/>
          <p:cNvCxnSpPr>
            <a:stCxn id="242" idx="0"/>
            <a:endCxn id="245" idx="2"/>
          </p:cNvCxnSpPr>
          <p:nvPr/>
        </p:nvCxnSpPr>
        <p:spPr>
          <a:xfrm rot="5400000" flipH="1" flipV="1">
            <a:off x="4451393" y="5672523"/>
            <a:ext cx="176648" cy="28190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7" name="꺾인 연결선 246"/>
          <p:cNvCxnSpPr>
            <a:stCxn id="244" idx="0"/>
            <a:endCxn id="245" idx="2"/>
          </p:cNvCxnSpPr>
          <p:nvPr/>
        </p:nvCxnSpPr>
        <p:spPr>
          <a:xfrm rot="16200000" flipV="1">
            <a:off x="4745170" y="5660651"/>
            <a:ext cx="177664" cy="30666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8" name="직사각형 247"/>
          <p:cNvSpPr/>
          <p:nvPr/>
        </p:nvSpPr>
        <p:spPr>
          <a:xfrm>
            <a:off x="5566827" y="2822217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49" name="직사각형 248"/>
          <p:cNvSpPr/>
          <p:nvPr/>
        </p:nvSpPr>
        <p:spPr>
          <a:xfrm>
            <a:off x="5566828" y="2723257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50" name="TextBox 249"/>
          <p:cNvSpPr txBox="1"/>
          <p:nvPr/>
        </p:nvSpPr>
        <p:spPr>
          <a:xfrm>
            <a:off x="5730392" y="3157865"/>
            <a:ext cx="8947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/>
              <a:t>inheritance</a:t>
            </a:r>
            <a:endParaRPr lang="ko-KR" altLang="en-US" sz="1000" b="1" dirty="0"/>
          </a:p>
        </p:txBody>
      </p:sp>
      <p:sp>
        <p:nvSpPr>
          <p:cNvPr id="251" name="직사각형 250"/>
          <p:cNvSpPr/>
          <p:nvPr/>
        </p:nvSpPr>
        <p:spPr>
          <a:xfrm>
            <a:off x="5276072" y="3762575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52" name="직사각형 251"/>
          <p:cNvSpPr/>
          <p:nvPr/>
        </p:nvSpPr>
        <p:spPr>
          <a:xfrm>
            <a:off x="5276073" y="3663615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53" name="직사각형 252"/>
          <p:cNvSpPr/>
          <p:nvPr/>
        </p:nvSpPr>
        <p:spPr>
          <a:xfrm>
            <a:off x="5889578" y="3756088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54" name="직사각형 253"/>
          <p:cNvSpPr/>
          <p:nvPr/>
        </p:nvSpPr>
        <p:spPr>
          <a:xfrm>
            <a:off x="5890608" y="3663360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cxnSp>
        <p:nvCxnSpPr>
          <p:cNvPr id="255" name="꺾인 연결선 254"/>
          <p:cNvCxnSpPr>
            <a:stCxn id="254" idx="0"/>
            <a:endCxn id="256" idx="3"/>
          </p:cNvCxnSpPr>
          <p:nvPr/>
        </p:nvCxnSpPr>
        <p:spPr>
          <a:xfrm rot="16200000" flipV="1">
            <a:off x="5674264" y="3281060"/>
            <a:ext cx="446890" cy="31771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" name="이등변 삼각형 255"/>
          <p:cNvSpPr/>
          <p:nvPr/>
        </p:nvSpPr>
        <p:spPr>
          <a:xfrm>
            <a:off x="5690595" y="3133265"/>
            <a:ext cx="96518" cy="83205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cxnSp>
        <p:nvCxnSpPr>
          <p:cNvPr id="257" name="꺾인 연결선 256"/>
          <p:cNvCxnSpPr>
            <a:stCxn id="252" idx="0"/>
            <a:endCxn id="256" idx="3"/>
          </p:cNvCxnSpPr>
          <p:nvPr/>
        </p:nvCxnSpPr>
        <p:spPr>
          <a:xfrm rot="5400000" flipH="1" flipV="1">
            <a:off x="5366869" y="3291631"/>
            <a:ext cx="447145" cy="29682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8" name="타원 257"/>
          <p:cNvSpPr/>
          <p:nvPr/>
        </p:nvSpPr>
        <p:spPr>
          <a:xfrm>
            <a:off x="5714127" y="5411380"/>
            <a:ext cx="331913" cy="331913"/>
          </a:xfrm>
          <a:prstGeom prst="ellipse">
            <a:avLst/>
          </a:prstGeom>
          <a:solidFill>
            <a:schemeClr val="bg1"/>
          </a:solidFill>
          <a:ln w="222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59" name="TextBox 258"/>
          <p:cNvSpPr txBox="1"/>
          <p:nvPr/>
        </p:nvSpPr>
        <p:spPr>
          <a:xfrm>
            <a:off x="6969067" y="5437376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Object</a:t>
            </a:r>
            <a:endParaRPr lang="ko-KR" altLang="en-US" sz="1200" b="1" dirty="0"/>
          </a:p>
        </p:txBody>
      </p:sp>
      <p:cxnSp>
        <p:nvCxnSpPr>
          <p:cNvPr id="260" name="직선 연결선 259"/>
          <p:cNvCxnSpPr/>
          <p:nvPr/>
        </p:nvCxnSpPr>
        <p:spPr>
          <a:xfrm>
            <a:off x="5261975" y="4787156"/>
            <a:ext cx="2349047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1" name="타원 260"/>
          <p:cNvSpPr/>
          <p:nvPr/>
        </p:nvSpPr>
        <p:spPr>
          <a:xfrm>
            <a:off x="6637155" y="5405435"/>
            <a:ext cx="331913" cy="331913"/>
          </a:xfrm>
          <a:prstGeom prst="ellipse">
            <a:avLst/>
          </a:prstGeom>
          <a:solidFill>
            <a:schemeClr val="bg1"/>
          </a:solidFill>
          <a:ln w="222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cxnSp>
        <p:nvCxnSpPr>
          <p:cNvPr id="262" name="직선 화살표 연결선 261"/>
          <p:cNvCxnSpPr>
            <a:stCxn id="261" idx="2"/>
            <a:endCxn id="258" idx="6"/>
          </p:cNvCxnSpPr>
          <p:nvPr/>
        </p:nvCxnSpPr>
        <p:spPr>
          <a:xfrm flipH="1">
            <a:off x="6046040" y="5571392"/>
            <a:ext cx="591115" cy="59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262"/>
          <p:cNvSpPr txBox="1"/>
          <p:nvPr/>
        </p:nvSpPr>
        <p:spPr>
          <a:xfrm>
            <a:off x="5256513" y="2441851"/>
            <a:ext cx="974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</a:rPr>
              <a:t>Class Level</a:t>
            </a:r>
            <a:endParaRPr lang="ko-KR" altLang="en-US" sz="1200" b="1" dirty="0">
              <a:solidFill>
                <a:schemeClr val="accent1"/>
              </a:solidFill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5270608" y="5947990"/>
            <a:ext cx="1090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chemeClr val="accent2"/>
                </a:solidFill>
              </a:rPr>
              <a:t>Object Level</a:t>
            </a:r>
            <a:endParaRPr lang="ko-KR" altLang="en-US" sz="1200" b="1" dirty="0">
              <a:solidFill>
                <a:schemeClr val="accent2"/>
              </a:solidFill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6169578" y="5334133"/>
            <a:ext cx="3978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/>
              <a:t>call</a:t>
            </a:r>
            <a:endParaRPr lang="ko-KR" altLang="en-US" sz="1000" b="1" dirty="0"/>
          </a:p>
        </p:txBody>
      </p:sp>
      <p:sp>
        <p:nvSpPr>
          <p:cNvPr id="266" name="직사각형 265"/>
          <p:cNvSpPr/>
          <p:nvPr/>
        </p:nvSpPr>
        <p:spPr>
          <a:xfrm>
            <a:off x="10626868" y="2482407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67" name="직사각형 266"/>
          <p:cNvSpPr/>
          <p:nvPr/>
        </p:nvSpPr>
        <p:spPr>
          <a:xfrm>
            <a:off x="10626869" y="2383447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68" name="TextBox 267"/>
          <p:cNvSpPr txBox="1"/>
          <p:nvPr/>
        </p:nvSpPr>
        <p:spPr>
          <a:xfrm>
            <a:off x="11046913" y="2443939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class</a:t>
            </a:r>
            <a:endParaRPr lang="ko-KR" altLang="en-US" sz="1200" b="1" dirty="0"/>
          </a:p>
        </p:txBody>
      </p:sp>
      <p:sp>
        <p:nvSpPr>
          <p:cNvPr id="269" name="TextBox 268"/>
          <p:cNvSpPr txBox="1"/>
          <p:nvPr/>
        </p:nvSpPr>
        <p:spPr>
          <a:xfrm>
            <a:off x="10790433" y="2818055"/>
            <a:ext cx="8947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/>
              <a:t>inheritance</a:t>
            </a:r>
            <a:endParaRPr lang="ko-KR" altLang="en-US" sz="1000" b="1" dirty="0"/>
          </a:p>
        </p:txBody>
      </p:sp>
      <p:sp>
        <p:nvSpPr>
          <p:cNvPr id="270" name="직사각형 269"/>
          <p:cNvSpPr/>
          <p:nvPr/>
        </p:nvSpPr>
        <p:spPr>
          <a:xfrm>
            <a:off x="10171355" y="3422765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71" name="직사각형 270"/>
          <p:cNvSpPr/>
          <p:nvPr/>
        </p:nvSpPr>
        <p:spPr>
          <a:xfrm>
            <a:off x="10171356" y="3323805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72" name="직사각형 271"/>
          <p:cNvSpPr/>
          <p:nvPr/>
        </p:nvSpPr>
        <p:spPr>
          <a:xfrm>
            <a:off x="11089659" y="3416278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73" name="직사각형 272"/>
          <p:cNvSpPr/>
          <p:nvPr/>
        </p:nvSpPr>
        <p:spPr>
          <a:xfrm>
            <a:off x="11089660" y="3317318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cxnSp>
        <p:nvCxnSpPr>
          <p:cNvPr id="274" name="꺾인 연결선 273"/>
          <p:cNvCxnSpPr>
            <a:stCxn id="273" idx="0"/>
            <a:endCxn id="292" idx="3"/>
          </p:cNvCxnSpPr>
          <p:nvPr/>
        </p:nvCxnSpPr>
        <p:spPr>
          <a:xfrm rot="16200000" flipV="1">
            <a:off x="10806927" y="2868628"/>
            <a:ext cx="440658" cy="45672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5" name="직사각형 274"/>
          <p:cNvSpPr/>
          <p:nvPr/>
        </p:nvSpPr>
        <p:spPr>
          <a:xfrm>
            <a:off x="9665830" y="4138256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76" name="직사각형 275"/>
          <p:cNvSpPr/>
          <p:nvPr/>
        </p:nvSpPr>
        <p:spPr>
          <a:xfrm>
            <a:off x="9665831" y="4039296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77" name="직사각형 276"/>
          <p:cNvSpPr/>
          <p:nvPr/>
        </p:nvSpPr>
        <p:spPr>
          <a:xfrm>
            <a:off x="10162825" y="4138256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78" name="직사각형 277"/>
          <p:cNvSpPr/>
          <p:nvPr/>
        </p:nvSpPr>
        <p:spPr>
          <a:xfrm>
            <a:off x="10162826" y="4039296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79" name="직사각형 278"/>
          <p:cNvSpPr/>
          <p:nvPr/>
        </p:nvSpPr>
        <p:spPr>
          <a:xfrm>
            <a:off x="10672519" y="4138256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80" name="직사각형 279"/>
          <p:cNvSpPr/>
          <p:nvPr/>
        </p:nvSpPr>
        <p:spPr>
          <a:xfrm>
            <a:off x="10672520" y="4039296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cxnSp>
        <p:nvCxnSpPr>
          <p:cNvPr id="281" name="꺾인 연결선 280"/>
          <p:cNvCxnSpPr>
            <a:stCxn id="276" idx="0"/>
            <a:endCxn id="282" idx="2"/>
          </p:cNvCxnSpPr>
          <p:nvPr/>
        </p:nvCxnSpPr>
        <p:spPr>
          <a:xfrm rot="5400000" flipH="1" flipV="1">
            <a:off x="9973500" y="3679807"/>
            <a:ext cx="217777" cy="50120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2" name="다이아몬드 281"/>
          <p:cNvSpPr/>
          <p:nvPr/>
        </p:nvSpPr>
        <p:spPr>
          <a:xfrm>
            <a:off x="10283035" y="3721609"/>
            <a:ext cx="99910" cy="99910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cxnSp>
        <p:nvCxnSpPr>
          <p:cNvPr id="283" name="꺾인 연결선 282"/>
          <p:cNvCxnSpPr>
            <a:stCxn id="280" idx="0"/>
          </p:cNvCxnSpPr>
          <p:nvPr/>
        </p:nvCxnSpPr>
        <p:spPr>
          <a:xfrm rot="16200000" flipV="1">
            <a:off x="10531141" y="3731960"/>
            <a:ext cx="104976" cy="509695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4" name="직선 연결선 283"/>
          <p:cNvCxnSpPr>
            <a:stCxn id="278" idx="0"/>
          </p:cNvCxnSpPr>
          <p:nvPr/>
        </p:nvCxnSpPr>
        <p:spPr>
          <a:xfrm flipH="1" flipV="1">
            <a:off x="10328781" y="3935238"/>
            <a:ext cx="1" cy="1040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5" name="TextBox 284"/>
          <p:cNvSpPr txBox="1"/>
          <p:nvPr/>
        </p:nvSpPr>
        <p:spPr>
          <a:xfrm>
            <a:off x="9605910" y="3680212"/>
            <a:ext cx="10005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/>
              <a:t>Composition</a:t>
            </a:r>
            <a:endParaRPr lang="ko-KR" altLang="en-US" sz="1000" b="1" dirty="0"/>
          </a:p>
        </p:txBody>
      </p:sp>
      <p:sp>
        <p:nvSpPr>
          <p:cNvPr id="286" name="직사각형 285"/>
          <p:cNvSpPr/>
          <p:nvPr/>
        </p:nvSpPr>
        <p:spPr>
          <a:xfrm>
            <a:off x="10162825" y="4933562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87" name="직사각형 286"/>
          <p:cNvSpPr/>
          <p:nvPr/>
        </p:nvSpPr>
        <p:spPr>
          <a:xfrm>
            <a:off x="10162826" y="4834602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cxnSp>
        <p:nvCxnSpPr>
          <p:cNvPr id="288" name="직선 화살표 연결선 287"/>
          <p:cNvCxnSpPr>
            <a:stCxn id="287" idx="0"/>
            <a:endCxn id="277" idx="2"/>
          </p:cNvCxnSpPr>
          <p:nvPr/>
        </p:nvCxnSpPr>
        <p:spPr>
          <a:xfrm flipV="1">
            <a:off x="10328782" y="4431701"/>
            <a:ext cx="0" cy="402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9" name="TextBox 288"/>
          <p:cNvSpPr txBox="1"/>
          <p:nvPr/>
        </p:nvSpPr>
        <p:spPr>
          <a:xfrm>
            <a:off x="9657456" y="4572464"/>
            <a:ext cx="9172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/>
              <a:t>Association</a:t>
            </a:r>
            <a:endParaRPr lang="ko-KR" altLang="en-US" sz="1000" b="1" dirty="0"/>
          </a:p>
        </p:txBody>
      </p:sp>
      <p:sp>
        <p:nvSpPr>
          <p:cNvPr id="290" name="직사각형 289"/>
          <p:cNvSpPr/>
          <p:nvPr/>
        </p:nvSpPr>
        <p:spPr>
          <a:xfrm>
            <a:off x="11233756" y="5785120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91" name="직사각형 290"/>
          <p:cNvSpPr/>
          <p:nvPr/>
        </p:nvSpPr>
        <p:spPr>
          <a:xfrm>
            <a:off x="11233757" y="5686160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92" name="이등변 삼각형 291"/>
          <p:cNvSpPr/>
          <p:nvPr/>
        </p:nvSpPr>
        <p:spPr>
          <a:xfrm>
            <a:off x="10750636" y="2793455"/>
            <a:ext cx="96518" cy="83205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cxnSp>
        <p:nvCxnSpPr>
          <p:cNvPr id="293" name="꺾인 연결선 292"/>
          <p:cNvCxnSpPr>
            <a:stCxn id="271" idx="0"/>
          </p:cNvCxnSpPr>
          <p:nvPr/>
        </p:nvCxnSpPr>
        <p:spPr>
          <a:xfrm rot="5400000" flipH="1" flipV="1">
            <a:off x="10454414" y="2979421"/>
            <a:ext cx="227282" cy="461486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4" name="TextBox 293"/>
          <p:cNvSpPr txBox="1"/>
          <p:nvPr/>
        </p:nvSpPr>
        <p:spPr>
          <a:xfrm>
            <a:off x="9893854" y="5548725"/>
            <a:ext cx="8803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/>
              <a:t>References</a:t>
            </a:r>
            <a:endParaRPr lang="ko-KR" altLang="en-US" sz="1000" b="1" dirty="0"/>
          </a:p>
        </p:txBody>
      </p:sp>
      <p:sp>
        <p:nvSpPr>
          <p:cNvPr id="295" name="직사각형 294"/>
          <p:cNvSpPr/>
          <p:nvPr/>
        </p:nvSpPr>
        <p:spPr>
          <a:xfrm>
            <a:off x="10951850" y="6466353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96" name="직사각형 295"/>
          <p:cNvSpPr/>
          <p:nvPr/>
        </p:nvSpPr>
        <p:spPr>
          <a:xfrm>
            <a:off x="10951851" y="6367393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97" name="직사각형 296"/>
          <p:cNvSpPr/>
          <p:nvPr/>
        </p:nvSpPr>
        <p:spPr>
          <a:xfrm>
            <a:off x="11540419" y="6467369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98" name="직사각형 297"/>
          <p:cNvSpPr/>
          <p:nvPr/>
        </p:nvSpPr>
        <p:spPr>
          <a:xfrm>
            <a:off x="11540420" y="6368409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99" name="다이아몬드 298"/>
          <p:cNvSpPr/>
          <p:nvPr/>
        </p:nvSpPr>
        <p:spPr>
          <a:xfrm>
            <a:off x="11349757" y="6090835"/>
            <a:ext cx="99910" cy="99910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cxnSp>
        <p:nvCxnSpPr>
          <p:cNvPr id="300" name="꺾인 연결선 299"/>
          <p:cNvCxnSpPr>
            <a:stCxn id="296" idx="0"/>
            <a:endCxn id="299" idx="2"/>
          </p:cNvCxnSpPr>
          <p:nvPr/>
        </p:nvCxnSpPr>
        <p:spPr>
          <a:xfrm rot="5400000" flipH="1" flipV="1">
            <a:off x="11170435" y="6138117"/>
            <a:ext cx="176648" cy="28190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꺾인 연결선 300"/>
          <p:cNvCxnSpPr>
            <a:stCxn id="298" idx="0"/>
            <a:endCxn id="299" idx="2"/>
          </p:cNvCxnSpPr>
          <p:nvPr/>
        </p:nvCxnSpPr>
        <p:spPr>
          <a:xfrm rot="16200000" flipV="1">
            <a:off x="11464212" y="6126245"/>
            <a:ext cx="177664" cy="30666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2" name="사다리꼴 301"/>
          <p:cNvSpPr/>
          <p:nvPr/>
        </p:nvSpPr>
        <p:spPr>
          <a:xfrm>
            <a:off x="9622760" y="2066090"/>
            <a:ext cx="1502059" cy="249958"/>
          </a:xfrm>
          <a:prstGeom prst="trapezoid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component A</a:t>
            </a:r>
            <a:endParaRPr lang="ko-KR" altLang="en-US" sz="1400" b="1" dirty="0">
              <a:solidFill>
                <a:schemeClr val="dk1"/>
              </a:solidFill>
            </a:endParaRPr>
          </a:p>
        </p:txBody>
      </p:sp>
      <p:sp>
        <p:nvSpPr>
          <p:cNvPr id="303" name="사다리꼴 302"/>
          <p:cNvSpPr/>
          <p:nvPr/>
        </p:nvSpPr>
        <p:spPr>
          <a:xfrm>
            <a:off x="10898163" y="5303693"/>
            <a:ext cx="1164800" cy="249958"/>
          </a:xfrm>
          <a:prstGeom prst="trapezoid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component B</a:t>
            </a:r>
            <a:endParaRPr lang="ko-KR" altLang="en-US" sz="1000" b="1" dirty="0">
              <a:solidFill>
                <a:schemeClr val="dk1"/>
              </a:solidFill>
            </a:endParaRPr>
          </a:p>
        </p:txBody>
      </p:sp>
      <p:cxnSp>
        <p:nvCxnSpPr>
          <p:cNvPr id="304" name="꺾인 연결선 303"/>
          <p:cNvCxnSpPr>
            <a:stCxn id="290" idx="1"/>
            <a:endCxn id="286" idx="3"/>
          </p:cNvCxnSpPr>
          <p:nvPr/>
        </p:nvCxnSpPr>
        <p:spPr>
          <a:xfrm rot="10800000">
            <a:off x="10494738" y="5080285"/>
            <a:ext cx="739018" cy="851558"/>
          </a:xfrm>
          <a:prstGeom prst="bentConnector3">
            <a:avLst>
              <a:gd name="adj1" fmla="val 71604"/>
            </a:avLst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5" name="TextBox 304"/>
          <p:cNvSpPr txBox="1"/>
          <p:nvPr/>
        </p:nvSpPr>
        <p:spPr>
          <a:xfrm>
            <a:off x="11399712" y="6087088"/>
            <a:ext cx="9476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/>
              <a:t>Aggregation</a:t>
            </a:r>
            <a:endParaRPr lang="ko-KR" altLang="en-US" sz="1000" b="1" dirty="0"/>
          </a:p>
        </p:txBody>
      </p:sp>
      <p:cxnSp>
        <p:nvCxnSpPr>
          <p:cNvPr id="306" name="직선 연결선 305"/>
          <p:cNvCxnSpPr/>
          <p:nvPr/>
        </p:nvCxnSpPr>
        <p:spPr>
          <a:xfrm>
            <a:off x="9550124" y="1542934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TextBox 306"/>
          <p:cNvSpPr txBox="1"/>
          <p:nvPr/>
        </p:nvSpPr>
        <p:spPr>
          <a:xfrm>
            <a:off x="3676645" y="4930635"/>
            <a:ext cx="9172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/>
              <a:t>Association</a:t>
            </a:r>
            <a:endParaRPr lang="ko-KR" altLang="en-US" sz="1000" b="1" dirty="0"/>
          </a:p>
        </p:txBody>
      </p:sp>
      <p:sp>
        <p:nvSpPr>
          <p:cNvPr id="308" name="TextBox 307"/>
          <p:cNvSpPr txBox="1"/>
          <p:nvPr/>
        </p:nvSpPr>
        <p:spPr>
          <a:xfrm>
            <a:off x="7885874" y="1581616"/>
            <a:ext cx="1386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Object Level</a:t>
            </a:r>
            <a:endParaRPr lang="ko-KR" altLang="en-US" sz="1600" b="1" dirty="0"/>
          </a:p>
        </p:txBody>
      </p:sp>
      <p:cxnSp>
        <p:nvCxnSpPr>
          <p:cNvPr id="309" name="꺾인 연결선 308"/>
          <p:cNvCxnSpPr>
            <a:stCxn id="251" idx="2"/>
            <a:endCxn id="258" idx="0"/>
          </p:cNvCxnSpPr>
          <p:nvPr/>
        </p:nvCxnSpPr>
        <p:spPr>
          <a:xfrm rot="16200000" flipH="1">
            <a:off x="4983376" y="4514672"/>
            <a:ext cx="1355360" cy="438055"/>
          </a:xfrm>
          <a:prstGeom prst="bentConnector3">
            <a:avLst>
              <a:gd name="adj1" fmla="val 26296"/>
            </a:avLst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0" name="직사각형 309"/>
          <p:cNvSpPr/>
          <p:nvPr/>
        </p:nvSpPr>
        <p:spPr>
          <a:xfrm>
            <a:off x="6967504" y="2798851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311" name="직사각형 310"/>
          <p:cNvSpPr/>
          <p:nvPr/>
        </p:nvSpPr>
        <p:spPr>
          <a:xfrm>
            <a:off x="6967505" y="2699891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cxnSp>
        <p:nvCxnSpPr>
          <p:cNvPr id="312" name="직선 화살표 연결선 311"/>
          <p:cNvCxnSpPr>
            <a:stCxn id="248" idx="3"/>
            <a:endCxn id="310" idx="1"/>
          </p:cNvCxnSpPr>
          <p:nvPr/>
        </p:nvCxnSpPr>
        <p:spPr>
          <a:xfrm flipV="1">
            <a:off x="5898740" y="2945574"/>
            <a:ext cx="1068764" cy="2336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3" name="TextBox 312"/>
          <p:cNvSpPr txBox="1"/>
          <p:nvPr/>
        </p:nvSpPr>
        <p:spPr>
          <a:xfrm>
            <a:off x="6078005" y="2737207"/>
            <a:ext cx="8803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/>
              <a:t>References</a:t>
            </a:r>
            <a:endParaRPr lang="ko-KR" altLang="en-US" sz="1000" b="1" dirty="0"/>
          </a:p>
        </p:txBody>
      </p:sp>
      <p:cxnSp>
        <p:nvCxnSpPr>
          <p:cNvPr id="314" name="꺾인 연결선 313"/>
          <p:cNvCxnSpPr>
            <a:stCxn id="325" idx="2"/>
            <a:endCxn id="261" idx="0"/>
          </p:cNvCxnSpPr>
          <p:nvPr/>
        </p:nvCxnSpPr>
        <p:spPr>
          <a:xfrm rot="5400000">
            <a:off x="6567054" y="4845467"/>
            <a:ext cx="796027" cy="32390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5" name="직사각형 314"/>
          <p:cNvSpPr/>
          <p:nvPr/>
        </p:nvSpPr>
        <p:spPr>
          <a:xfrm>
            <a:off x="6595877" y="3520657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316" name="직사각형 315"/>
          <p:cNvSpPr/>
          <p:nvPr/>
        </p:nvSpPr>
        <p:spPr>
          <a:xfrm>
            <a:off x="6595878" y="3421697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317" name="직사각형 316"/>
          <p:cNvSpPr/>
          <p:nvPr/>
        </p:nvSpPr>
        <p:spPr>
          <a:xfrm>
            <a:off x="6961064" y="3520657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318" name="직사각형 317"/>
          <p:cNvSpPr/>
          <p:nvPr/>
        </p:nvSpPr>
        <p:spPr>
          <a:xfrm>
            <a:off x="6961065" y="3421697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319" name="직사각형 318"/>
          <p:cNvSpPr/>
          <p:nvPr/>
        </p:nvSpPr>
        <p:spPr>
          <a:xfrm>
            <a:off x="7322474" y="3520657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320" name="직사각형 319"/>
          <p:cNvSpPr/>
          <p:nvPr/>
        </p:nvSpPr>
        <p:spPr>
          <a:xfrm>
            <a:off x="7322475" y="3421697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cxnSp>
        <p:nvCxnSpPr>
          <p:cNvPr id="321" name="꺾인 연결선 320"/>
          <p:cNvCxnSpPr>
            <a:stCxn id="316" idx="0"/>
            <a:endCxn id="322" idx="2"/>
          </p:cNvCxnSpPr>
          <p:nvPr/>
        </p:nvCxnSpPr>
        <p:spPr>
          <a:xfrm rot="5400000" flipH="1" flipV="1">
            <a:off x="6837643" y="3128112"/>
            <a:ext cx="217777" cy="36939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2" name="다이아몬드 321"/>
          <p:cNvSpPr/>
          <p:nvPr/>
        </p:nvSpPr>
        <p:spPr>
          <a:xfrm>
            <a:off x="7081274" y="3104010"/>
            <a:ext cx="99910" cy="99910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cxnSp>
        <p:nvCxnSpPr>
          <p:cNvPr id="323" name="꺾인 연결선 322"/>
          <p:cNvCxnSpPr>
            <a:stCxn id="320" idx="0"/>
          </p:cNvCxnSpPr>
          <p:nvPr/>
        </p:nvCxnSpPr>
        <p:spPr>
          <a:xfrm rot="16200000" flipV="1">
            <a:off x="7181096" y="3114361"/>
            <a:ext cx="104976" cy="509695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4" name="직선 연결선 323"/>
          <p:cNvCxnSpPr>
            <a:stCxn id="318" idx="0"/>
            <a:endCxn id="322" idx="2"/>
          </p:cNvCxnSpPr>
          <p:nvPr/>
        </p:nvCxnSpPr>
        <p:spPr>
          <a:xfrm flipV="1">
            <a:off x="7127021" y="3203920"/>
            <a:ext cx="4208" cy="2177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5" name="직사각형 324"/>
          <p:cNvSpPr/>
          <p:nvPr/>
        </p:nvSpPr>
        <p:spPr>
          <a:xfrm>
            <a:off x="6961064" y="4315963"/>
            <a:ext cx="331913" cy="293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326" name="직사각형 325"/>
          <p:cNvSpPr/>
          <p:nvPr/>
        </p:nvSpPr>
        <p:spPr>
          <a:xfrm>
            <a:off x="6961065" y="4217003"/>
            <a:ext cx="331912" cy="83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cxnSp>
        <p:nvCxnSpPr>
          <p:cNvPr id="327" name="직선 화살표 연결선 326"/>
          <p:cNvCxnSpPr>
            <a:stCxn id="326" idx="0"/>
            <a:endCxn id="317" idx="2"/>
          </p:cNvCxnSpPr>
          <p:nvPr/>
        </p:nvCxnSpPr>
        <p:spPr>
          <a:xfrm flipV="1">
            <a:off x="7127021" y="3814102"/>
            <a:ext cx="0" cy="4029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8" name="TextBox 327"/>
          <p:cNvSpPr txBox="1"/>
          <p:nvPr/>
        </p:nvSpPr>
        <p:spPr>
          <a:xfrm>
            <a:off x="7045713" y="3935398"/>
            <a:ext cx="9172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/>
              <a:t>Association</a:t>
            </a:r>
            <a:endParaRPr lang="ko-KR" altLang="en-US" sz="1000" b="1" dirty="0"/>
          </a:p>
        </p:txBody>
      </p:sp>
      <p:sp>
        <p:nvSpPr>
          <p:cNvPr id="329" name="TextBox 328"/>
          <p:cNvSpPr txBox="1"/>
          <p:nvPr/>
        </p:nvSpPr>
        <p:spPr>
          <a:xfrm>
            <a:off x="6353369" y="3108482"/>
            <a:ext cx="10005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/>
              <a:t>Composition</a:t>
            </a:r>
            <a:endParaRPr lang="ko-KR" altLang="en-US" sz="1000" b="1" dirty="0"/>
          </a:p>
        </p:txBody>
      </p:sp>
      <p:sp>
        <p:nvSpPr>
          <p:cNvPr id="330" name="타원 329"/>
          <p:cNvSpPr/>
          <p:nvPr/>
        </p:nvSpPr>
        <p:spPr>
          <a:xfrm>
            <a:off x="7886828" y="3189302"/>
            <a:ext cx="331913" cy="331913"/>
          </a:xfrm>
          <a:prstGeom prst="ellipse">
            <a:avLst/>
          </a:prstGeom>
          <a:solidFill>
            <a:schemeClr val="bg1"/>
          </a:solidFill>
          <a:ln w="222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331" name="TextBox 330"/>
          <p:cNvSpPr txBox="1"/>
          <p:nvPr/>
        </p:nvSpPr>
        <p:spPr>
          <a:xfrm>
            <a:off x="8634056" y="2194207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Object</a:t>
            </a:r>
            <a:endParaRPr lang="ko-KR" altLang="en-US" sz="1200" b="1" dirty="0"/>
          </a:p>
        </p:txBody>
      </p:sp>
      <p:sp>
        <p:nvSpPr>
          <p:cNvPr id="332" name="타원 331"/>
          <p:cNvSpPr/>
          <p:nvPr/>
        </p:nvSpPr>
        <p:spPr>
          <a:xfrm>
            <a:off x="8809856" y="2466664"/>
            <a:ext cx="331913" cy="331913"/>
          </a:xfrm>
          <a:prstGeom prst="ellipse">
            <a:avLst/>
          </a:prstGeom>
          <a:solidFill>
            <a:schemeClr val="bg1"/>
          </a:solidFill>
          <a:ln w="222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cxnSp>
        <p:nvCxnSpPr>
          <p:cNvPr id="333" name="직선 화살표 연결선 332"/>
          <p:cNvCxnSpPr>
            <a:stCxn id="332" idx="3"/>
            <a:endCxn id="330" idx="6"/>
          </p:cNvCxnSpPr>
          <p:nvPr/>
        </p:nvCxnSpPr>
        <p:spPr>
          <a:xfrm flipH="1">
            <a:off x="8218741" y="2749969"/>
            <a:ext cx="639723" cy="6052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" name="TextBox 333"/>
          <p:cNvSpPr txBox="1"/>
          <p:nvPr/>
        </p:nvSpPr>
        <p:spPr>
          <a:xfrm>
            <a:off x="8366660" y="2784311"/>
            <a:ext cx="3978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/>
              <a:t>call</a:t>
            </a:r>
            <a:endParaRPr lang="ko-KR" altLang="en-US" sz="1000" b="1" dirty="0"/>
          </a:p>
        </p:txBody>
      </p:sp>
      <p:sp>
        <p:nvSpPr>
          <p:cNvPr id="335" name="타원 334"/>
          <p:cNvSpPr/>
          <p:nvPr/>
        </p:nvSpPr>
        <p:spPr>
          <a:xfrm>
            <a:off x="8849115" y="4078774"/>
            <a:ext cx="331913" cy="331913"/>
          </a:xfrm>
          <a:prstGeom prst="ellipse">
            <a:avLst/>
          </a:prstGeom>
          <a:solidFill>
            <a:schemeClr val="bg1"/>
          </a:solidFill>
          <a:ln w="222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336" name="타원 335"/>
          <p:cNvSpPr/>
          <p:nvPr/>
        </p:nvSpPr>
        <p:spPr>
          <a:xfrm>
            <a:off x="7886828" y="4139284"/>
            <a:ext cx="331913" cy="331913"/>
          </a:xfrm>
          <a:prstGeom prst="ellipse">
            <a:avLst/>
          </a:prstGeom>
          <a:solidFill>
            <a:schemeClr val="bg1"/>
          </a:solidFill>
          <a:ln w="222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cxnSp>
        <p:nvCxnSpPr>
          <p:cNvPr id="337" name="직선 화살표 연결선 336"/>
          <p:cNvCxnSpPr>
            <a:stCxn id="330" idx="4"/>
            <a:endCxn id="336" idx="0"/>
          </p:cNvCxnSpPr>
          <p:nvPr/>
        </p:nvCxnSpPr>
        <p:spPr>
          <a:xfrm>
            <a:off x="8052785" y="3521215"/>
            <a:ext cx="0" cy="6180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직선 화살표 연결선 337"/>
          <p:cNvCxnSpPr>
            <a:stCxn id="330" idx="5"/>
            <a:endCxn id="335" idx="1"/>
          </p:cNvCxnSpPr>
          <p:nvPr/>
        </p:nvCxnSpPr>
        <p:spPr>
          <a:xfrm>
            <a:off x="8170133" y="3472607"/>
            <a:ext cx="727590" cy="654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타원 338"/>
          <p:cNvSpPr/>
          <p:nvPr/>
        </p:nvSpPr>
        <p:spPr>
          <a:xfrm>
            <a:off x="7882805" y="4865718"/>
            <a:ext cx="331913" cy="331913"/>
          </a:xfrm>
          <a:prstGeom prst="ellipse">
            <a:avLst/>
          </a:prstGeom>
          <a:solidFill>
            <a:schemeClr val="bg1"/>
          </a:solidFill>
          <a:ln w="222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cxnSp>
        <p:nvCxnSpPr>
          <p:cNvPr id="340" name="직선 화살표 연결선 339"/>
          <p:cNvCxnSpPr>
            <a:stCxn id="336" idx="4"/>
            <a:endCxn id="339" idx="0"/>
          </p:cNvCxnSpPr>
          <p:nvPr/>
        </p:nvCxnSpPr>
        <p:spPr>
          <a:xfrm flipH="1">
            <a:off x="8048762" y="4471197"/>
            <a:ext cx="4023" cy="3945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직선 화살표 연결선 340"/>
          <p:cNvCxnSpPr>
            <a:stCxn id="335" idx="4"/>
            <a:endCxn id="339" idx="6"/>
          </p:cNvCxnSpPr>
          <p:nvPr/>
        </p:nvCxnSpPr>
        <p:spPr>
          <a:xfrm flipH="1">
            <a:off x="8214718" y="4410687"/>
            <a:ext cx="800354" cy="6209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타원 341"/>
          <p:cNvSpPr/>
          <p:nvPr/>
        </p:nvSpPr>
        <p:spPr>
          <a:xfrm>
            <a:off x="7881633" y="5834412"/>
            <a:ext cx="331913" cy="331913"/>
          </a:xfrm>
          <a:prstGeom prst="ellipse">
            <a:avLst/>
          </a:prstGeom>
          <a:solidFill>
            <a:schemeClr val="bg1"/>
          </a:solidFill>
          <a:ln w="222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cxnSp>
        <p:nvCxnSpPr>
          <p:cNvPr id="343" name="직선 화살표 연결선 342"/>
          <p:cNvCxnSpPr>
            <a:stCxn id="339" idx="4"/>
            <a:endCxn id="342" idx="0"/>
          </p:cNvCxnSpPr>
          <p:nvPr/>
        </p:nvCxnSpPr>
        <p:spPr>
          <a:xfrm flipH="1">
            <a:off x="8047590" y="5197631"/>
            <a:ext cx="1172" cy="636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직선 연결선 343"/>
          <p:cNvCxnSpPr/>
          <p:nvPr/>
        </p:nvCxnSpPr>
        <p:spPr>
          <a:xfrm>
            <a:off x="-18980" y="1976577"/>
            <a:ext cx="1219625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TextBox 344"/>
          <p:cNvSpPr txBox="1"/>
          <p:nvPr/>
        </p:nvSpPr>
        <p:spPr>
          <a:xfrm>
            <a:off x="106964" y="1581616"/>
            <a:ext cx="679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Level</a:t>
            </a:r>
            <a:endParaRPr lang="ko-KR" altLang="en-US" sz="1600" b="1" dirty="0"/>
          </a:p>
        </p:txBody>
      </p:sp>
      <p:sp>
        <p:nvSpPr>
          <p:cNvPr id="346" name="TextBox 345"/>
          <p:cNvSpPr txBox="1"/>
          <p:nvPr/>
        </p:nvSpPr>
        <p:spPr>
          <a:xfrm>
            <a:off x="-5753" y="4095688"/>
            <a:ext cx="1072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Structure</a:t>
            </a:r>
            <a:endParaRPr lang="ko-KR" altLang="en-US" sz="1600" b="1" dirty="0"/>
          </a:p>
        </p:txBody>
      </p:sp>
      <p:cxnSp>
        <p:nvCxnSpPr>
          <p:cNvPr id="347" name="직선 연결선 346"/>
          <p:cNvCxnSpPr/>
          <p:nvPr/>
        </p:nvCxnSpPr>
        <p:spPr>
          <a:xfrm>
            <a:off x="905412" y="1534325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직선 연결선 348"/>
          <p:cNvCxnSpPr/>
          <p:nvPr/>
        </p:nvCxnSpPr>
        <p:spPr>
          <a:xfrm>
            <a:off x="-18980" y="6917230"/>
            <a:ext cx="121887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282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en-US" altLang="ko-KR" sz="2900" b="1" dirty="0"/>
              <a:t>DROOM(Dynamic Reusability Object-Oriented Metrics)</a:t>
            </a:r>
            <a:endParaRPr lang="ko-KR" altLang="en-US" sz="29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43" y="1002810"/>
            <a:ext cx="9004663" cy="541128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4193" y="1002810"/>
            <a:ext cx="1752863" cy="435133"/>
          </a:xfrm>
          <a:prstGeom prst="rect">
            <a:avLst/>
          </a:prstGeom>
        </p:spPr>
      </p:pic>
      <p:cxnSp>
        <p:nvCxnSpPr>
          <p:cNvPr id="5" name="직선 연결선 4"/>
          <p:cNvCxnSpPr/>
          <p:nvPr/>
        </p:nvCxnSpPr>
        <p:spPr>
          <a:xfrm>
            <a:off x="1876425" y="4086225"/>
            <a:ext cx="808618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160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표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840322"/>
              </p:ext>
            </p:extLst>
          </p:nvPr>
        </p:nvGraphicFramePr>
        <p:xfrm>
          <a:off x="838200" y="1059180"/>
          <a:ext cx="10204269" cy="48768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052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47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76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796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796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3608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CK Metrics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DROOM</a:t>
                      </a:r>
                      <a:endParaRPr lang="ko-KR" alt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608">
                <a:tc rowSpan="9"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/>
                        <a:t>Class Level</a:t>
                      </a:r>
                      <a:endParaRPr lang="ko-KR" altLang="en-US" sz="1400" b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/>
                        <a:t>Stati</a:t>
                      </a:r>
                      <a:r>
                        <a:rPr lang="en-US" altLang="ko-KR" sz="1400" b="1" baseline="0" dirty="0"/>
                        <a:t>c Metrics</a:t>
                      </a:r>
                      <a:endParaRPr lang="ko-KR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/>
                        <a:t>복잡도</a:t>
                      </a:r>
                      <a:endParaRPr lang="ko-KR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WMC</a:t>
                      </a:r>
                      <a:endParaRPr lang="ko-KR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CCE</a:t>
                      </a:r>
                      <a:endParaRPr lang="ko-KR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36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/>
                        <a:t>상속</a:t>
                      </a:r>
                      <a:endParaRPr lang="ko-KR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DIT</a:t>
                      </a:r>
                      <a:endParaRPr lang="ko-KR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36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NOC</a:t>
                      </a:r>
                      <a:endParaRPr lang="ko-KR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36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/>
                        <a:t>결합도</a:t>
                      </a:r>
                      <a:endParaRPr lang="ko-KR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CBO</a:t>
                      </a:r>
                      <a:endParaRPr lang="ko-KR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CCO</a:t>
                      </a:r>
                      <a:endParaRPr lang="ko-KR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36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/>
                        <a:t>응집도</a:t>
                      </a:r>
                      <a:endParaRPr lang="ko-KR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LCOM</a:t>
                      </a:r>
                      <a:endParaRPr lang="ko-KR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CCE</a:t>
                      </a:r>
                      <a:endParaRPr lang="ko-KR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3608">
                <a:tc vMerge="1">
                  <a:txBody>
                    <a:bodyPr/>
                    <a:lstStyle/>
                    <a:p>
                      <a:pPr algn="l" latinLnBrk="1"/>
                      <a:endParaRPr lang="ko-KR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/>
                        <a:t>Dynamic Metrics</a:t>
                      </a:r>
                      <a:endParaRPr lang="ko-KR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/>
                        <a:t>복잡도</a:t>
                      </a:r>
                      <a:endParaRPr lang="ko-KR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/>
                        <a:t>DOCE</a:t>
                      </a:r>
                      <a:endParaRPr lang="ko-KR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36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/>
                        <a:t>결합도</a:t>
                      </a:r>
                      <a:endParaRPr lang="ko-KR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1400" b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/>
                        <a:t>DCBO</a:t>
                      </a:r>
                      <a:endParaRPr lang="ko-KR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36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/>
                        <a:t>DOCO</a:t>
                      </a:r>
                      <a:endParaRPr lang="ko-KR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36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/>
                        <a:t>응집도</a:t>
                      </a:r>
                      <a:endParaRPr lang="ko-KR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/>
                        <a:t>DOCE</a:t>
                      </a:r>
                      <a:endParaRPr lang="ko-KR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3608">
                <a:tc rowSpan="6"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/>
                        <a:t>Method Level</a:t>
                      </a:r>
                      <a:endParaRPr lang="ko-KR" altLang="en-US" sz="1400" b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4"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/>
                        <a:t>Static Metrics</a:t>
                      </a:r>
                      <a:endParaRPr lang="ko-KR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/>
                        <a:t>결합도</a:t>
                      </a:r>
                      <a:endParaRPr lang="ko-KR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/>
                        <a:t>CBM</a:t>
                      </a:r>
                      <a:endParaRPr lang="ko-KR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36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/>
                        <a:t>MCO</a:t>
                      </a:r>
                      <a:endParaRPr lang="ko-KR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3608">
                <a:tc vMerge="1">
                  <a:txBody>
                    <a:bodyPr/>
                    <a:lstStyle/>
                    <a:p>
                      <a:pPr algn="l" latinLnBrk="1"/>
                      <a:endParaRPr lang="ko-KR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/>
                        <a:t>응집도</a:t>
                      </a:r>
                      <a:endParaRPr lang="ko-KR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/>
                        <a:t>LCOS</a:t>
                      </a:r>
                      <a:endParaRPr lang="ko-KR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36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/>
                        <a:t>MCE</a:t>
                      </a:r>
                      <a:endParaRPr lang="ko-KR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3608">
                <a:tc vMerge="1">
                  <a:txBody>
                    <a:bodyPr/>
                    <a:lstStyle/>
                    <a:p>
                      <a:pPr algn="l" latinLnBrk="1"/>
                      <a:endParaRPr lang="ko-KR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/>
                        <a:t>Dynamic</a:t>
                      </a:r>
                    </a:p>
                    <a:p>
                      <a:pPr algn="l" latinLnBrk="1"/>
                      <a:r>
                        <a:rPr lang="en-US" altLang="ko-KR" sz="1400" b="1" dirty="0"/>
                        <a:t>Metrics</a:t>
                      </a:r>
                      <a:endParaRPr lang="ko-KR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/>
                        <a:t>결합도</a:t>
                      </a:r>
                      <a:endParaRPr lang="ko-KR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/>
                        <a:t>DCBM</a:t>
                      </a:r>
                      <a:endParaRPr lang="ko-KR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36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/>
                        <a:t>DMCO</a:t>
                      </a:r>
                      <a:endParaRPr lang="ko-KR" alt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en-US" altLang="ko-KR" sz="2800" b="1" dirty="0"/>
              <a:t>DROOM(Dynamic Reusability Object-Oriented Metrics)</a:t>
            </a:r>
            <a:endParaRPr lang="ko-KR" altLang="en-US" sz="2800" b="1" dirty="0"/>
          </a:p>
        </p:txBody>
      </p:sp>
      <p:sp>
        <p:nvSpPr>
          <p:cNvPr id="48" name="직사각형 47"/>
          <p:cNvSpPr/>
          <p:nvPr/>
        </p:nvSpPr>
        <p:spPr>
          <a:xfrm>
            <a:off x="-171633" y="7539490"/>
            <a:ext cx="10491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http://staff.unak.is/andy/staticanalysis0809/metrics/wmc.html</a:t>
            </a:r>
          </a:p>
        </p:txBody>
      </p:sp>
      <p:sp>
        <p:nvSpPr>
          <p:cNvPr id="76" name="직사각형 75"/>
          <p:cNvSpPr/>
          <p:nvPr/>
        </p:nvSpPr>
        <p:spPr>
          <a:xfrm>
            <a:off x="7562850" y="1339927"/>
            <a:ext cx="3492318" cy="319002"/>
          </a:xfrm>
          <a:prstGeom prst="rect">
            <a:avLst/>
          </a:prstGeom>
          <a:solidFill>
            <a:srgbClr val="7DDDF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TextBox 77"/>
          <p:cNvSpPr txBox="1"/>
          <p:nvPr/>
        </p:nvSpPr>
        <p:spPr>
          <a:xfrm rot="-1200000">
            <a:off x="10359788" y="3230621"/>
            <a:ext cx="8066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chemeClr val="accent2"/>
                </a:solidFill>
              </a:rPr>
              <a:t>Extended</a:t>
            </a:r>
            <a:endParaRPr lang="ko-KR" altLang="en-US" sz="1100" b="1" dirty="0">
              <a:solidFill>
                <a:schemeClr val="accent2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550151" y="2287832"/>
            <a:ext cx="3492318" cy="282346"/>
          </a:xfrm>
          <a:prstGeom prst="rect">
            <a:avLst/>
          </a:prstGeom>
          <a:solidFill>
            <a:srgbClr val="7DDDF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550151" y="3515252"/>
            <a:ext cx="3492318" cy="583355"/>
          </a:xfrm>
          <a:prstGeom prst="rect">
            <a:avLst/>
          </a:prstGeom>
          <a:solidFill>
            <a:srgbClr val="7DDDF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7562850" y="4425718"/>
            <a:ext cx="3492318" cy="276463"/>
          </a:xfrm>
          <a:prstGeom prst="rect">
            <a:avLst/>
          </a:prstGeom>
          <a:solidFill>
            <a:srgbClr val="7DDDF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7562850" y="5035318"/>
            <a:ext cx="3492318" cy="276463"/>
          </a:xfrm>
          <a:prstGeom prst="rect">
            <a:avLst/>
          </a:prstGeom>
          <a:solidFill>
            <a:srgbClr val="7DDDF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7562850" y="5621910"/>
            <a:ext cx="3492318" cy="276463"/>
          </a:xfrm>
          <a:prstGeom prst="rect">
            <a:avLst/>
          </a:prstGeom>
          <a:solidFill>
            <a:srgbClr val="7DDDF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7550151" y="3201411"/>
            <a:ext cx="3492318" cy="263137"/>
          </a:xfrm>
          <a:prstGeom prst="rect">
            <a:avLst/>
          </a:prstGeom>
          <a:solidFill>
            <a:schemeClr val="accent4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7566026" y="4115455"/>
            <a:ext cx="3492318" cy="297802"/>
          </a:xfrm>
          <a:prstGeom prst="rect">
            <a:avLst/>
          </a:prstGeom>
          <a:solidFill>
            <a:schemeClr val="accent4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7550151" y="4731508"/>
            <a:ext cx="3492318" cy="289465"/>
          </a:xfrm>
          <a:prstGeom prst="rect">
            <a:avLst/>
          </a:prstGeom>
          <a:solidFill>
            <a:schemeClr val="accent4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7562850" y="5331102"/>
            <a:ext cx="3492318" cy="289465"/>
          </a:xfrm>
          <a:prstGeom prst="rect">
            <a:avLst/>
          </a:prstGeom>
          <a:solidFill>
            <a:schemeClr val="accent4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 rot="-1200000">
            <a:off x="10336468" y="1389687"/>
            <a:ext cx="8306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chemeClr val="accent5"/>
                </a:solidFill>
              </a:rPr>
              <a:t>Improved</a:t>
            </a:r>
            <a:endParaRPr lang="ko-KR" altLang="en-US" sz="1100" b="1" dirty="0">
              <a:solidFill>
                <a:schemeClr val="accent5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7566026" y="2586048"/>
            <a:ext cx="3492318" cy="338948"/>
          </a:xfrm>
          <a:prstGeom prst="rect">
            <a:avLst/>
          </a:prstGeom>
          <a:solidFill>
            <a:srgbClr val="7DDDF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7556501" y="2922537"/>
            <a:ext cx="3492318" cy="256557"/>
          </a:xfrm>
          <a:prstGeom prst="rect">
            <a:avLst/>
          </a:prstGeom>
          <a:solidFill>
            <a:srgbClr val="7DDDF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7" name="직선 연결선 36"/>
          <p:cNvCxnSpPr/>
          <p:nvPr/>
        </p:nvCxnSpPr>
        <p:spPr>
          <a:xfrm>
            <a:off x="4076700" y="1658929"/>
            <a:ext cx="696576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>
            <a:off x="4083141" y="2586048"/>
            <a:ext cx="696576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/>
          <p:nvPr/>
        </p:nvCxnSpPr>
        <p:spPr>
          <a:xfrm>
            <a:off x="4076700" y="2879685"/>
            <a:ext cx="696576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7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8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047084" y="4152829"/>
            <a:ext cx="19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CO</a:t>
            </a:r>
            <a:b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                </a:t>
            </a:r>
            <a:r>
              <a:rPr lang="en-US" altLang="ko-KR" sz="1100" b="1" dirty="0">
                <a:solidFill>
                  <a:schemeClr val="bg1">
                    <a:lumMod val="50000"/>
                  </a:schemeClr>
                </a:solidFill>
              </a:rPr>
              <a:t>(Coupling)</a:t>
            </a:r>
            <a:endParaRPr lang="ko-KR" altLang="en-US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en-US" altLang="ko-KR" sz="2800" b="1" dirty="0"/>
              <a:t>DROOM(Dynamic Reusability Object-Oriented Metrics)</a:t>
            </a:r>
            <a:endParaRPr lang="ko-KR" altLang="en-US" sz="2800" b="1" dirty="0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838200" y="1082040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sz="1600" b="1" dirty="0"/>
              <a:t>Class Level</a:t>
            </a:r>
          </a:p>
          <a:p>
            <a:pPr lvl="1">
              <a:buFont typeface="맑은 고딕" panose="020B0503020000020004" pitchFamily="50" charset="-127"/>
              <a:buChar char="–"/>
            </a:pPr>
            <a:r>
              <a:rPr lang="en-US" altLang="ko-KR" sz="1200" b="1" dirty="0"/>
              <a:t>Static Metrics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20524" y="1667639"/>
            <a:ext cx="1111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CK Metrics</a:t>
            </a:r>
            <a:endParaRPr lang="ko-KR" alt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34384" y="1673518"/>
            <a:ext cx="2574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Extensive/Improved Metrics</a:t>
            </a:r>
            <a:endParaRPr lang="ko-KR" altLang="en-US" sz="1400" b="1" dirty="0"/>
          </a:p>
        </p:txBody>
      </p:sp>
      <p:cxnSp>
        <p:nvCxnSpPr>
          <p:cNvPr id="9" name="직선 연결선 8"/>
          <p:cNvCxnSpPr/>
          <p:nvPr/>
        </p:nvCxnSpPr>
        <p:spPr>
          <a:xfrm>
            <a:off x="6540495" y="1654090"/>
            <a:ext cx="0" cy="496187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838200" y="1975416"/>
            <a:ext cx="1023039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4325" y="4035512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Complexity</a:t>
            </a:r>
            <a:endParaRPr lang="ko-KR" altLang="en-US" sz="1400" b="1" dirty="0"/>
          </a:p>
        </p:txBody>
      </p:sp>
      <p:cxnSp>
        <p:nvCxnSpPr>
          <p:cNvPr id="15" name="직선 연결선 14"/>
          <p:cNvCxnSpPr/>
          <p:nvPr/>
        </p:nvCxnSpPr>
        <p:spPr>
          <a:xfrm>
            <a:off x="2012396" y="1654090"/>
            <a:ext cx="0" cy="496187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11068594" y="1667639"/>
            <a:ext cx="0" cy="51157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838200" y="1667639"/>
            <a:ext cx="0" cy="496187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838200" y="1667639"/>
            <a:ext cx="1023039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73356" y="2051904"/>
            <a:ext cx="428376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Weighted Methods per Class : WMC</a:t>
            </a:r>
          </a:p>
          <a:p>
            <a:endParaRPr lang="en-US" altLang="ko-KR" sz="1400" b="1" dirty="0"/>
          </a:p>
          <a:p>
            <a:endParaRPr lang="en-US" altLang="ko-KR" sz="1400" b="1" dirty="0"/>
          </a:p>
          <a:p>
            <a:endParaRPr lang="en-US" altLang="ko-KR" sz="1400" b="1" dirty="0"/>
          </a:p>
          <a:p>
            <a:endParaRPr lang="en-US" altLang="ko-KR" sz="1400" b="1" dirty="0"/>
          </a:p>
          <a:p>
            <a:endParaRPr lang="en-US" altLang="ko-KR" sz="1400" b="1" dirty="0"/>
          </a:p>
          <a:p>
            <a:endParaRPr lang="en-US" altLang="ko-KR" sz="1400" b="1" dirty="0"/>
          </a:p>
          <a:p>
            <a:endParaRPr lang="en-US" altLang="ko-KR" sz="1400" b="1" dirty="0"/>
          </a:p>
          <a:p>
            <a:endParaRPr lang="en-US" altLang="ko-KR" sz="1400" b="1" dirty="0"/>
          </a:p>
          <a:p>
            <a:endParaRPr lang="en-US" altLang="ko-KR" sz="1400" b="1" dirty="0"/>
          </a:p>
          <a:p>
            <a:endParaRPr lang="en-US" altLang="ko-KR" sz="1400" b="1" dirty="0"/>
          </a:p>
          <a:p>
            <a:endParaRPr lang="en-US" altLang="ko-KR" sz="1400" b="1" dirty="0"/>
          </a:p>
          <a:p>
            <a:pPr marL="171450" indent="-1714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altLang="ko-KR" sz="1400" dirty="0"/>
          </a:p>
          <a:p>
            <a:pPr marL="171450" indent="-1714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altLang="ko-KR" sz="1400" dirty="0"/>
          </a:p>
          <a:p>
            <a:pPr marL="171450" indent="-1714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1400" dirty="0"/>
              <a:t>It is an </a:t>
            </a:r>
            <a:r>
              <a:rPr lang="en-US" altLang="ko-KR" sz="1400" b="1" dirty="0"/>
              <a:t>indicator</a:t>
            </a:r>
            <a:r>
              <a:rPr lang="en-US" altLang="ko-KR" sz="1400" dirty="0"/>
              <a:t> of </a:t>
            </a:r>
            <a:r>
              <a:rPr lang="en-US" altLang="ko-KR" sz="1400" b="1" dirty="0">
                <a:solidFill>
                  <a:srgbClr val="FF0000"/>
                </a:solidFill>
              </a:rPr>
              <a:t>how much effort </a:t>
            </a:r>
            <a:r>
              <a:rPr lang="en-US" altLang="ko-KR" sz="1400" b="1" dirty="0"/>
              <a:t>is required to develop and maintain </a:t>
            </a:r>
            <a:r>
              <a:rPr lang="en-US" altLang="ko-KR" sz="1400" dirty="0"/>
              <a:t>a particular class.</a:t>
            </a:r>
          </a:p>
          <a:p>
            <a:pPr marL="171450" indent="-1714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altLang="ko-KR" sz="1400" dirty="0"/>
          </a:p>
          <a:p>
            <a:pPr marL="171450" indent="-1714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1400" dirty="0"/>
              <a:t>It focus on the complexity of a </a:t>
            </a:r>
            <a:r>
              <a:rPr lang="en-US" altLang="ko-KR" sz="1400" b="1" dirty="0">
                <a:solidFill>
                  <a:srgbClr val="FF0000"/>
                </a:solidFill>
              </a:rPr>
              <a:t>method</a:t>
            </a:r>
            <a:r>
              <a:rPr lang="en-US" altLang="ko-KR" sz="1400" dirty="0"/>
              <a:t>.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18515" y="2017760"/>
            <a:ext cx="431528" cy="23083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n w="0"/>
                <a:solidFill>
                  <a:srgbClr val="92D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New</a:t>
            </a:r>
            <a:endParaRPr lang="ko-KR" altLang="en-US" sz="900" b="1" dirty="0">
              <a:solidFill>
                <a:srgbClr val="92D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42329" y="2056408"/>
            <a:ext cx="428370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Class Cohesion : CCE</a:t>
            </a:r>
          </a:p>
          <a:p>
            <a:endParaRPr lang="en-US" altLang="ko-KR" sz="1400" b="1" dirty="0"/>
          </a:p>
          <a:p>
            <a:endParaRPr lang="en-US" altLang="ko-KR" sz="1400" b="1" dirty="0"/>
          </a:p>
          <a:p>
            <a:endParaRPr lang="en-US" altLang="ko-KR" sz="1400" b="1" dirty="0"/>
          </a:p>
          <a:p>
            <a:endParaRPr lang="en-US" altLang="ko-KR" sz="1400" b="1" dirty="0"/>
          </a:p>
          <a:p>
            <a:endParaRPr lang="en-US" altLang="ko-KR" sz="1400" b="1" dirty="0"/>
          </a:p>
          <a:p>
            <a:endParaRPr lang="en-US" altLang="ko-KR" sz="1400" b="1" dirty="0"/>
          </a:p>
          <a:p>
            <a:endParaRPr lang="en-US" altLang="ko-KR" sz="1400" b="1" dirty="0"/>
          </a:p>
          <a:p>
            <a:endParaRPr lang="en-US" altLang="ko-KR" sz="1400" b="1" dirty="0"/>
          </a:p>
          <a:p>
            <a:endParaRPr lang="en-US" altLang="ko-KR" sz="1400" b="1" dirty="0"/>
          </a:p>
          <a:p>
            <a:endParaRPr lang="en-US" altLang="ko-KR" sz="1400" b="1" dirty="0"/>
          </a:p>
          <a:p>
            <a:endParaRPr lang="en-US" altLang="ko-KR" sz="1400" b="1" dirty="0"/>
          </a:p>
          <a:p>
            <a:endParaRPr lang="en-US" altLang="ko-KR" sz="1400" b="1" dirty="0"/>
          </a:p>
          <a:p>
            <a:endParaRPr lang="en-US" altLang="ko-KR" sz="1400" b="1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/>
              <a:t>It is an </a:t>
            </a:r>
            <a:r>
              <a:rPr lang="en-US" altLang="ko-KR" sz="1400" b="1" dirty="0"/>
              <a:t>indicator</a:t>
            </a:r>
            <a:r>
              <a:rPr lang="en-US" altLang="ko-KR" sz="1400" dirty="0"/>
              <a:t> of </a:t>
            </a:r>
            <a:r>
              <a:rPr lang="en-US" altLang="ko-KR" sz="1400" b="1" dirty="0">
                <a:solidFill>
                  <a:srgbClr val="FF0000"/>
                </a:solidFill>
              </a:rPr>
              <a:t>how much effort </a:t>
            </a:r>
            <a:r>
              <a:rPr lang="en-US" altLang="ko-KR" sz="1400" b="1" dirty="0"/>
              <a:t>is required to develop and maintain </a:t>
            </a:r>
            <a:r>
              <a:rPr lang="en-US" altLang="ko-KR" sz="1400" dirty="0"/>
              <a:t>a particular class.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altLang="ko-KR" sz="14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/>
              <a:t>It focus on the complexity of a </a:t>
            </a:r>
            <a:r>
              <a:rPr lang="en-US" altLang="ko-KR" sz="1400" b="1" dirty="0">
                <a:solidFill>
                  <a:srgbClr val="FF0000"/>
                </a:solidFill>
              </a:rPr>
              <a:t>class</a:t>
            </a:r>
            <a:r>
              <a:rPr lang="en-US" altLang="ko-KR" sz="1400" dirty="0"/>
              <a:t>.</a:t>
            </a:r>
            <a:endParaRPr lang="ko-KR" altLang="en-US" sz="1400" b="1" dirty="0"/>
          </a:p>
        </p:txBody>
      </p:sp>
      <p:sp>
        <p:nvSpPr>
          <p:cNvPr id="26" name="직사각형 25"/>
          <p:cNvSpPr/>
          <p:nvPr/>
        </p:nvSpPr>
        <p:spPr bwMode="auto">
          <a:xfrm>
            <a:off x="2151569" y="2588686"/>
            <a:ext cx="4246365" cy="2150251"/>
          </a:xfrm>
          <a:prstGeom prst="rect">
            <a:avLst/>
          </a:prstGeom>
          <a:noFill/>
          <a:ln w="6350"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C1</a:t>
            </a:r>
            <a:endParaRPr kumimoji="1" lang="ko-KR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90966" y="4096463"/>
            <a:ext cx="3522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+      +     +      +      =  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WMC</a:t>
            </a:r>
            <a:endParaRPr lang="ko-KR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타원 27"/>
          <p:cNvSpPr/>
          <p:nvPr/>
        </p:nvSpPr>
        <p:spPr bwMode="auto">
          <a:xfrm>
            <a:off x="2491738" y="3163855"/>
            <a:ext cx="518268" cy="46566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m1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타원 28"/>
          <p:cNvSpPr/>
          <p:nvPr/>
        </p:nvSpPr>
        <p:spPr bwMode="auto">
          <a:xfrm>
            <a:off x="3099103" y="3163855"/>
            <a:ext cx="518268" cy="46566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m2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타원 29"/>
          <p:cNvSpPr/>
          <p:nvPr/>
        </p:nvSpPr>
        <p:spPr bwMode="auto">
          <a:xfrm>
            <a:off x="3706468" y="3163855"/>
            <a:ext cx="518268" cy="46566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m3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타원 30"/>
          <p:cNvSpPr/>
          <p:nvPr/>
        </p:nvSpPr>
        <p:spPr bwMode="auto">
          <a:xfrm>
            <a:off x="4313833" y="3163855"/>
            <a:ext cx="518268" cy="46566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m4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타원 31"/>
          <p:cNvSpPr/>
          <p:nvPr/>
        </p:nvSpPr>
        <p:spPr bwMode="auto">
          <a:xfrm>
            <a:off x="4921199" y="3163855"/>
            <a:ext cx="518268" cy="46566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m5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30746" y="4152829"/>
            <a:ext cx="2443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CC</a:t>
            </a:r>
            <a:b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          </a:t>
            </a:r>
            <a:r>
              <a:rPr lang="en-US" altLang="ko-KR" sz="1100" b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ko-KR" sz="1100" b="1" dirty="0" err="1">
                <a:solidFill>
                  <a:schemeClr val="bg1">
                    <a:lumMod val="50000"/>
                  </a:schemeClr>
                </a:solidFill>
              </a:rPr>
              <a:t>Cyclomatic</a:t>
            </a:r>
            <a:r>
              <a:rPr lang="en-US" altLang="ko-KR" sz="1100" b="1" dirty="0">
                <a:solidFill>
                  <a:schemeClr val="bg1">
                    <a:lumMod val="50000"/>
                  </a:schemeClr>
                </a:solidFill>
              </a:rPr>
              <a:t> Complexity)</a:t>
            </a:r>
            <a:endParaRPr lang="ko-KR" altLang="en-US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53341" y="4152829"/>
            <a:ext cx="409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CC</a:t>
            </a:r>
            <a:endParaRPr lang="ko-KR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60706" y="4152829"/>
            <a:ext cx="409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CC</a:t>
            </a:r>
            <a:endParaRPr lang="ko-KR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68071" y="4152829"/>
            <a:ext cx="409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CC</a:t>
            </a:r>
            <a:endParaRPr lang="ko-KR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75436" y="4152829"/>
            <a:ext cx="409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CC</a:t>
            </a:r>
            <a:endParaRPr lang="ko-KR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8" name="직선 화살표 연결선 37"/>
          <p:cNvCxnSpPr>
            <a:stCxn id="28" idx="4"/>
          </p:cNvCxnSpPr>
          <p:nvPr/>
        </p:nvCxnSpPr>
        <p:spPr>
          <a:xfrm>
            <a:off x="2750872" y="3629522"/>
            <a:ext cx="6715" cy="5233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stCxn id="29" idx="4"/>
            <a:endCxn id="34" idx="0"/>
          </p:cNvCxnSpPr>
          <p:nvPr/>
        </p:nvCxnSpPr>
        <p:spPr>
          <a:xfrm>
            <a:off x="3358237" y="3629522"/>
            <a:ext cx="0" cy="5233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>
            <a:stCxn id="30" idx="4"/>
            <a:endCxn id="35" idx="0"/>
          </p:cNvCxnSpPr>
          <p:nvPr/>
        </p:nvCxnSpPr>
        <p:spPr>
          <a:xfrm>
            <a:off x="3965602" y="3629522"/>
            <a:ext cx="0" cy="5233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>
            <a:stCxn id="31" idx="4"/>
            <a:endCxn id="36" idx="0"/>
          </p:cNvCxnSpPr>
          <p:nvPr/>
        </p:nvCxnSpPr>
        <p:spPr>
          <a:xfrm>
            <a:off x="4572967" y="3629522"/>
            <a:ext cx="0" cy="5233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직선 화살표 연결선 41"/>
          <p:cNvCxnSpPr>
            <a:stCxn id="32" idx="4"/>
            <a:endCxn id="37" idx="0"/>
          </p:cNvCxnSpPr>
          <p:nvPr/>
        </p:nvCxnSpPr>
        <p:spPr>
          <a:xfrm flipH="1">
            <a:off x="5180332" y="3629522"/>
            <a:ext cx="1" cy="5233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-142604" y="7101661"/>
            <a:ext cx="10491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http://staff.unak.is/andy/staticanalysis0809/metrics/wmc.html</a:t>
            </a:r>
          </a:p>
        </p:txBody>
      </p:sp>
      <p:sp>
        <p:nvSpPr>
          <p:cNvPr id="51" name="직사각형 50"/>
          <p:cNvSpPr/>
          <p:nvPr/>
        </p:nvSpPr>
        <p:spPr bwMode="auto">
          <a:xfrm>
            <a:off x="6667907" y="2588688"/>
            <a:ext cx="4246365" cy="2150250"/>
          </a:xfrm>
          <a:prstGeom prst="rect">
            <a:avLst/>
          </a:prstGeom>
          <a:noFill/>
          <a:ln w="6350"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C1</a:t>
            </a:r>
            <a:endParaRPr kumimoji="1" lang="ko-KR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407304" y="4096463"/>
            <a:ext cx="33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+      +     +      +      =  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CCE</a:t>
            </a:r>
            <a:endParaRPr lang="ko-KR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타원 52"/>
          <p:cNvSpPr/>
          <p:nvPr/>
        </p:nvSpPr>
        <p:spPr bwMode="auto">
          <a:xfrm>
            <a:off x="7008076" y="3192430"/>
            <a:ext cx="518268" cy="46566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m1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타원 53"/>
          <p:cNvSpPr/>
          <p:nvPr/>
        </p:nvSpPr>
        <p:spPr bwMode="auto">
          <a:xfrm>
            <a:off x="7615441" y="3382930"/>
            <a:ext cx="518268" cy="46566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m2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5" name="타원 54"/>
          <p:cNvSpPr/>
          <p:nvPr/>
        </p:nvSpPr>
        <p:spPr bwMode="auto">
          <a:xfrm>
            <a:off x="8222806" y="3563905"/>
            <a:ext cx="518268" cy="46566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m3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6" name="타원 55"/>
          <p:cNvSpPr/>
          <p:nvPr/>
        </p:nvSpPr>
        <p:spPr bwMode="auto">
          <a:xfrm>
            <a:off x="8830171" y="3163855"/>
            <a:ext cx="518268" cy="46566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m4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7" name="타원 56"/>
          <p:cNvSpPr/>
          <p:nvPr/>
        </p:nvSpPr>
        <p:spPr bwMode="auto">
          <a:xfrm>
            <a:off x="9437537" y="3430555"/>
            <a:ext cx="518268" cy="46566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m5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655990" y="4152829"/>
            <a:ext cx="437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CO</a:t>
            </a:r>
            <a:endParaRPr lang="ko-KR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263355" y="4152829"/>
            <a:ext cx="437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CO</a:t>
            </a:r>
            <a:endParaRPr lang="ko-KR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870720" y="4152829"/>
            <a:ext cx="437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CO</a:t>
            </a:r>
            <a:endParaRPr lang="ko-KR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478085" y="4152829"/>
            <a:ext cx="437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CO</a:t>
            </a:r>
            <a:endParaRPr lang="ko-KR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3" name="직선 화살표 연결선 62"/>
          <p:cNvCxnSpPr>
            <a:stCxn id="53" idx="4"/>
          </p:cNvCxnSpPr>
          <p:nvPr/>
        </p:nvCxnSpPr>
        <p:spPr>
          <a:xfrm>
            <a:off x="7267210" y="3658097"/>
            <a:ext cx="6715" cy="5233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>
            <a:stCxn id="54" idx="4"/>
            <a:endCxn id="59" idx="0"/>
          </p:cNvCxnSpPr>
          <p:nvPr/>
        </p:nvCxnSpPr>
        <p:spPr>
          <a:xfrm>
            <a:off x="7874575" y="3848597"/>
            <a:ext cx="1" cy="30423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>
            <a:stCxn id="55" idx="4"/>
            <a:endCxn id="60" idx="0"/>
          </p:cNvCxnSpPr>
          <p:nvPr/>
        </p:nvCxnSpPr>
        <p:spPr>
          <a:xfrm>
            <a:off x="8481940" y="4029572"/>
            <a:ext cx="1" cy="12325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>
            <a:stCxn id="56" idx="4"/>
            <a:endCxn id="61" idx="0"/>
          </p:cNvCxnSpPr>
          <p:nvPr/>
        </p:nvCxnSpPr>
        <p:spPr>
          <a:xfrm>
            <a:off x="9089305" y="3629522"/>
            <a:ext cx="1" cy="5233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7" name="직선 화살표 연결선 66"/>
          <p:cNvCxnSpPr>
            <a:stCxn id="57" idx="4"/>
            <a:endCxn id="62" idx="0"/>
          </p:cNvCxnSpPr>
          <p:nvPr/>
        </p:nvCxnSpPr>
        <p:spPr>
          <a:xfrm>
            <a:off x="9696671" y="3896222"/>
            <a:ext cx="0" cy="2566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9" name="구부러진 연결선 68"/>
          <p:cNvCxnSpPr>
            <a:stCxn id="53" idx="6"/>
            <a:endCxn id="54" idx="2"/>
          </p:cNvCxnSpPr>
          <p:nvPr/>
        </p:nvCxnSpPr>
        <p:spPr>
          <a:xfrm>
            <a:off x="7526344" y="3425264"/>
            <a:ext cx="89097" cy="190500"/>
          </a:xfrm>
          <a:prstGeom prst="curvedConnector3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구부러진 연결선 69"/>
          <p:cNvCxnSpPr>
            <a:stCxn id="53" idx="7"/>
            <a:endCxn id="56" idx="1"/>
          </p:cNvCxnSpPr>
          <p:nvPr/>
        </p:nvCxnSpPr>
        <p:spPr>
          <a:xfrm rot="5400000" flipH="1" flipV="1">
            <a:off x="8163970" y="2518526"/>
            <a:ext cx="28575" cy="1455625"/>
          </a:xfrm>
          <a:prstGeom prst="curvedConnector3">
            <a:avLst>
              <a:gd name="adj1" fmla="val 1138653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구부러진 연결선 73"/>
          <p:cNvCxnSpPr>
            <a:stCxn id="55" idx="0"/>
            <a:endCxn id="56" idx="2"/>
          </p:cNvCxnSpPr>
          <p:nvPr/>
        </p:nvCxnSpPr>
        <p:spPr>
          <a:xfrm rot="5400000" flipH="1" flipV="1">
            <a:off x="8572447" y="3306182"/>
            <a:ext cx="167216" cy="348231"/>
          </a:xfrm>
          <a:prstGeom prst="curvedConnector2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구부러진 연결선 76"/>
          <p:cNvCxnSpPr>
            <a:stCxn id="56" idx="6"/>
            <a:endCxn id="57" idx="1"/>
          </p:cNvCxnSpPr>
          <p:nvPr/>
        </p:nvCxnSpPr>
        <p:spPr>
          <a:xfrm>
            <a:off x="9348439" y="3396689"/>
            <a:ext cx="164997" cy="102061"/>
          </a:xfrm>
          <a:prstGeom prst="curvedConnector2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07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073356" y="2051904"/>
            <a:ext cx="42837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Lack Cohesion Of Methods : LCOM</a:t>
            </a:r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pPr marL="171450" indent="-1714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altLang="ko-KR" sz="1300" dirty="0"/>
          </a:p>
          <a:p>
            <a:pPr marL="171450" indent="-1714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altLang="ko-KR" sz="1300" dirty="0"/>
          </a:p>
          <a:p>
            <a:pPr marL="171450" indent="-1714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altLang="ko-KR" sz="1300" dirty="0"/>
          </a:p>
          <a:p>
            <a:pPr marL="171450" indent="-1714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1300" dirty="0"/>
              <a:t>It is an </a:t>
            </a:r>
            <a:r>
              <a:rPr lang="en-US" altLang="ko-KR" sz="1300" b="1" dirty="0"/>
              <a:t>indicator</a:t>
            </a:r>
            <a:r>
              <a:rPr lang="en-US" altLang="ko-KR" sz="1300" dirty="0"/>
              <a:t> of whether a class represents a single </a:t>
            </a:r>
            <a:r>
              <a:rPr lang="en-US" altLang="ko-KR" sz="1300" b="1" dirty="0">
                <a:solidFill>
                  <a:srgbClr val="FF0000"/>
                </a:solidFill>
              </a:rPr>
              <a:t>abstraction</a:t>
            </a:r>
            <a:r>
              <a:rPr lang="en-US" altLang="ko-KR" sz="1300" dirty="0">
                <a:solidFill>
                  <a:srgbClr val="FF0000"/>
                </a:solidFill>
              </a:rPr>
              <a:t> </a:t>
            </a:r>
            <a:r>
              <a:rPr lang="en-US" altLang="ko-KR" sz="1300" dirty="0"/>
              <a:t>or multiple abstractions.</a:t>
            </a:r>
          </a:p>
          <a:p>
            <a:pPr marL="171450" indent="-1714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altLang="ko-KR" sz="1300" dirty="0"/>
          </a:p>
          <a:p>
            <a:pPr marL="171450" indent="-1714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1300" dirty="0"/>
              <a:t>It is </a:t>
            </a:r>
            <a:r>
              <a:rPr lang="en-US" altLang="ko-KR" sz="1300" b="1" dirty="0">
                <a:solidFill>
                  <a:srgbClr val="FF0000"/>
                </a:solidFill>
              </a:rPr>
              <a:t>difficult</a:t>
            </a:r>
            <a:r>
              <a:rPr lang="en-US" altLang="ko-KR" sz="1300" dirty="0">
                <a:solidFill>
                  <a:srgbClr val="FF0000"/>
                </a:solidFill>
              </a:rPr>
              <a:t> </a:t>
            </a:r>
            <a:r>
              <a:rPr lang="en-US" altLang="ko-KR" sz="1300" dirty="0"/>
              <a:t>to establish a </a:t>
            </a:r>
            <a:r>
              <a:rPr lang="en-US" altLang="ko-KR" sz="1300" b="1" dirty="0"/>
              <a:t>clear mechanism </a:t>
            </a:r>
            <a:r>
              <a:rPr lang="en-US" altLang="ko-KR" sz="1300" dirty="0"/>
              <a:t>for measuring it. So, it represents a ‘</a:t>
            </a:r>
            <a:r>
              <a:rPr lang="en-US" altLang="ko-KR" sz="1300" b="1" dirty="0">
                <a:solidFill>
                  <a:srgbClr val="FF0000"/>
                </a:solidFill>
              </a:rPr>
              <a:t>better</a:t>
            </a:r>
            <a:r>
              <a:rPr lang="en-US" altLang="ko-KR" sz="1300" dirty="0"/>
              <a:t>’ situation.</a:t>
            </a:r>
          </a:p>
        </p:txBody>
      </p:sp>
      <p:sp>
        <p:nvSpPr>
          <p:cNvPr id="50" name="직사각형 49"/>
          <p:cNvSpPr/>
          <p:nvPr/>
        </p:nvSpPr>
        <p:spPr bwMode="auto">
          <a:xfrm>
            <a:off x="2151569" y="2588686"/>
            <a:ext cx="4246365" cy="2150251"/>
          </a:xfrm>
          <a:prstGeom prst="rect">
            <a:avLst/>
          </a:prstGeom>
          <a:noFill/>
          <a:ln w="6350"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C1</a:t>
            </a:r>
            <a:endParaRPr kumimoji="1" lang="ko-KR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en-US" altLang="ko-KR" sz="2800" b="1" dirty="0"/>
              <a:t>DROOM(Dynamic Reusability Object-Oriented Metrics)</a:t>
            </a:r>
            <a:endParaRPr lang="ko-KR" altLang="en-US" sz="2800" b="1" dirty="0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838200" y="1082040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sz="1600" b="1" dirty="0"/>
              <a:t>Class Level</a:t>
            </a:r>
          </a:p>
          <a:p>
            <a:pPr lvl="1">
              <a:buFont typeface="맑은 고딕" panose="020B0503020000020004" pitchFamily="50" charset="-127"/>
              <a:buChar char="–"/>
            </a:pPr>
            <a:r>
              <a:rPr lang="en-US" altLang="ko-KR" sz="1200" b="1" dirty="0">
                <a:solidFill>
                  <a:prstClr val="black"/>
                </a:solidFill>
              </a:rPr>
              <a:t>Static Metrics</a:t>
            </a:r>
          </a:p>
        </p:txBody>
      </p:sp>
      <p:sp>
        <p:nvSpPr>
          <p:cNvPr id="126" name="직사각형 125"/>
          <p:cNvSpPr/>
          <p:nvPr/>
        </p:nvSpPr>
        <p:spPr>
          <a:xfrm>
            <a:off x="5140535" y="2968528"/>
            <a:ext cx="655072" cy="1625399"/>
          </a:xfrm>
          <a:prstGeom prst="rect">
            <a:avLst/>
          </a:prstGeom>
          <a:solidFill>
            <a:srgbClr val="5B9BD5">
              <a:alpha val="38824"/>
            </a:srgb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이등변 삼각형 127"/>
          <p:cNvSpPr/>
          <p:nvPr/>
        </p:nvSpPr>
        <p:spPr>
          <a:xfrm flipH="1">
            <a:off x="4552580" y="2823518"/>
            <a:ext cx="666492" cy="1770409"/>
          </a:xfrm>
          <a:prstGeom prst="triangle">
            <a:avLst>
              <a:gd name="adj" fmla="val 496"/>
            </a:avLst>
          </a:prstGeom>
          <a:solidFill>
            <a:srgbClr val="5B9BD5">
              <a:alpha val="38824"/>
            </a:srgb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직사각형 126"/>
          <p:cNvSpPr/>
          <p:nvPr/>
        </p:nvSpPr>
        <p:spPr>
          <a:xfrm>
            <a:off x="3368754" y="2968528"/>
            <a:ext cx="1186867" cy="1625399"/>
          </a:xfrm>
          <a:prstGeom prst="rect">
            <a:avLst/>
          </a:prstGeom>
          <a:solidFill>
            <a:srgbClr val="5B9BD5">
              <a:alpha val="38824"/>
            </a:srgb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이등변 삼각형 39"/>
          <p:cNvSpPr/>
          <p:nvPr/>
        </p:nvSpPr>
        <p:spPr>
          <a:xfrm flipV="1">
            <a:off x="4476297" y="2968527"/>
            <a:ext cx="666492" cy="1770409"/>
          </a:xfrm>
          <a:prstGeom prst="triangle">
            <a:avLst>
              <a:gd name="adj" fmla="val 496"/>
            </a:avLst>
          </a:prstGeom>
          <a:solidFill>
            <a:srgbClr val="5B9BD5">
              <a:alpha val="38824"/>
            </a:srgb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2708859" y="2946453"/>
            <a:ext cx="655072" cy="1625399"/>
          </a:xfrm>
          <a:prstGeom prst="rect">
            <a:avLst/>
          </a:prstGeom>
          <a:solidFill>
            <a:srgbClr val="5B9BD5">
              <a:alpha val="38824"/>
            </a:srgb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6642329" y="2056408"/>
            <a:ext cx="428370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Class Cohesion : CCE</a:t>
            </a:r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300" dirty="0"/>
              <a:t>It is an </a:t>
            </a:r>
            <a:r>
              <a:rPr lang="en-US" altLang="ko-KR" sz="1300" b="1" dirty="0"/>
              <a:t>indicator</a:t>
            </a:r>
            <a:r>
              <a:rPr lang="en-US" altLang="ko-KR" sz="1300" dirty="0"/>
              <a:t> of </a:t>
            </a:r>
            <a:r>
              <a:rPr lang="en-US" altLang="ko-KR" sz="1300" b="1" dirty="0">
                <a:solidFill>
                  <a:srgbClr val="FF0000"/>
                </a:solidFill>
              </a:rPr>
              <a:t>how much strong </a:t>
            </a:r>
            <a:r>
              <a:rPr lang="en-US" altLang="ko-KR" sz="1300" dirty="0"/>
              <a:t>the coupling</a:t>
            </a:r>
            <a:r>
              <a:rPr lang="en-US" altLang="ko-KR" sz="1300" b="1" dirty="0">
                <a:solidFill>
                  <a:srgbClr val="FF0000"/>
                </a:solidFill>
              </a:rPr>
              <a:t> </a:t>
            </a:r>
            <a:r>
              <a:rPr lang="en-US" altLang="ko-KR" sz="1300" dirty="0"/>
              <a:t>of</a:t>
            </a:r>
            <a:r>
              <a:rPr lang="en-US" altLang="ko-KR" sz="1300" b="1" dirty="0">
                <a:solidFill>
                  <a:srgbClr val="FF0000"/>
                </a:solidFill>
              </a:rPr>
              <a:t> </a:t>
            </a:r>
            <a:r>
              <a:rPr lang="en-US" altLang="ko-KR" sz="1300" dirty="0"/>
              <a:t>methods</a:t>
            </a:r>
            <a:r>
              <a:rPr lang="en-US" altLang="ko-KR" sz="1300" b="1" dirty="0">
                <a:solidFill>
                  <a:srgbClr val="FF0000"/>
                </a:solidFill>
              </a:rPr>
              <a:t> </a:t>
            </a:r>
            <a:r>
              <a:rPr lang="en-US" altLang="ko-KR" sz="1300" dirty="0"/>
              <a:t>in</a:t>
            </a:r>
            <a:r>
              <a:rPr lang="en-US" altLang="ko-KR" sz="1300" b="1" dirty="0"/>
              <a:t> </a:t>
            </a:r>
            <a:r>
              <a:rPr lang="en-US" altLang="ko-KR" sz="1300" dirty="0"/>
              <a:t>a particular class. </a:t>
            </a:r>
          </a:p>
          <a:p>
            <a:endParaRPr lang="en-US" altLang="ko-KR" sz="1300" dirty="0"/>
          </a:p>
        </p:txBody>
      </p:sp>
      <p:sp>
        <p:nvSpPr>
          <p:cNvPr id="3" name="TextBox 2"/>
          <p:cNvSpPr txBox="1"/>
          <p:nvPr/>
        </p:nvSpPr>
        <p:spPr>
          <a:xfrm>
            <a:off x="3720524" y="1667639"/>
            <a:ext cx="1111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CK Metrics</a:t>
            </a:r>
            <a:endParaRPr lang="ko-KR" alt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34384" y="1673518"/>
            <a:ext cx="2574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Extensive/Improved Metrics</a:t>
            </a:r>
            <a:endParaRPr lang="ko-KR" altLang="en-US" sz="1400" b="1" dirty="0"/>
          </a:p>
        </p:txBody>
      </p:sp>
      <p:cxnSp>
        <p:nvCxnSpPr>
          <p:cNvPr id="9" name="직선 연결선 8"/>
          <p:cNvCxnSpPr/>
          <p:nvPr/>
        </p:nvCxnSpPr>
        <p:spPr>
          <a:xfrm>
            <a:off x="6540495" y="1654090"/>
            <a:ext cx="0" cy="496187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838200" y="1975416"/>
            <a:ext cx="1023039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32312" y="4065787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Cohesion</a:t>
            </a:r>
            <a:endParaRPr lang="ko-KR" altLang="en-US" sz="1400" b="1" dirty="0"/>
          </a:p>
        </p:txBody>
      </p:sp>
      <p:cxnSp>
        <p:nvCxnSpPr>
          <p:cNvPr id="15" name="직선 연결선 14"/>
          <p:cNvCxnSpPr/>
          <p:nvPr/>
        </p:nvCxnSpPr>
        <p:spPr>
          <a:xfrm>
            <a:off x="2012396" y="1654090"/>
            <a:ext cx="0" cy="496187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11068594" y="1667639"/>
            <a:ext cx="0" cy="51157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838200" y="1667639"/>
            <a:ext cx="0" cy="496187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838200" y="1667639"/>
            <a:ext cx="1023039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318515" y="2017760"/>
            <a:ext cx="431528" cy="23083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n w="0"/>
                <a:solidFill>
                  <a:srgbClr val="92D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New</a:t>
            </a:r>
            <a:endParaRPr lang="ko-KR" altLang="en-US" sz="900" b="1" dirty="0">
              <a:solidFill>
                <a:srgbClr val="92D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47084" y="4152829"/>
            <a:ext cx="19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CO</a:t>
            </a:r>
            <a:b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                </a:t>
            </a:r>
            <a:r>
              <a:rPr lang="en-US" altLang="ko-KR" sz="1100" b="1" dirty="0">
                <a:solidFill>
                  <a:schemeClr val="bg1">
                    <a:lumMod val="50000"/>
                  </a:schemeClr>
                </a:solidFill>
              </a:rPr>
              <a:t>(Coupling)</a:t>
            </a:r>
            <a:endParaRPr lang="ko-KR" altLang="en-US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타원 51"/>
          <p:cNvSpPr/>
          <p:nvPr/>
        </p:nvSpPr>
        <p:spPr bwMode="auto">
          <a:xfrm>
            <a:off x="2774336" y="3986843"/>
            <a:ext cx="518268" cy="46566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m1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3" name="타원 52"/>
          <p:cNvSpPr/>
          <p:nvPr/>
        </p:nvSpPr>
        <p:spPr bwMode="auto">
          <a:xfrm>
            <a:off x="3381701" y="3986843"/>
            <a:ext cx="518268" cy="46566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m2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타원 53"/>
          <p:cNvSpPr/>
          <p:nvPr/>
        </p:nvSpPr>
        <p:spPr bwMode="auto">
          <a:xfrm>
            <a:off x="3989066" y="3986843"/>
            <a:ext cx="518268" cy="46566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m3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5" name="타원 54"/>
          <p:cNvSpPr/>
          <p:nvPr/>
        </p:nvSpPr>
        <p:spPr bwMode="auto">
          <a:xfrm>
            <a:off x="4596431" y="3986843"/>
            <a:ext cx="518268" cy="46566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m4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6" name="타원 55"/>
          <p:cNvSpPr/>
          <p:nvPr/>
        </p:nvSpPr>
        <p:spPr bwMode="auto">
          <a:xfrm>
            <a:off x="5203797" y="3986843"/>
            <a:ext cx="518268" cy="46566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m5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7" name="직사각형 66"/>
          <p:cNvSpPr/>
          <p:nvPr/>
        </p:nvSpPr>
        <p:spPr bwMode="auto">
          <a:xfrm>
            <a:off x="6667907" y="2588688"/>
            <a:ext cx="4246365" cy="2150250"/>
          </a:xfrm>
          <a:prstGeom prst="rect">
            <a:avLst/>
          </a:prstGeom>
          <a:noFill/>
          <a:ln w="6350"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C1</a:t>
            </a:r>
            <a:endParaRPr kumimoji="1" lang="ko-KR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407304" y="4096463"/>
            <a:ext cx="33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+      +     +      +      =  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CCE</a:t>
            </a:r>
            <a:endParaRPr lang="ko-KR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타원 69"/>
          <p:cNvSpPr/>
          <p:nvPr/>
        </p:nvSpPr>
        <p:spPr bwMode="auto">
          <a:xfrm>
            <a:off x="7008076" y="3192430"/>
            <a:ext cx="518268" cy="46566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m1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3" name="타원 72"/>
          <p:cNvSpPr/>
          <p:nvPr/>
        </p:nvSpPr>
        <p:spPr bwMode="auto">
          <a:xfrm>
            <a:off x="7615441" y="3382930"/>
            <a:ext cx="518268" cy="46566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m2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4" name="타원 73"/>
          <p:cNvSpPr/>
          <p:nvPr/>
        </p:nvSpPr>
        <p:spPr bwMode="auto">
          <a:xfrm>
            <a:off x="8222806" y="3563905"/>
            <a:ext cx="518268" cy="46566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m3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5" name="타원 74"/>
          <p:cNvSpPr/>
          <p:nvPr/>
        </p:nvSpPr>
        <p:spPr bwMode="auto">
          <a:xfrm>
            <a:off x="8830171" y="3163855"/>
            <a:ext cx="518268" cy="46566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m4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6" name="타원 75"/>
          <p:cNvSpPr/>
          <p:nvPr/>
        </p:nvSpPr>
        <p:spPr bwMode="auto">
          <a:xfrm>
            <a:off x="9437537" y="3430555"/>
            <a:ext cx="518268" cy="46566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m5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655990" y="4152829"/>
            <a:ext cx="437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CO</a:t>
            </a:r>
            <a:endParaRPr lang="ko-KR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263355" y="4152829"/>
            <a:ext cx="437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CO</a:t>
            </a:r>
            <a:endParaRPr lang="ko-KR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870720" y="4152829"/>
            <a:ext cx="437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CO</a:t>
            </a:r>
            <a:endParaRPr lang="ko-KR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478085" y="4152829"/>
            <a:ext cx="437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CO</a:t>
            </a:r>
            <a:endParaRPr lang="ko-KR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4" name="직선 화살표 연결선 83"/>
          <p:cNvCxnSpPr>
            <a:stCxn id="70" idx="4"/>
          </p:cNvCxnSpPr>
          <p:nvPr/>
        </p:nvCxnSpPr>
        <p:spPr>
          <a:xfrm>
            <a:off x="7267210" y="3658097"/>
            <a:ext cx="6715" cy="5233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5" name="직선 화살표 연결선 84"/>
          <p:cNvCxnSpPr>
            <a:stCxn id="73" idx="4"/>
            <a:endCxn id="77" idx="0"/>
          </p:cNvCxnSpPr>
          <p:nvPr/>
        </p:nvCxnSpPr>
        <p:spPr>
          <a:xfrm>
            <a:off x="7874575" y="3848597"/>
            <a:ext cx="1" cy="30423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6" name="직선 화살표 연결선 85"/>
          <p:cNvCxnSpPr>
            <a:stCxn id="74" idx="4"/>
            <a:endCxn id="79" idx="0"/>
          </p:cNvCxnSpPr>
          <p:nvPr/>
        </p:nvCxnSpPr>
        <p:spPr>
          <a:xfrm>
            <a:off x="8481940" y="4029572"/>
            <a:ext cx="1" cy="12325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7" name="직선 화살표 연결선 86"/>
          <p:cNvCxnSpPr>
            <a:stCxn id="75" idx="4"/>
            <a:endCxn id="81" idx="0"/>
          </p:cNvCxnSpPr>
          <p:nvPr/>
        </p:nvCxnSpPr>
        <p:spPr>
          <a:xfrm>
            <a:off x="9089305" y="3629522"/>
            <a:ext cx="1" cy="5233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8" name="직선 화살표 연결선 87"/>
          <p:cNvCxnSpPr>
            <a:stCxn id="76" idx="4"/>
            <a:endCxn id="82" idx="0"/>
          </p:cNvCxnSpPr>
          <p:nvPr/>
        </p:nvCxnSpPr>
        <p:spPr>
          <a:xfrm>
            <a:off x="9696671" y="3896222"/>
            <a:ext cx="0" cy="2566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0" name="구부러진 연결선 89"/>
          <p:cNvCxnSpPr>
            <a:stCxn id="70" idx="6"/>
            <a:endCxn id="73" idx="2"/>
          </p:cNvCxnSpPr>
          <p:nvPr/>
        </p:nvCxnSpPr>
        <p:spPr>
          <a:xfrm>
            <a:off x="7526344" y="3425264"/>
            <a:ext cx="89097" cy="190500"/>
          </a:xfrm>
          <a:prstGeom prst="curvedConnector3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구부러진 연결선 90"/>
          <p:cNvCxnSpPr>
            <a:stCxn id="70" idx="7"/>
            <a:endCxn id="75" idx="1"/>
          </p:cNvCxnSpPr>
          <p:nvPr/>
        </p:nvCxnSpPr>
        <p:spPr>
          <a:xfrm rot="5400000" flipH="1" flipV="1">
            <a:off x="8163970" y="2518526"/>
            <a:ext cx="28575" cy="1455625"/>
          </a:xfrm>
          <a:prstGeom prst="curvedConnector3">
            <a:avLst>
              <a:gd name="adj1" fmla="val 1138653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구부러진 연결선 108"/>
          <p:cNvCxnSpPr>
            <a:stCxn id="74" idx="0"/>
            <a:endCxn id="75" idx="2"/>
          </p:cNvCxnSpPr>
          <p:nvPr/>
        </p:nvCxnSpPr>
        <p:spPr>
          <a:xfrm rot="5400000" flipH="1" flipV="1">
            <a:off x="8572447" y="3306182"/>
            <a:ext cx="167216" cy="348231"/>
          </a:xfrm>
          <a:prstGeom prst="curvedConnector2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구부러진 연결선 109"/>
          <p:cNvCxnSpPr>
            <a:stCxn id="75" idx="6"/>
            <a:endCxn id="76" idx="1"/>
          </p:cNvCxnSpPr>
          <p:nvPr/>
        </p:nvCxnSpPr>
        <p:spPr>
          <a:xfrm>
            <a:off x="9348439" y="3396689"/>
            <a:ext cx="164997" cy="102061"/>
          </a:xfrm>
          <a:prstGeom prst="curvedConnector2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타원 112"/>
          <p:cNvSpPr/>
          <p:nvPr/>
        </p:nvSpPr>
        <p:spPr bwMode="auto">
          <a:xfrm>
            <a:off x="2782419" y="3065797"/>
            <a:ext cx="518268" cy="46566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a1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4" name="타원 113"/>
          <p:cNvSpPr/>
          <p:nvPr/>
        </p:nvSpPr>
        <p:spPr bwMode="auto">
          <a:xfrm>
            <a:off x="3389784" y="3065797"/>
            <a:ext cx="518268" cy="46566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a2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5" name="타원 114"/>
          <p:cNvSpPr/>
          <p:nvPr/>
        </p:nvSpPr>
        <p:spPr bwMode="auto">
          <a:xfrm>
            <a:off x="3997149" y="3065797"/>
            <a:ext cx="518268" cy="46566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a3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6" name="타원 115"/>
          <p:cNvSpPr/>
          <p:nvPr/>
        </p:nvSpPr>
        <p:spPr bwMode="auto">
          <a:xfrm>
            <a:off x="4604514" y="3065797"/>
            <a:ext cx="518268" cy="46566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a4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7" name="타원 116"/>
          <p:cNvSpPr/>
          <p:nvPr/>
        </p:nvSpPr>
        <p:spPr bwMode="auto">
          <a:xfrm>
            <a:off x="5211880" y="3065797"/>
            <a:ext cx="518268" cy="46566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a5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18" name="직선 화살표 연결선 117"/>
          <p:cNvCxnSpPr>
            <a:stCxn id="113" idx="4"/>
            <a:endCxn id="52" idx="0"/>
          </p:cNvCxnSpPr>
          <p:nvPr/>
        </p:nvCxnSpPr>
        <p:spPr>
          <a:xfrm flipH="1">
            <a:off x="3033470" y="3531464"/>
            <a:ext cx="8083" cy="45537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0" name="직선 화살표 연결선 119"/>
          <p:cNvCxnSpPr>
            <a:stCxn id="115" idx="4"/>
            <a:endCxn id="54" idx="0"/>
          </p:cNvCxnSpPr>
          <p:nvPr/>
        </p:nvCxnSpPr>
        <p:spPr>
          <a:xfrm flipH="1">
            <a:off x="4248200" y="3531464"/>
            <a:ext cx="8083" cy="45537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1" name="직선 화살표 연결선 120"/>
          <p:cNvCxnSpPr>
            <a:stCxn id="116" idx="4"/>
            <a:endCxn id="54" idx="0"/>
          </p:cNvCxnSpPr>
          <p:nvPr/>
        </p:nvCxnSpPr>
        <p:spPr>
          <a:xfrm flipH="1">
            <a:off x="4248200" y="3531464"/>
            <a:ext cx="615448" cy="45537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2" name="직선 화살표 연결선 121"/>
          <p:cNvCxnSpPr>
            <a:stCxn id="117" idx="4"/>
            <a:endCxn id="56" idx="0"/>
          </p:cNvCxnSpPr>
          <p:nvPr/>
        </p:nvCxnSpPr>
        <p:spPr>
          <a:xfrm flipH="1">
            <a:off x="5462931" y="3531464"/>
            <a:ext cx="8083" cy="45537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3" name="직선 화살표 연결선 122"/>
          <p:cNvCxnSpPr>
            <a:stCxn id="114" idx="4"/>
            <a:endCxn id="53" idx="0"/>
          </p:cNvCxnSpPr>
          <p:nvPr/>
        </p:nvCxnSpPr>
        <p:spPr>
          <a:xfrm flipH="1">
            <a:off x="3640835" y="3531464"/>
            <a:ext cx="8083" cy="45537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4" name="직선 화살표 연결선 123"/>
          <p:cNvCxnSpPr>
            <a:stCxn id="114" idx="4"/>
            <a:endCxn id="54" idx="0"/>
          </p:cNvCxnSpPr>
          <p:nvPr/>
        </p:nvCxnSpPr>
        <p:spPr>
          <a:xfrm>
            <a:off x="3648918" y="3531464"/>
            <a:ext cx="599282" cy="45537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5" name="직선 화살표 연결선 124"/>
          <p:cNvCxnSpPr>
            <a:stCxn id="117" idx="4"/>
            <a:endCxn id="55" idx="0"/>
          </p:cNvCxnSpPr>
          <p:nvPr/>
        </p:nvCxnSpPr>
        <p:spPr>
          <a:xfrm flipH="1">
            <a:off x="4855565" y="3531464"/>
            <a:ext cx="615449" cy="45537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811140" y="4479062"/>
            <a:ext cx="397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#1</a:t>
            </a:r>
            <a:endParaRPr lang="ko-KR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697685" y="4479062"/>
            <a:ext cx="397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#2</a:t>
            </a:r>
            <a:endParaRPr lang="ko-KR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923849" y="4468885"/>
            <a:ext cx="397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#3</a:t>
            </a:r>
            <a:endParaRPr lang="ko-KR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-14530" y="701822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/>
              <a:t>http://eclipse-metrics.sourceforge.net/descriptions/pages/cohesion/LackOfCohesionInMethods.html</a:t>
            </a:r>
          </a:p>
        </p:txBody>
      </p:sp>
    </p:spTree>
    <p:extLst>
      <p:ext uri="{BB962C8B-B14F-4D97-AF65-F5344CB8AC3E}">
        <p14:creationId xmlns:p14="http://schemas.microsoft.com/office/powerpoint/2010/main" val="262444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r>
              <a:rPr lang="en-US" altLang="ko-KR" sz="3600" b="1" dirty="0"/>
              <a:t>Contents</a:t>
            </a:r>
            <a:endParaRPr lang="ko-KR" altLang="en-US" sz="3600" b="1" dirty="0"/>
          </a:p>
        </p:txBody>
      </p:sp>
      <p:sp>
        <p:nvSpPr>
          <p:cNvPr id="20" name="AutoShape 49"/>
          <p:cNvSpPr>
            <a:spLocks noChangeArrowheads="1"/>
          </p:cNvSpPr>
          <p:nvPr/>
        </p:nvSpPr>
        <p:spPr bwMode="gray">
          <a:xfrm>
            <a:off x="1253769" y="4669865"/>
            <a:ext cx="9625520" cy="43702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l">
              <a:defRPr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V. Case Study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AutoShape 50"/>
          <p:cNvSpPr>
            <a:spLocks noChangeArrowheads="1"/>
          </p:cNvSpPr>
          <p:nvPr/>
        </p:nvSpPr>
        <p:spPr bwMode="gray">
          <a:xfrm>
            <a:off x="1253069" y="3039638"/>
            <a:ext cx="9601200" cy="474014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l">
              <a:defRPr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III. </a:t>
            </a:r>
            <a:r>
              <a:rPr lang="x-none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D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ROOM(</a:t>
            </a:r>
            <a:r>
              <a:rPr lang="x-none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Dynamic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Reusability Object-Oriented Metrics)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AutoShape 52"/>
          <p:cNvSpPr>
            <a:spLocks noChangeArrowheads="1"/>
          </p:cNvSpPr>
          <p:nvPr/>
        </p:nvSpPr>
        <p:spPr bwMode="gray">
          <a:xfrm>
            <a:off x="1260314" y="2277807"/>
            <a:ext cx="9601200" cy="474014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l">
              <a:defRPr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II. Related Works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AutoShape 50"/>
          <p:cNvSpPr>
            <a:spLocks noChangeArrowheads="1"/>
          </p:cNvSpPr>
          <p:nvPr/>
        </p:nvSpPr>
        <p:spPr bwMode="gray">
          <a:xfrm>
            <a:off x="1253068" y="3835721"/>
            <a:ext cx="9601202" cy="49836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l">
              <a:defRPr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IV. Visualization Tool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AutoShape 52"/>
          <p:cNvSpPr>
            <a:spLocks noChangeArrowheads="1"/>
          </p:cNvSpPr>
          <p:nvPr/>
        </p:nvSpPr>
        <p:spPr bwMode="gray">
          <a:xfrm>
            <a:off x="1253067" y="1482912"/>
            <a:ext cx="9601200" cy="474014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l">
              <a:defRPr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I. Motivation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AutoShape 49"/>
          <p:cNvSpPr>
            <a:spLocks noChangeArrowheads="1"/>
          </p:cNvSpPr>
          <p:nvPr/>
        </p:nvSpPr>
        <p:spPr bwMode="gray">
          <a:xfrm>
            <a:off x="1253769" y="5417984"/>
            <a:ext cx="9625520" cy="43702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l">
              <a:defRPr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Ⅵ. Conclusions &amp; Future Works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06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en-US" altLang="ko-KR" sz="2800" b="1" dirty="0"/>
              <a:t>DROOM(Dynamic Reusability Object-Oriented Metrics)</a:t>
            </a:r>
            <a:endParaRPr lang="ko-KR" altLang="en-US" sz="2800" b="1" dirty="0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838200" y="1082040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sz="1600" b="1" dirty="0"/>
              <a:t>Class Level</a:t>
            </a:r>
          </a:p>
          <a:p>
            <a:pPr lvl="1">
              <a:buFont typeface="맑은 고딕" panose="020B0503020000020004" pitchFamily="50" charset="-127"/>
              <a:buChar char="–"/>
            </a:pPr>
            <a:r>
              <a:rPr lang="en-US" altLang="ko-KR" sz="1200" b="1" dirty="0">
                <a:solidFill>
                  <a:prstClr val="black"/>
                </a:solidFill>
              </a:rPr>
              <a:t>Static Metrics</a:t>
            </a:r>
          </a:p>
          <a:p>
            <a:pPr marL="0" indent="0">
              <a:buNone/>
            </a:pPr>
            <a:endParaRPr lang="en-US" altLang="ko-KR" sz="1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42329" y="2040366"/>
            <a:ext cx="428370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Class Coupling : CCO</a:t>
            </a:r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pPr marL="171450" indent="-1714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1300" dirty="0"/>
              <a:t>It is an </a:t>
            </a:r>
            <a:r>
              <a:rPr lang="en-US" altLang="ko-KR" sz="1300" b="1" dirty="0"/>
              <a:t>indicator</a:t>
            </a:r>
            <a:r>
              <a:rPr lang="en-US" altLang="ko-KR" sz="1300" dirty="0"/>
              <a:t> of </a:t>
            </a:r>
            <a:r>
              <a:rPr lang="en-US" altLang="ko-KR" sz="1300" b="1" dirty="0">
                <a:solidFill>
                  <a:srgbClr val="FF0000"/>
                </a:solidFill>
              </a:rPr>
              <a:t>independence</a:t>
            </a:r>
            <a:r>
              <a:rPr lang="en-US" altLang="ko-KR" sz="1300" dirty="0">
                <a:solidFill>
                  <a:srgbClr val="FF0000"/>
                </a:solidFill>
              </a:rPr>
              <a:t> </a:t>
            </a:r>
            <a:r>
              <a:rPr lang="en-US" altLang="ko-KR" sz="1300" dirty="0"/>
              <a:t>in the class.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altLang="ko-KR" sz="13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300" dirty="0"/>
              <a:t>It can </a:t>
            </a:r>
            <a:r>
              <a:rPr lang="en-US" altLang="ko-KR" sz="1300" b="1" dirty="0"/>
              <a:t>classify</a:t>
            </a:r>
            <a:r>
              <a:rPr lang="en-US" altLang="ko-KR" sz="1300" dirty="0"/>
              <a:t> </a:t>
            </a:r>
            <a:r>
              <a:rPr lang="en-US" altLang="ko-KR" sz="1300" b="1" dirty="0">
                <a:solidFill>
                  <a:srgbClr val="FF0000"/>
                </a:solidFill>
              </a:rPr>
              <a:t>the types of a coupling</a:t>
            </a:r>
            <a:r>
              <a:rPr lang="en-US" altLang="ko-KR" sz="1300" dirty="0"/>
              <a:t>.</a:t>
            </a:r>
          </a:p>
          <a:p>
            <a:endParaRPr lang="ko-KR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20524" y="1651597"/>
            <a:ext cx="1111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CK Metrics</a:t>
            </a:r>
            <a:endParaRPr lang="ko-KR" alt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34384" y="1657476"/>
            <a:ext cx="2574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Extensive/Improved Metrics</a:t>
            </a:r>
            <a:endParaRPr lang="ko-KR" altLang="en-US" sz="1400" b="1" dirty="0"/>
          </a:p>
        </p:txBody>
      </p:sp>
      <p:cxnSp>
        <p:nvCxnSpPr>
          <p:cNvPr id="9" name="직선 연결선 8"/>
          <p:cNvCxnSpPr/>
          <p:nvPr/>
        </p:nvCxnSpPr>
        <p:spPr>
          <a:xfrm>
            <a:off x="6540495" y="1638048"/>
            <a:ext cx="0" cy="496187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838200" y="1959374"/>
            <a:ext cx="1023039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21034" y="4060832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Coupling</a:t>
            </a:r>
            <a:endParaRPr lang="ko-KR" altLang="en-US" sz="1400" b="1" dirty="0"/>
          </a:p>
        </p:txBody>
      </p:sp>
      <p:cxnSp>
        <p:nvCxnSpPr>
          <p:cNvPr id="15" name="직선 연결선 14"/>
          <p:cNvCxnSpPr/>
          <p:nvPr/>
        </p:nvCxnSpPr>
        <p:spPr>
          <a:xfrm>
            <a:off x="2012396" y="1638048"/>
            <a:ext cx="0" cy="496187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11068594" y="1651597"/>
            <a:ext cx="0" cy="51157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838200" y="1651597"/>
            <a:ext cx="0" cy="496187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838200" y="1651597"/>
            <a:ext cx="1023039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73356" y="2035862"/>
            <a:ext cx="4283768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Coupling Between Object Classes : CBO</a:t>
            </a:r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endParaRPr lang="en-US" altLang="ko-KR" sz="1200" b="1" dirty="0"/>
          </a:p>
          <a:p>
            <a:pPr marL="171450" indent="-1714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altLang="ko-KR" sz="1300" dirty="0"/>
          </a:p>
          <a:p>
            <a:pPr marL="171450" indent="-1714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altLang="ko-KR" sz="1300" dirty="0"/>
          </a:p>
          <a:p>
            <a:pPr marL="171450" indent="-1714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altLang="ko-KR" sz="1300" dirty="0"/>
          </a:p>
          <a:p>
            <a:pPr marL="171450" indent="-1714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1300" dirty="0"/>
              <a:t>It is an </a:t>
            </a:r>
            <a:r>
              <a:rPr lang="en-US" altLang="ko-KR" sz="1300" b="1" dirty="0"/>
              <a:t>indicator</a:t>
            </a:r>
            <a:r>
              <a:rPr lang="en-US" altLang="ko-KR" sz="1300" dirty="0"/>
              <a:t> of </a:t>
            </a:r>
            <a:r>
              <a:rPr lang="en-US" altLang="ko-KR" sz="1300" b="1" dirty="0">
                <a:solidFill>
                  <a:srgbClr val="FF0000"/>
                </a:solidFill>
              </a:rPr>
              <a:t>independence</a:t>
            </a:r>
            <a:r>
              <a:rPr lang="en-US" altLang="ko-KR" sz="1300" dirty="0">
                <a:solidFill>
                  <a:srgbClr val="FF0000"/>
                </a:solidFill>
              </a:rPr>
              <a:t> </a:t>
            </a:r>
            <a:r>
              <a:rPr lang="en-US" altLang="ko-KR" sz="1300" dirty="0"/>
              <a:t>in the class.</a:t>
            </a:r>
          </a:p>
          <a:p>
            <a:pPr marL="171450" indent="-1714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altLang="ko-KR" sz="1300" dirty="0"/>
          </a:p>
          <a:p>
            <a:pPr marL="171450" indent="-1714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1300" dirty="0"/>
              <a:t>It is a </a:t>
            </a:r>
            <a:r>
              <a:rPr lang="en-US" altLang="ko-KR" sz="1300" b="1" dirty="0"/>
              <a:t>count</a:t>
            </a:r>
            <a:r>
              <a:rPr lang="en-US" altLang="ko-KR" sz="1300" dirty="0"/>
              <a:t> of </a:t>
            </a:r>
            <a:r>
              <a:rPr lang="en-US" altLang="ko-KR" sz="1300" i="1" dirty="0"/>
              <a:t>the number of other classes </a:t>
            </a:r>
            <a:r>
              <a:rPr lang="en-US" altLang="ko-KR" sz="1300" dirty="0"/>
              <a:t>to which it is coupled.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18515" y="2001718"/>
            <a:ext cx="431528" cy="23083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n w="0"/>
                <a:solidFill>
                  <a:srgbClr val="92D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New</a:t>
            </a:r>
            <a:endParaRPr lang="ko-KR" altLang="en-US" sz="900" b="1" dirty="0">
              <a:solidFill>
                <a:srgbClr val="92D050"/>
              </a:solidFill>
            </a:endParaRPr>
          </a:p>
        </p:txBody>
      </p:sp>
      <p:sp>
        <p:nvSpPr>
          <p:cNvPr id="26" name="직사각형 25"/>
          <p:cNvSpPr/>
          <p:nvPr/>
        </p:nvSpPr>
        <p:spPr bwMode="auto">
          <a:xfrm>
            <a:off x="2151570" y="2572644"/>
            <a:ext cx="1828800" cy="2150251"/>
          </a:xfrm>
          <a:prstGeom prst="rect">
            <a:avLst/>
          </a:prstGeom>
          <a:noFill/>
          <a:ln w="6350"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C1</a:t>
            </a:r>
            <a:endParaRPr kumimoji="1" lang="ko-KR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타원 27"/>
          <p:cNvSpPr/>
          <p:nvPr/>
        </p:nvSpPr>
        <p:spPr bwMode="auto">
          <a:xfrm>
            <a:off x="2405600" y="3504472"/>
            <a:ext cx="428321" cy="38484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m1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타원 28"/>
          <p:cNvSpPr/>
          <p:nvPr/>
        </p:nvSpPr>
        <p:spPr bwMode="auto">
          <a:xfrm>
            <a:off x="2898073" y="3958319"/>
            <a:ext cx="428321" cy="38484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m2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타원 29"/>
          <p:cNvSpPr/>
          <p:nvPr/>
        </p:nvSpPr>
        <p:spPr bwMode="auto">
          <a:xfrm>
            <a:off x="3302111" y="3210083"/>
            <a:ext cx="428321" cy="38484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m3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타원 30"/>
          <p:cNvSpPr/>
          <p:nvPr/>
        </p:nvSpPr>
        <p:spPr bwMode="auto">
          <a:xfrm>
            <a:off x="4932800" y="2760899"/>
            <a:ext cx="428321" cy="38484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m4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타원 31"/>
          <p:cNvSpPr/>
          <p:nvPr/>
        </p:nvSpPr>
        <p:spPr bwMode="auto">
          <a:xfrm>
            <a:off x="5367399" y="3152384"/>
            <a:ext cx="428321" cy="38484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m5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-142604" y="6925199"/>
            <a:ext cx="10491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http://staff.unak.is/andy/staticanalysis0809/metrics/wmc.html</a:t>
            </a:r>
          </a:p>
        </p:txBody>
      </p:sp>
      <p:sp>
        <p:nvSpPr>
          <p:cNvPr id="68" name="직사각형 67"/>
          <p:cNvSpPr/>
          <p:nvPr/>
        </p:nvSpPr>
        <p:spPr bwMode="auto">
          <a:xfrm>
            <a:off x="4485670" y="2566929"/>
            <a:ext cx="1828800" cy="1028003"/>
          </a:xfrm>
          <a:prstGeom prst="rect">
            <a:avLst/>
          </a:prstGeom>
          <a:noFill/>
          <a:ln w="6350"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C2</a:t>
            </a:r>
            <a:endParaRPr kumimoji="1" lang="ko-KR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1" name="구부러진 연결선 70"/>
          <p:cNvCxnSpPr>
            <a:stCxn id="30" idx="0"/>
            <a:endCxn id="31" idx="0"/>
          </p:cNvCxnSpPr>
          <p:nvPr/>
        </p:nvCxnSpPr>
        <p:spPr>
          <a:xfrm rot="5400000" flipH="1" flipV="1">
            <a:off x="4107024" y="2170147"/>
            <a:ext cx="449184" cy="1630689"/>
          </a:xfrm>
          <a:prstGeom prst="curvedConnector3">
            <a:avLst>
              <a:gd name="adj1" fmla="val 150892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구부러진 연결선 71"/>
          <p:cNvCxnSpPr>
            <a:stCxn id="29" idx="4"/>
            <a:endCxn id="53" idx="3"/>
          </p:cNvCxnSpPr>
          <p:nvPr/>
        </p:nvCxnSpPr>
        <p:spPr>
          <a:xfrm rot="16200000" flipH="1">
            <a:off x="4100904" y="3354497"/>
            <a:ext cx="104306" cy="2081647"/>
          </a:xfrm>
          <a:prstGeom prst="curvedConnector3">
            <a:avLst>
              <a:gd name="adj1" fmla="val 373196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구부러진 연결선 77"/>
          <p:cNvCxnSpPr>
            <a:stCxn id="29" idx="6"/>
            <a:endCxn id="31" idx="3"/>
          </p:cNvCxnSpPr>
          <p:nvPr/>
        </p:nvCxnSpPr>
        <p:spPr>
          <a:xfrm flipV="1">
            <a:off x="3326394" y="3089388"/>
            <a:ext cx="1669132" cy="1061356"/>
          </a:xfrm>
          <a:prstGeom prst="curvedConnector2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구부러진 연결선 79"/>
          <p:cNvCxnSpPr>
            <a:stCxn id="31" idx="6"/>
            <a:endCxn id="32" idx="0"/>
          </p:cNvCxnSpPr>
          <p:nvPr/>
        </p:nvCxnSpPr>
        <p:spPr>
          <a:xfrm>
            <a:off x="5361121" y="2953324"/>
            <a:ext cx="220439" cy="199060"/>
          </a:xfrm>
          <a:prstGeom prst="curvedConnector2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구부러진 연결선 82"/>
          <p:cNvCxnSpPr>
            <a:stCxn id="29" idx="2"/>
            <a:endCxn id="28" idx="4"/>
          </p:cNvCxnSpPr>
          <p:nvPr/>
        </p:nvCxnSpPr>
        <p:spPr>
          <a:xfrm rot="10800000">
            <a:off x="2619761" y="3889322"/>
            <a:ext cx="278312" cy="261423"/>
          </a:xfrm>
          <a:prstGeom prst="curvedConnector2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구부러진 연결선 88"/>
          <p:cNvCxnSpPr>
            <a:stCxn id="30" idx="2"/>
            <a:endCxn id="28" idx="0"/>
          </p:cNvCxnSpPr>
          <p:nvPr/>
        </p:nvCxnSpPr>
        <p:spPr>
          <a:xfrm rot="10800000" flipV="1">
            <a:off x="2619761" y="3402508"/>
            <a:ext cx="682350" cy="101964"/>
          </a:xfrm>
          <a:prstGeom prst="curvedConnector2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961292" y="2308405"/>
            <a:ext cx="397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#1</a:t>
            </a:r>
            <a:endParaRPr lang="ko-KR" altLang="en-US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982347" y="4733078"/>
            <a:ext cx="397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</a:rPr>
              <a:t>#2</a:t>
            </a:r>
            <a:endParaRPr lang="ko-KR" altLang="en-US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직사각형 94"/>
          <p:cNvSpPr/>
          <p:nvPr/>
        </p:nvSpPr>
        <p:spPr bwMode="auto">
          <a:xfrm>
            <a:off x="6704104" y="2582827"/>
            <a:ext cx="1737360" cy="2150251"/>
          </a:xfrm>
          <a:prstGeom prst="rect">
            <a:avLst/>
          </a:prstGeom>
          <a:noFill/>
          <a:ln w="6350"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C1</a:t>
            </a:r>
            <a:endParaRPr kumimoji="1" lang="ko-KR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6" name="타원 95"/>
          <p:cNvSpPr/>
          <p:nvPr/>
        </p:nvSpPr>
        <p:spPr bwMode="auto">
          <a:xfrm>
            <a:off x="6958134" y="3514655"/>
            <a:ext cx="428321" cy="38484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m1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7" name="타원 96"/>
          <p:cNvSpPr/>
          <p:nvPr/>
        </p:nvSpPr>
        <p:spPr bwMode="auto">
          <a:xfrm>
            <a:off x="7450607" y="3968502"/>
            <a:ext cx="428321" cy="38484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m2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8" name="타원 97"/>
          <p:cNvSpPr/>
          <p:nvPr/>
        </p:nvSpPr>
        <p:spPr bwMode="auto">
          <a:xfrm>
            <a:off x="7854645" y="3220266"/>
            <a:ext cx="428321" cy="38484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m3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02" name="구부러진 연결선 101"/>
          <p:cNvCxnSpPr>
            <a:stCxn id="98" idx="0"/>
            <a:endCxn id="58" idx="1"/>
          </p:cNvCxnSpPr>
          <p:nvPr/>
        </p:nvCxnSpPr>
        <p:spPr>
          <a:xfrm rot="5400000" flipH="1" flipV="1">
            <a:off x="8659530" y="2236718"/>
            <a:ext cx="392824" cy="1574272"/>
          </a:xfrm>
          <a:prstGeom prst="curvedConnector3">
            <a:avLst>
              <a:gd name="adj1" fmla="val 172541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구부러진 연결선 102"/>
          <p:cNvCxnSpPr>
            <a:stCxn id="97" idx="4"/>
            <a:endCxn id="64" idx="3"/>
          </p:cNvCxnSpPr>
          <p:nvPr/>
        </p:nvCxnSpPr>
        <p:spPr>
          <a:xfrm rot="16200000" flipH="1">
            <a:off x="8700947" y="3317171"/>
            <a:ext cx="104306" cy="2176665"/>
          </a:xfrm>
          <a:prstGeom prst="curvedConnector3">
            <a:avLst>
              <a:gd name="adj1" fmla="val 373196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구부러진 연결선 103"/>
          <p:cNvCxnSpPr>
            <a:stCxn id="97" idx="6"/>
            <a:endCxn id="58" idx="4"/>
          </p:cNvCxnSpPr>
          <p:nvPr/>
        </p:nvCxnSpPr>
        <p:spPr>
          <a:xfrm flipV="1">
            <a:off x="7878928" y="3155931"/>
            <a:ext cx="1915585" cy="1004996"/>
          </a:xfrm>
          <a:prstGeom prst="curvedConnector2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구부러진 연결선 105"/>
          <p:cNvCxnSpPr>
            <a:stCxn id="97" idx="2"/>
            <a:endCxn id="96" idx="4"/>
          </p:cNvCxnSpPr>
          <p:nvPr/>
        </p:nvCxnSpPr>
        <p:spPr>
          <a:xfrm rot="10800000">
            <a:off x="7172295" y="3899505"/>
            <a:ext cx="278312" cy="261423"/>
          </a:xfrm>
          <a:prstGeom prst="curvedConnector2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구부러진 연결선 106"/>
          <p:cNvCxnSpPr>
            <a:stCxn id="98" idx="2"/>
            <a:endCxn id="96" idx="0"/>
          </p:cNvCxnSpPr>
          <p:nvPr/>
        </p:nvCxnSpPr>
        <p:spPr>
          <a:xfrm rot="10800000" flipV="1">
            <a:off x="7172295" y="3412691"/>
            <a:ext cx="682350" cy="101964"/>
          </a:xfrm>
          <a:prstGeom prst="curvedConnector2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8495436" y="2582827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1">
                    <a:lumMod val="50000"/>
                  </a:schemeClr>
                </a:solidFill>
              </a:rPr>
              <a:t>#Data</a:t>
            </a:r>
            <a:endParaRPr lang="ko-KR" alt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399256" y="3674876"/>
            <a:ext cx="7761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1">
                    <a:lumMod val="50000"/>
                  </a:schemeClr>
                </a:solidFill>
              </a:rPr>
              <a:t>#Content</a:t>
            </a:r>
            <a:endParaRPr lang="ko-KR" alt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417956" y="4468272"/>
            <a:ext cx="7809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1">
                    <a:lumMod val="50000"/>
                  </a:schemeClr>
                </a:solidFill>
              </a:rPr>
              <a:t>#External</a:t>
            </a:r>
            <a:endParaRPr lang="ko-KR" alt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타원 52"/>
          <p:cNvSpPr/>
          <p:nvPr/>
        </p:nvSpPr>
        <p:spPr bwMode="auto">
          <a:xfrm>
            <a:off x="5131155" y="4118985"/>
            <a:ext cx="428321" cy="38484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m5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직사각형 53"/>
          <p:cNvSpPr/>
          <p:nvPr/>
        </p:nvSpPr>
        <p:spPr bwMode="auto">
          <a:xfrm>
            <a:off x="4485670" y="3694892"/>
            <a:ext cx="1828800" cy="1028003"/>
          </a:xfrm>
          <a:prstGeom prst="rect">
            <a:avLst/>
          </a:prstGeom>
          <a:noFill/>
          <a:ln w="6350"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C3</a:t>
            </a:r>
            <a:endParaRPr kumimoji="1" lang="ko-KR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8" name="타원 57"/>
          <p:cNvSpPr/>
          <p:nvPr/>
        </p:nvSpPr>
        <p:spPr bwMode="auto">
          <a:xfrm>
            <a:off x="9580352" y="2771082"/>
            <a:ext cx="428321" cy="38484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m4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9" name="타원 58"/>
          <p:cNvSpPr/>
          <p:nvPr/>
        </p:nvSpPr>
        <p:spPr bwMode="auto">
          <a:xfrm>
            <a:off x="10014951" y="3162567"/>
            <a:ext cx="428321" cy="38484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m5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0" name="직사각형 59"/>
          <p:cNvSpPr/>
          <p:nvPr/>
        </p:nvSpPr>
        <p:spPr bwMode="auto">
          <a:xfrm>
            <a:off x="9133222" y="2577112"/>
            <a:ext cx="1828800" cy="1028003"/>
          </a:xfrm>
          <a:prstGeom prst="rect">
            <a:avLst/>
          </a:prstGeom>
          <a:noFill/>
          <a:ln w="6350"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C2</a:t>
            </a:r>
            <a:endParaRPr kumimoji="1" lang="ko-KR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1" name="구부러진 연결선 60"/>
          <p:cNvCxnSpPr>
            <a:stCxn id="58" idx="6"/>
            <a:endCxn id="59" idx="0"/>
          </p:cNvCxnSpPr>
          <p:nvPr/>
        </p:nvCxnSpPr>
        <p:spPr>
          <a:xfrm>
            <a:off x="10008673" y="2963507"/>
            <a:ext cx="220439" cy="199060"/>
          </a:xfrm>
          <a:prstGeom prst="curvedConnector2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타원 63"/>
          <p:cNvSpPr/>
          <p:nvPr/>
        </p:nvSpPr>
        <p:spPr bwMode="auto">
          <a:xfrm>
            <a:off x="9778707" y="4129168"/>
            <a:ext cx="428321" cy="38484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m5</a:t>
            </a:r>
            <a:endParaRPr kumimoji="1" lang="ko-KR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5" name="직사각형 64"/>
          <p:cNvSpPr/>
          <p:nvPr/>
        </p:nvSpPr>
        <p:spPr bwMode="auto">
          <a:xfrm>
            <a:off x="9133222" y="3705075"/>
            <a:ext cx="1828800" cy="1028003"/>
          </a:xfrm>
          <a:prstGeom prst="rect">
            <a:avLst/>
          </a:prstGeom>
          <a:noFill/>
          <a:ln w="6350"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C3</a:t>
            </a:r>
            <a:endParaRPr kumimoji="1" lang="ko-KR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9" name="구부러진 연결선 68"/>
          <p:cNvCxnSpPr>
            <a:stCxn id="30" idx="6"/>
            <a:endCxn id="31" idx="2"/>
          </p:cNvCxnSpPr>
          <p:nvPr/>
        </p:nvCxnSpPr>
        <p:spPr>
          <a:xfrm flipV="1">
            <a:off x="3730432" y="2953324"/>
            <a:ext cx="1202368" cy="449184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477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4"/>
            </a:pPr>
            <a:r>
              <a:rPr lang="en-US" altLang="ko-KR" sz="2800" b="1" dirty="0"/>
              <a:t>Visualization Tool</a:t>
            </a:r>
            <a:endParaRPr lang="ko-KR" altLang="en-US" sz="1600" b="1" dirty="0">
              <a:ln w="0"/>
              <a:latin typeface="+mn-lt"/>
              <a:ea typeface="+mn-ea"/>
              <a:cs typeface="+mn-cs"/>
            </a:endParaRPr>
          </a:p>
        </p:txBody>
      </p:sp>
      <p:sp>
        <p:nvSpPr>
          <p:cNvPr id="65" name="내용 개체 틀 2"/>
          <p:cNvSpPr>
            <a:spLocks noGrp="1"/>
          </p:cNvSpPr>
          <p:nvPr>
            <p:ph idx="1"/>
          </p:nvPr>
        </p:nvSpPr>
        <p:spPr>
          <a:xfrm>
            <a:off x="417289" y="1082040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o-KR" altLang="en-US" sz="1600" b="1" dirty="0"/>
              <a:t>구조  </a:t>
            </a:r>
            <a:endParaRPr lang="en-US" altLang="ko-KR" sz="1600" b="1" dirty="0"/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455" y="4988287"/>
            <a:ext cx="3659165" cy="1416595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>
            <a:off x="5823064" y="4988287"/>
            <a:ext cx="3762896" cy="1416595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solidFill>
              <a:schemeClr val="bg1">
                <a:lumMod val="50000"/>
              </a:schemeClr>
            </a:solidFill>
          </a:ln>
          <a:effectLst>
            <a:glow rad="76200">
              <a:schemeClr val="accent1">
                <a:lumMod val="60000"/>
                <a:lumOff val="40000"/>
                <a:alpha val="5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ysClr val="windowText" lastClr="000000"/>
                </a:solidFill>
              </a:rPr>
              <a:t>Visualization</a:t>
            </a:r>
            <a:endParaRPr lang="ko-KR" alt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01" name="직사각형 200"/>
          <p:cNvSpPr/>
          <p:nvPr/>
        </p:nvSpPr>
        <p:spPr>
          <a:xfrm>
            <a:off x="4017490" y="2252577"/>
            <a:ext cx="5568470" cy="2638078"/>
          </a:xfrm>
          <a:prstGeom prst="rect">
            <a:avLst/>
          </a:prstGeom>
          <a:solidFill>
            <a:srgbClr val="00B3F2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8" name="직사각형 247"/>
          <p:cNvSpPr/>
          <p:nvPr/>
        </p:nvSpPr>
        <p:spPr>
          <a:xfrm>
            <a:off x="8065537" y="4564607"/>
            <a:ext cx="1302399" cy="274515"/>
          </a:xfrm>
          <a:prstGeom prst="rect">
            <a:avLst/>
          </a:prstGeom>
          <a:solidFill>
            <a:srgbClr val="00B3F2"/>
          </a:solidFill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</a:rPr>
              <a:t>Dynamic Analysis Result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249" name="직사각형 248"/>
          <p:cNvSpPr/>
          <p:nvPr/>
        </p:nvSpPr>
        <p:spPr>
          <a:xfrm>
            <a:off x="8065537" y="3925943"/>
            <a:ext cx="1302399" cy="626686"/>
          </a:xfrm>
          <a:prstGeom prst="rect">
            <a:avLst/>
          </a:prstGeom>
          <a:solidFill>
            <a:srgbClr val="DADFE1"/>
          </a:solidFill>
          <a:ln w="3175">
            <a:solidFill>
              <a:srgbClr val="00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Generate DB</a:t>
            </a:r>
            <a:br>
              <a:rPr lang="en-US" altLang="ko-KR" sz="800" b="1" dirty="0">
                <a:solidFill>
                  <a:schemeClr val="tx1"/>
                </a:solidFill>
              </a:rPr>
            </a:br>
            <a:r>
              <a:rPr lang="en-US" altLang="ko-KR" sz="800" b="1" dirty="0">
                <a:solidFill>
                  <a:schemeClr val="tx1"/>
                </a:solidFill>
              </a:rPr>
              <a:t>From </a:t>
            </a:r>
            <a:r>
              <a:rPr lang="en-US" altLang="ko-KR" sz="800" b="1" dirty="0" err="1">
                <a:solidFill>
                  <a:schemeClr val="tx1"/>
                </a:solidFill>
              </a:rPr>
              <a:t>Hprof</a:t>
            </a:r>
            <a:endParaRPr lang="en-US" altLang="ko-KR" sz="800" b="1" dirty="0">
              <a:solidFill>
                <a:schemeClr val="tx1"/>
              </a:solidFill>
            </a:endParaRPr>
          </a:p>
        </p:txBody>
      </p:sp>
      <p:sp>
        <p:nvSpPr>
          <p:cNvPr id="202" name="직사각형 201"/>
          <p:cNvSpPr/>
          <p:nvPr/>
        </p:nvSpPr>
        <p:spPr>
          <a:xfrm>
            <a:off x="4017490" y="982081"/>
            <a:ext cx="5568470" cy="1290087"/>
          </a:xfrm>
          <a:prstGeom prst="rect">
            <a:avLst/>
          </a:prstGeom>
          <a:solidFill>
            <a:srgbClr val="FFC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830037" y="1153001"/>
            <a:ext cx="779368" cy="4317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dirty="0" err="1">
                <a:solidFill>
                  <a:sysClr val="windowText" lastClr="000000"/>
                </a:solidFill>
              </a:rPr>
              <a:t>xCodeParser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cxnSp>
        <p:nvCxnSpPr>
          <p:cNvPr id="12" name="직선 연결선 14"/>
          <p:cNvCxnSpPr>
            <a:stCxn id="76" idx="3"/>
            <a:endCxn id="11" idx="1"/>
          </p:cNvCxnSpPr>
          <p:nvPr/>
        </p:nvCxnSpPr>
        <p:spPr>
          <a:xfrm flipV="1">
            <a:off x="5403477" y="1368885"/>
            <a:ext cx="426560" cy="376264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5831924" y="1764000"/>
            <a:ext cx="779368" cy="43176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ASTM File</a:t>
            </a:r>
          </a:p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(*.</a:t>
            </a:r>
            <a:r>
              <a:rPr lang="en-US" altLang="ko-KR" sz="800" dirty="0" err="1">
                <a:solidFill>
                  <a:sysClr val="windowText" lastClr="000000"/>
                </a:solidFill>
              </a:rPr>
              <a:t>astm</a:t>
            </a:r>
            <a:r>
              <a:rPr lang="en-US" altLang="ko-KR" sz="800" dirty="0">
                <a:solidFill>
                  <a:sysClr val="windowText" lastClr="000000"/>
                </a:solidFill>
              </a:rPr>
              <a:t>)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cxnSp>
        <p:nvCxnSpPr>
          <p:cNvPr id="14" name="직선 연결선 13"/>
          <p:cNvCxnSpPr>
            <a:stCxn id="11" idx="2"/>
            <a:endCxn id="13" idx="0"/>
          </p:cNvCxnSpPr>
          <p:nvPr/>
        </p:nvCxnSpPr>
        <p:spPr>
          <a:xfrm>
            <a:off x="6219721" y="1584769"/>
            <a:ext cx="1887" cy="17923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8073400" y="1791665"/>
            <a:ext cx="1303428" cy="274515"/>
          </a:xfrm>
          <a:prstGeom prst="rect">
            <a:avLst/>
          </a:prstGeom>
          <a:solidFill>
            <a:srgbClr val="00B3F2"/>
          </a:solidFill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</a:rPr>
              <a:t>Static Analysis Result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807788" y="2427148"/>
            <a:ext cx="779368" cy="4317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JPS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158185" y="2702185"/>
            <a:ext cx="779368" cy="431768"/>
          </a:xfrm>
          <a:prstGeom prst="rect">
            <a:avLst/>
          </a:prstGeom>
          <a:solidFill>
            <a:srgbClr val="00B3F2"/>
          </a:solidFill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>
                <a:solidFill>
                  <a:schemeClr val="bg1"/>
                </a:solidFill>
              </a:rPr>
              <a:t>ExJmap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  <p:cxnSp>
        <p:nvCxnSpPr>
          <p:cNvPr id="19" name="직선 연결선 29"/>
          <p:cNvCxnSpPr>
            <a:stCxn id="13" idx="3"/>
            <a:endCxn id="235" idx="1"/>
          </p:cNvCxnSpPr>
          <p:nvPr/>
        </p:nvCxnSpPr>
        <p:spPr>
          <a:xfrm flipV="1">
            <a:off x="6611292" y="1466344"/>
            <a:ext cx="1463230" cy="513540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32"/>
          <p:cNvCxnSpPr>
            <a:stCxn id="16" idx="1"/>
            <a:endCxn id="78" idx="3"/>
          </p:cNvCxnSpPr>
          <p:nvPr/>
        </p:nvCxnSpPr>
        <p:spPr>
          <a:xfrm rot="10800000" flipV="1">
            <a:off x="5322954" y="2643032"/>
            <a:ext cx="484834" cy="276788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38"/>
          <p:cNvCxnSpPr>
            <a:stCxn id="249" idx="1"/>
            <a:endCxn id="105" idx="3"/>
          </p:cNvCxnSpPr>
          <p:nvPr/>
        </p:nvCxnSpPr>
        <p:spPr>
          <a:xfrm rot="10800000" flipV="1">
            <a:off x="6609405" y="4239286"/>
            <a:ext cx="1456132" cy="416796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순서도: 자기 디스크 22"/>
          <p:cNvSpPr/>
          <p:nvPr/>
        </p:nvSpPr>
        <p:spPr>
          <a:xfrm>
            <a:off x="10152801" y="2143233"/>
            <a:ext cx="1539283" cy="1549642"/>
          </a:xfrm>
          <a:prstGeom prst="flowChartMagneticDisk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sysClr val="windowText" lastClr="000000"/>
                </a:solidFill>
              </a:rPr>
              <a:t>MySQL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0124512" y="4685826"/>
            <a:ext cx="1611876" cy="281500"/>
          </a:xfrm>
          <a:prstGeom prst="rect">
            <a:avLst/>
          </a:prstGeom>
          <a:solidFill>
            <a:srgbClr val="B70032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</a:rPr>
              <a:t>Visualization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cxnSp>
        <p:nvCxnSpPr>
          <p:cNvPr id="35" name="직선 연결선 109"/>
          <p:cNvCxnSpPr>
            <a:stCxn id="31" idx="3"/>
            <a:endCxn id="26" idx="2"/>
          </p:cNvCxnSpPr>
          <p:nvPr/>
        </p:nvCxnSpPr>
        <p:spPr>
          <a:xfrm flipV="1">
            <a:off x="9585960" y="4967326"/>
            <a:ext cx="1344490" cy="729259"/>
          </a:xfrm>
          <a:prstGeom prst="bentConnector2">
            <a:avLst/>
          </a:prstGeom>
          <a:ln>
            <a:solidFill>
              <a:schemeClr val="accent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직사각형 38"/>
          <p:cNvSpPr/>
          <p:nvPr/>
        </p:nvSpPr>
        <p:spPr>
          <a:xfrm>
            <a:off x="10007299" y="1035513"/>
            <a:ext cx="1830283" cy="796239"/>
          </a:xfrm>
          <a:prstGeom prst="rect">
            <a:avLst/>
          </a:prstGeom>
          <a:solidFill>
            <a:srgbClr val="F2F2F2"/>
          </a:solidFill>
          <a:ln w="28575">
            <a:solidFill>
              <a:schemeClr val="accent5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ysClr val="windowText" lastClr="000000"/>
                </a:solidFill>
              </a:rPr>
              <a:t>DROOM(Dynamic Reusability Object-Oriented Metrics</a:t>
            </a:r>
            <a:endParaRPr lang="ko-KR" altLang="en-US" sz="8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51" name="직선 연결선 29"/>
          <p:cNvCxnSpPr>
            <a:stCxn id="15" idx="3"/>
          </p:cNvCxnSpPr>
          <p:nvPr/>
        </p:nvCxnSpPr>
        <p:spPr>
          <a:xfrm>
            <a:off x="9376828" y="1928923"/>
            <a:ext cx="793271" cy="745525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29"/>
          <p:cNvCxnSpPr>
            <a:stCxn id="249" idx="3"/>
          </p:cNvCxnSpPr>
          <p:nvPr/>
        </p:nvCxnSpPr>
        <p:spPr>
          <a:xfrm flipV="1">
            <a:off x="9367936" y="3213329"/>
            <a:ext cx="784865" cy="1025957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대각선 방향의 모서리가 둥근 사각형 65"/>
          <p:cNvSpPr/>
          <p:nvPr/>
        </p:nvSpPr>
        <p:spPr>
          <a:xfrm>
            <a:off x="442952" y="2334920"/>
            <a:ext cx="3022446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Step2 (Analyzing)</a:t>
            </a:r>
          </a:p>
        </p:txBody>
      </p:sp>
      <p:sp>
        <p:nvSpPr>
          <p:cNvPr id="67" name="대각선 방향의 모서리가 둥근 사각형 66"/>
          <p:cNvSpPr/>
          <p:nvPr/>
        </p:nvSpPr>
        <p:spPr>
          <a:xfrm>
            <a:off x="442952" y="3141007"/>
            <a:ext cx="3022445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Step3 (Store)</a:t>
            </a:r>
          </a:p>
        </p:txBody>
      </p:sp>
      <p:sp>
        <p:nvSpPr>
          <p:cNvPr id="68" name="대각선 방향의 모서리가 둥근 사각형 67"/>
          <p:cNvSpPr/>
          <p:nvPr/>
        </p:nvSpPr>
        <p:spPr>
          <a:xfrm>
            <a:off x="442951" y="4033119"/>
            <a:ext cx="3022448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Step4 (Reconstructing)</a:t>
            </a:r>
          </a:p>
        </p:txBody>
      </p:sp>
      <p:sp>
        <p:nvSpPr>
          <p:cNvPr id="69" name="대각선 방향의 모서리가 둥근 사각형 68"/>
          <p:cNvSpPr/>
          <p:nvPr/>
        </p:nvSpPr>
        <p:spPr>
          <a:xfrm>
            <a:off x="442950" y="4958416"/>
            <a:ext cx="3022446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Step5 (Visualization)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81630" y="1943174"/>
            <a:ext cx="2863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대상이 되는 프로그램을 </a:t>
            </a:r>
            <a:r>
              <a:rPr lang="ko-KR" altLang="en-US" sz="1200" b="1" dirty="0"/>
              <a:t>입력</a:t>
            </a:r>
            <a:r>
              <a:rPr lang="en-US" altLang="ko-KR" sz="1200" b="1"/>
              <a:t>/</a:t>
            </a:r>
            <a:r>
              <a:rPr lang="ko-KR" altLang="en-US" sz="1200" b="1"/>
              <a:t>실행</a:t>
            </a:r>
            <a:r>
              <a:rPr lang="ko-KR" altLang="en-US" sz="1200"/>
              <a:t>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681630" y="2763583"/>
            <a:ext cx="3244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/>
              <a:t>도구를 사용하여 </a:t>
            </a:r>
            <a:r>
              <a:rPr lang="ko-KR" altLang="en-US" sz="1200" b="1"/>
              <a:t>정적</a:t>
            </a:r>
            <a:r>
              <a:rPr lang="en-US" altLang="ko-KR" sz="1200" b="1" dirty="0"/>
              <a:t>/</a:t>
            </a:r>
            <a:r>
              <a:rPr lang="ko-KR" altLang="en-US" sz="1200" b="1"/>
              <a:t>동적 분석</a:t>
            </a:r>
            <a:r>
              <a:rPr lang="ko-KR" altLang="en-US" sz="1200"/>
              <a:t>을 수행한다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680536" y="3526678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분석 결과에 재사용 </a:t>
            </a:r>
            <a:r>
              <a:rPr lang="ko-KR" altLang="en-US" sz="1200" dirty="0" err="1"/>
              <a:t>메트릭을</a:t>
            </a:r>
            <a:r>
              <a:rPr lang="ko-KR" altLang="en-US" sz="1200" dirty="0"/>
              <a:t> 적용하고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ko-KR" altLang="en-US" sz="1200" dirty="0"/>
              <a:t>그 결과를 데이터베이스에 </a:t>
            </a:r>
            <a:r>
              <a:rPr lang="ko-KR" altLang="en-US" sz="1200" b="1" dirty="0"/>
              <a:t>저장</a:t>
            </a:r>
            <a:r>
              <a:rPr lang="ko-KR" altLang="en-US" sz="1200" dirty="0"/>
              <a:t>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683392" y="4428990"/>
            <a:ext cx="2502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데이터베이스에 저장된 데이터를 </a:t>
            </a:r>
            <a:r>
              <a:rPr lang="en-US" altLang="ko-KR" sz="1200"/>
              <a:t/>
            </a:r>
            <a:br>
              <a:rPr lang="en-US" altLang="ko-KR" sz="1200"/>
            </a:br>
            <a:r>
              <a:rPr lang="en-US" altLang="ko-KR" sz="1200"/>
              <a:t>GoJS</a:t>
            </a:r>
            <a:r>
              <a:rPr lang="ko-KR" altLang="en-US" sz="1200"/>
              <a:t> 문법에 맞게 </a:t>
            </a:r>
            <a:r>
              <a:rPr lang="ko-KR" altLang="en-US" sz="1200" b="1"/>
              <a:t>재구성</a:t>
            </a:r>
            <a:r>
              <a:rPr lang="ko-KR" altLang="en-US" sz="1200"/>
              <a:t>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680536" y="5382997"/>
            <a:ext cx="2590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Apache </a:t>
            </a:r>
            <a:r>
              <a:rPr lang="ko-KR" altLang="en-US" sz="1200"/>
              <a:t>웹서버를 통해 </a:t>
            </a:r>
            <a:r>
              <a:rPr lang="ko-KR" altLang="en-US" sz="1200" b="1"/>
              <a:t>가시화</a:t>
            </a:r>
            <a:r>
              <a:rPr lang="ko-KR" altLang="en-US" sz="1200"/>
              <a:t>한다</a:t>
            </a:r>
            <a:r>
              <a:rPr lang="en-US" altLang="ko-KR" sz="1200"/>
              <a:t>.</a:t>
            </a:r>
            <a:endParaRPr lang="ko-KR" altLang="en-US" sz="1200" dirty="0"/>
          </a:p>
        </p:txBody>
      </p:sp>
      <p:sp>
        <p:nvSpPr>
          <p:cNvPr id="75" name="대각선 방향의 모서리가 둥근 사각형 74"/>
          <p:cNvSpPr/>
          <p:nvPr/>
        </p:nvSpPr>
        <p:spPr>
          <a:xfrm>
            <a:off x="442952" y="1528833"/>
            <a:ext cx="3022446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Step1 (Input/Running)</a:t>
            </a:r>
          </a:p>
        </p:txBody>
      </p:sp>
      <p:sp>
        <p:nvSpPr>
          <p:cNvPr id="76" name="순서도: 다중 문서 75"/>
          <p:cNvSpPr/>
          <p:nvPr/>
        </p:nvSpPr>
        <p:spPr>
          <a:xfrm>
            <a:off x="4231116" y="1347065"/>
            <a:ext cx="1172361" cy="796168"/>
          </a:xfrm>
          <a:prstGeom prst="flowChartMultidocumen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/>
              <a:t>Source</a:t>
            </a:r>
            <a:br>
              <a:rPr lang="en-US" altLang="ko-KR" sz="800"/>
            </a:br>
            <a:r>
              <a:rPr lang="en-US" altLang="ko-KR" sz="800"/>
              <a:t>Code</a:t>
            </a:r>
            <a:br>
              <a:rPr lang="en-US" altLang="ko-KR" sz="800"/>
            </a:br>
            <a:r>
              <a:rPr lang="en-US" altLang="ko-KR" sz="800"/>
              <a:t>(*.java)</a:t>
            </a:r>
            <a:endParaRPr lang="ko-KR" altLang="en-US" sz="800"/>
          </a:p>
        </p:txBody>
      </p:sp>
      <p:sp>
        <p:nvSpPr>
          <p:cNvPr id="78" name="직사각형 77"/>
          <p:cNvSpPr/>
          <p:nvPr/>
        </p:nvSpPr>
        <p:spPr>
          <a:xfrm>
            <a:off x="4154675" y="2703936"/>
            <a:ext cx="1168279" cy="4317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JVM</a:t>
            </a:r>
          </a:p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(Java Virtual machine)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cxnSp>
        <p:nvCxnSpPr>
          <p:cNvPr id="79" name="꺾인 연결선 49"/>
          <p:cNvCxnSpPr>
            <a:stCxn id="76" idx="2"/>
            <a:endCxn id="78" idx="0"/>
          </p:cNvCxnSpPr>
          <p:nvPr/>
        </p:nvCxnSpPr>
        <p:spPr>
          <a:xfrm>
            <a:off x="4735774" y="2113082"/>
            <a:ext cx="3041" cy="59085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직사각형 103"/>
          <p:cNvSpPr/>
          <p:nvPr/>
        </p:nvSpPr>
        <p:spPr>
          <a:xfrm>
            <a:off x="5830037" y="3830936"/>
            <a:ext cx="779368" cy="4317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dirty="0" err="1">
                <a:solidFill>
                  <a:sysClr val="windowText" lastClr="000000"/>
                </a:solidFill>
              </a:rPr>
              <a:t>Hprof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5830037" y="4440198"/>
            <a:ext cx="779368" cy="43176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Text File</a:t>
            </a:r>
          </a:p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(*.txt)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cxnSp>
        <p:nvCxnSpPr>
          <p:cNvPr id="106" name="직선 연결선 105"/>
          <p:cNvCxnSpPr>
            <a:stCxn id="105" idx="0"/>
            <a:endCxn id="104" idx="2"/>
          </p:cNvCxnSpPr>
          <p:nvPr/>
        </p:nvCxnSpPr>
        <p:spPr>
          <a:xfrm flipV="1">
            <a:off x="6219721" y="4262704"/>
            <a:ext cx="0" cy="17749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꺾인 연결선 49"/>
          <p:cNvCxnSpPr>
            <a:endCxn id="17" idx="1"/>
          </p:cNvCxnSpPr>
          <p:nvPr/>
        </p:nvCxnSpPr>
        <p:spPr>
          <a:xfrm>
            <a:off x="6608890" y="2747538"/>
            <a:ext cx="549295" cy="17053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꺾인 연결선 49"/>
          <p:cNvCxnSpPr>
            <a:endCxn id="16" idx="3"/>
          </p:cNvCxnSpPr>
          <p:nvPr/>
        </p:nvCxnSpPr>
        <p:spPr>
          <a:xfrm flipH="1" flipV="1">
            <a:off x="6587156" y="2643032"/>
            <a:ext cx="555049" cy="17430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연결선 14"/>
          <p:cNvCxnSpPr>
            <a:stCxn id="78" idx="2"/>
            <a:endCxn id="104" idx="1"/>
          </p:cNvCxnSpPr>
          <p:nvPr/>
        </p:nvCxnSpPr>
        <p:spPr>
          <a:xfrm rot="16200000" flipH="1">
            <a:off x="4828868" y="3045651"/>
            <a:ext cx="911116" cy="1091222"/>
          </a:xfrm>
          <a:prstGeom prst="bentConnector2">
            <a:avLst/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직선 연결선 29"/>
          <p:cNvCxnSpPr>
            <a:stCxn id="17" idx="3"/>
            <a:endCxn id="243" idx="1"/>
          </p:cNvCxnSpPr>
          <p:nvPr/>
        </p:nvCxnSpPr>
        <p:spPr>
          <a:xfrm flipV="1">
            <a:off x="7937553" y="2913379"/>
            <a:ext cx="136360" cy="4690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꺾인 연결선 49"/>
          <p:cNvCxnSpPr>
            <a:stCxn id="39" idx="2"/>
            <a:endCxn id="23" idx="1"/>
          </p:cNvCxnSpPr>
          <p:nvPr/>
        </p:nvCxnSpPr>
        <p:spPr>
          <a:xfrm>
            <a:off x="10922441" y="1831752"/>
            <a:ext cx="2" cy="31148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4005976" y="1032344"/>
            <a:ext cx="11095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>
                <a:solidFill>
                  <a:srgbClr val="FFC000"/>
                </a:solidFill>
              </a:rPr>
              <a:t>Static Analysis</a:t>
            </a:r>
            <a:endParaRPr lang="ko-KR" altLang="en-US" sz="1050" b="1">
              <a:solidFill>
                <a:srgbClr val="FFC000"/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4005976" y="4496421"/>
            <a:ext cx="13099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>
                <a:solidFill>
                  <a:schemeClr val="accent1"/>
                </a:solidFill>
              </a:rPr>
              <a:t>Dynamic Analysis</a:t>
            </a:r>
            <a:endParaRPr lang="ko-KR" altLang="en-US" sz="1050" b="1">
              <a:solidFill>
                <a:schemeClr val="accent1"/>
              </a:solidFill>
            </a:endParaRPr>
          </a:p>
        </p:txBody>
      </p:sp>
      <p:pic>
        <p:nvPicPr>
          <p:cNvPr id="214" name="그림 2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22663"/>
                    </a14:imgEffect>
                  </a14:imgLayer>
                </a14:imgProps>
              </a:ext>
            </a:extLst>
          </a:blip>
          <a:srcRect r="78188"/>
          <a:stretch/>
        </p:blipFill>
        <p:spPr>
          <a:xfrm>
            <a:off x="10065102" y="5714992"/>
            <a:ext cx="320100" cy="594489"/>
          </a:xfrm>
          <a:prstGeom prst="rect">
            <a:avLst/>
          </a:prstGeom>
        </p:spPr>
      </p:pic>
      <p:sp>
        <p:nvSpPr>
          <p:cNvPr id="219" name="TextBox 218"/>
          <p:cNvSpPr txBox="1"/>
          <p:nvPr/>
        </p:nvSpPr>
        <p:spPr>
          <a:xfrm>
            <a:off x="10234931" y="5741878"/>
            <a:ext cx="1499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>
                <a:solidFill>
                  <a:srgbClr val="D22128"/>
                </a:solidFill>
              </a:rPr>
              <a:t>APACHE</a:t>
            </a:r>
            <a:endParaRPr lang="ko-KR" altLang="en-US" sz="2800">
              <a:solidFill>
                <a:srgbClr val="D22128"/>
              </a:solidFill>
            </a:endParaRPr>
          </a:p>
        </p:txBody>
      </p:sp>
      <p:cxnSp>
        <p:nvCxnSpPr>
          <p:cNvPr id="228" name="꺾인 연결선 49"/>
          <p:cNvCxnSpPr>
            <a:stCxn id="23" idx="3"/>
            <a:endCxn id="251" idx="0"/>
          </p:cNvCxnSpPr>
          <p:nvPr/>
        </p:nvCxnSpPr>
        <p:spPr>
          <a:xfrm>
            <a:off x="10922443" y="3692875"/>
            <a:ext cx="4531" cy="36293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직사각형 234"/>
          <p:cNvSpPr/>
          <p:nvPr/>
        </p:nvSpPr>
        <p:spPr>
          <a:xfrm>
            <a:off x="8074522" y="1153001"/>
            <a:ext cx="1302305" cy="626686"/>
          </a:xfrm>
          <a:prstGeom prst="rect">
            <a:avLst/>
          </a:prstGeom>
          <a:solidFill>
            <a:srgbClr val="DADFE1"/>
          </a:solidFill>
          <a:ln w="3175">
            <a:solidFill>
              <a:srgbClr val="00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Generate DB</a:t>
            </a:r>
            <a:br>
              <a:rPr lang="en-US" altLang="ko-KR" sz="800" b="1" dirty="0">
                <a:solidFill>
                  <a:schemeClr val="tx1"/>
                </a:solidFill>
              </a:rPr>
            </a:br>
            <a:r>
              <a:rPr lang="en-US" altLang="ko-KR" sz="800" b="1" dirty="0">
                <a:solidFill>
                  <a:schemeClr val="tx1"/>
                </a:solidFill>
              </a:rPr>
              <a:t>From ASTM</a:t>
            </a:r>
          </a:p>
        </p:txBody>
      </p:sp>
      <p:sp>
        <p:nvSpPr>
          <p:cNvPr id="242" name="직사각형 241"/>
          <p:cNvSpPr/>
          <p:nvPr/>
        </p:nvSpPr>
        <p:spPr>
          <a:xfrm>
            <a:off x="8073399" y="3239541"/>
            <a:ext cx="1303428" cy="274515"/>
          </a:xfrm>
          <a:prstGeom prst="rect">
            <a:avLst/>
          </a:prstGeom>
          <a:solidFill>
            <a:srgbClr val="00B3F2"/>
          </a:solidFill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</a:rPr>
              <a:t>Real-Time Dynamic Analysis</a:t>
            </a:r>
            <a:r>
              <a:rPr lang="ko-KR" altLang="en-US" sz="900" b="1">
                <a:solidFill>
                  <a:schemeClr val="bg1"/>
                </a:solidFill>
              </a:rPr>
              <a:t> </a:t>
            </a:r>
            <a:r>
              <a:rPr lang="en-US" altLang="ko-KR" sz="900" b="1" dirty="0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243" name="직사각형 242"/>
          <p:cNvSpPr/>
          <p:nvPr/>
        </p:nvSpPr>
        <p:spPr>
          <a:xfrm>
            <a:off x="8073913" y="2600036"/>
            <a:ext cx="1302399" cy="626686"/>
          </a:xfrm>
          <a:prstGeom prst="rect">
            <a:avLst/>
          </a:prstGeom>
          <a:solidFill>
            <a:srgbClr val="DADFE1"/>
          </a:solidFill>
          <a:ln w="3175">
            <a:solidFill>
              <a:srgbClr val="00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Generate DB</a:t>
            </a:r>
            <a:br>
              <a:rPr lang="en-US" altLang="ko-KR" sz="800" b="1" dirty="0">
                <a:solidFill>
                  <a:schemeClr val="tx1"/>
                </a:solidFill>
              </a:rPr>
            </a:br>
            <a:r>
              <a:rPr lang="en-US" altLang="ko-KR" sz="800" b="1" dirty="0">
                <a:solidFill>
                  <a:schemeClr val="tx1"/>
                </a:solidFill>
              </a:rPr>
              <a:t>From </a:t>
            </a:r>
            <a:r>
              <a:rPr lang="en-US" altLang="ko-KR" sz="800" b="1" dirty="0" err="1">
                <a:solidFill>
                  <a:schemeClr val="tx1"/>
                </a:solidFill>
              </a:rPr>
              <a:t>JMap</a:t>
            </a:r>
            <a:endParaRPr lang="en-US" altLang="ko-KR" sz="800" b="1" dirty="0">
              <a:solidFill>
                <a:schemeClr val="tx1"/>
              </a:solidFill>
            </a:endParaRPr>
          </a:p>
        </p:txBody>
      </p:sp>
      <p:sp>
        <p:nvSpPr>
          <p:cNvPr id="251" name="직사각형 250"/>
          <p:cNvSpPr/>
          <p:nvPr/>
        </p:nvSpPr>
        <p:spPr>
          <a:xfrm>
            <a:off x="10125949" y="4055808"/>
            <a:ext cx="1602050" cy="616445"/>
          </a:xfrm>
          <a:prstGeom prst="rect">
            <a:avLst/>
          </a:prstGeom>
          <a:solidFill>
            <a:srgbClr val="DADFE1"/>
          </a:solidFill>
          <a:ln w="3175">
            <a:solidFill>
              <a:srgbClr val="B7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err="1">
                <a:solidFill>
                  <a:schemeClr val="tx1"/>
                </a:solidFill>
              </a:rPr>
              <a:t>GenerateVIS</a:t>
            </a:r>
            <a:endParaRPr lang="en-US" altLang="ko-KR" sz="1000" b="1" dirty="0">
              <a:solidFill>
                <a:schemeClr val="tx1"/>
              </a:solidFill>
            </a:endParaRPr>
          </a:p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(</a:t>
            </a:r>
            <a:r>
              <a:rPr lang="en-US" altLang="ko-KR" sz="1000" b="1" dirty="0" err="1">
                <a:solidFill>
                  <a:schemeClr val="tx1"/>
                </a:solidFill>
              </a:rPr>
              <a:t>GoJS</a:t>
            </a:r>
            <a:r>
              <a:rPr lang="en-US" altLang="ko-KR" sz="10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79" name="직사각형 278"/>
          <p:cNvSpPr/>
          <p:nvPr/>
        </p:nvSpPr>
        <p:spPr>
          <a:xfrm>
            <a:off x="7153997" y="3251702"/>
            <a:ext cx="783556" cy="43176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>
                <a:solidFill>
                  <a:sysClr val="windowText" lastClr="000000"/>
                </a:solidFill>
              </a:rPr>
              <a:t>Command Prompt Output</a:t>
            </a:r>
            <a:endParaRPr lang="ko-KR" altLang="en-US" sz="700" dirty="0">
              <a:solidFill>
                <a:sysClr val="windowText" lastClr="000000"/>
              </a:solidFill>
            </a:endParaRPr>
          </a:p>
        </p:txBody>
      </p:sp>
      <p:sp>
        <p:nvSpPr>
          <p:cNvPr id="300" name="직사각형 299"/>
          <p:cNvSpPr/>
          <p:nvPr/>
        </p:nvSpPr>
        <p:spPr>
          <a:xfrm>
            <a:off x="5807788" y="3251702"/>
            <a:ext cx="779368" cy="4317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dirty="0" err="1">
                <a:solidFill>
                  <a:sysClr val="windowText" lastClr="000000"/>
                </a:solidFill>
              </a:rPr>
              <a:t>JMap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cxnSp>
        <p:nvCxnSpPr>
          <p:cNvPr id="311" name="꺾인 연결선 49"/>
          <p:cNvCxnSpPr>
            <a:stCxn id="279" idx="1"/>
            <a:endCxn id="300" idx="3"/>
          </p:cNvCxnSpPr>
          <p:nvPr/>
        </p:nvCxnSpPr>
        <p:spPr>
          <a:xfrm flipH="1">
            <a:off x="6587156" y="3467586"/>
            <a:ext cx="566841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꺾인 연결선 49"/>
          <p:cNvCxnSpPr/>
          <p:nvPr/>
        </p:nvCxnSpPr>
        <p:spPr>
          <a:xfrm flipH="1">
            <a:off x="6582033" y="3048000"/>
            <a:ext cx="568410" cy="33775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꺾인 연결선 49"/>
          <p:cNvCxnSpPr>
            <a:stCxn id="279" idx="0"/>
            <a:endCxn id="17" idx="2"/>
          </p:cNvCxnSpPr>
          <p:nvPr/>
        </p:nvCxnSpPr>
        <p:spPr>
          <a:xfrm flipV="1">
            <a:off x="7545775" y="3133953"/>
            <a:ext cx="2094" cy="11774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꺾인 연결선 49"/>
          <p:cNvCxnSpPr>
            <a:stCxn id="23" idx="2"/>
            <a:endCxn id="243" idx="3"/>
          </p:cNvCxnSpPr>
          <p:nvPr/>
        </p:nvCxnSpPr>
        <p:spPr>
          <a:xfrm flipH="1" flipV="1">
            <a:off x="9376312" y="2913379"/>
            <a:ext cx="776489" cy="467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직사각형 259"/>
          <p:cNvSpPr/>
          <p:nvPr/>
        </p:nvSpPr>
        <p:spPr>
          <a:xfrm>
            <a:off x="5587642" y="966269"/>
            <a:ext cx="6447087" cy="5434531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360" name="직사각형 359"/>
          <p:cNvSpPr/>
          <p:nvPr/>
        </p:nvSpPr>
        <p:spPr>
          <a:xfrm>
            <a:off x="5587641" y="661715"/>
            <a:ext cx="6447087" cy="2556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n w="0"/>
                <a:solidFill>
                  <a:schemeClr val="bg1"/>
                </a:solidFill>
              </a:rPr>
              <a:t>Tool-Chain</a:t>
            </a:r>
            <a:endParaRPr lang="ko-KR" altLang="en-US" sz="1600" b="1" dirty="0">
              <a:ln w="0"/>
              <a:solidFill>
                <a:schemeClr val="bg1"/>
              </a:solidFill>
            </a:endParaRPr>
          </a:p>
        </p:txBody>
      </p:sp>
      <p:cxnSp>
        <p:nvCxnSpPr>
          <p:cNvPr id="364" name="직선 연결선 32"/>
          <p:cNvCxnSpPr>
            <a:stCxn id="300" idx="1"/>
          </p:cNvCxnSpPr>
          <p:nvPr/>
        </p:nvCxnSpPr>
        <p:spPr>
          <a:xfrm rot="10800000">
            <a:off x="5322954" y="3040582"/>
            <a:ext cx="484834" cy="427004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69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0" grpId="1" animBg="1"/>
      <p:bldP spid="36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455" y="4988287"/>
            <a:ext cx="3659165" cy="1416595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>
            <a:off x="5823064" y="4988287"/>
            <a:ext cx="3762896" cy="1416595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solidFill>
              <a:schemeClr val="bg1">
                <a:lumMod val="50000"/>
              </a:schemeClr>
            </a:solidFill>
          </a:ln>
          <a:effectLst>
            <a:glow rad="76200">
              <a:schemeClr val="accent1">
                <a:lumMod val="60000"/>
                <a:lumOff val="40000"/>
                <a:alpha val="5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ysClr val="windowText" lastClr="000000"/>
                </a:solidFill>
              </a:rPr>
              <a:t>Visualization</a:t>
            </a:r>
            <a:endParaRPr lang="ko-KR" alt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48" name="직사각형 247"/>
          <p:cNvSpPr/>
          <p:nvPr/>
        </p:nvSpPr>
        <p:spPr>
          <a:xfrm>
            <a:off x="8065537" y="4564607"/>
            <a:ext cx="1302399" cy="274515"/>
          </a:xfrm>
          <a:prstGeom prst="rect">
            <a:avLst/>
          </a:prstGeom>
          <a:solidFill>
            <a:srgbClr val="00B3F2"/>
          </a:solidFill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</a:rPr>
              <a:t>Dynamic Analysis Result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249" name="직사각형 248"/>
          <p:cNvSpPr/>
          <p:nvPr/>
        </p:nvSpPr>
        <p:spPr>
          <a:xfrm>
            <a:off x="8065537" y="3925943"/>
            <a:ext cx="1302399" cy="626686"/>
          </a:xfrm>
          <a:prstGeom prst="rect">
            <a:avLst/>
          </a:prstGeom>
          <a:solidFill>
            <a:srgbClr val="DADFE1"/>
          </a:solidFill>
          <a:ln w="3175">
            <a:solidFill>
              <a:srgbClr val="00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Generate DB</a:t>
            </a:r>
            <a:br>
              <a:rPr lang="en-US" altLang="ko-KR" sz="800" b="1" dirty="0">
                <a:solidFill>
                  <a:schemeClr val="tx1"/>
                </a:solidFill>
              </a:rPr>
            </a:br>
            <a:r>
              <a:rPr lang="en-US" altLang="ko-KR" sz="800" b="1" dirty="0">
                <a:solidFill>
                  <a:schemeClr val="tx1"/>
                </a:solidFill>
              </a:rPr>
              <a:t>From </a:t>
            </a:r>
            <a:r>
              <a:rPr lang="en-US" altLang="ko-KR" sz="800" b="1" dirty="0" err="1">
                <a:solidFill>
                  <a:schemeClr val="tx1"/>
                </a:solidFill>
              </a:rPr>
              <a:t>Hprof</a:t>
            </a:r>
            <a:endParaRPr lang="en-US" altLang="ko-KR" sz="800" b="1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831924" y="1634413"/>
            <a:ext cx="779368" cy="43176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ASTM File</a:t>
            </a:r>
          </a:p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(*.</a:t>
            </a:r>
            <a:r>
              <a:rPr lang="en-US" altLang="ko-KR" sz="800" dirty="0" err="1">
                <a:solidFill>
                  <a:sysClr val="windowText" lastClr="000000"/>
                </a:solidFill>
              </a:rPr>
              <a:t>astm</a:t>
            </a:r>
            <a:r>
              <a:rPr lang="en-US" altLang="ko-KR" sz="800" dirty="0">
                <a:solidFill>
                  <a:sysClr val="windowText" lastClr="000000"/>
                </a:solidFill>
              </a:rPr>
              <a:t>)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cxnSp>
        <p:nvCxnSpPr>
          <p:cNvPr id="14" name="직선 연결선 13"/>
          <p:cNvCxnSpPr>
            <a:stCxn id="11" idx="2"/>
            <a:endCxn id="13" idx="0"/>
          </p:cNvCxnSpPr>
          <p:nvPr/>
        </p:nvCxnSpPr>
        <p:spPr>
          <a:xfrm>
            <a:off x="6219721" y="1584769"/>
            <a:ext cx="1887" cy="4964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8073400" y="1791665"/>
            <a:ext cx="1303428" cy="274515"/>
          </a:xfrm>
          <a:prstGeom prst="rect">
            <a:avLst/>
          </a:prstGeom>
          <a:solidFill>
            <a:srgbClr val="00B3F2"/>
          </a:solidFill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</a:rPr>
              <a:t>Static Analysis Result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cxnSp>
        <p:nvCxnSpPr>
          <p:cNvPr id="19" name="직선 연결선 29"/>
          <p:cNvCxnSpPr>
            <a:stCxn id="13" idx="3"/>
            <a:endCxn id="235" idx="1"/>
          </p:cNvCxnSpPr>
          <p:nvPr/>
        </p:nvCxnSpPr>
        <p:spPr>
          <a:xfrm flipV="1">
            <a:off x="6611292" y="1466344"/>
            <a:ext cx="1463230" cy="383953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38"/>
          <p:cNvCxnSpPr>
            <a:stCxn id="249" idx="1"/>
            <a:endCxn id="105" idx="3"/>
          </p:cNvCxnSpPr>
          <p:nvPr/>
        </p:nvCxnSpPr>
        <p:spPr>
          <a:xfrm rot="10800000" flipV="1">
            <a:off x="6609405" y="4239286"/>
            <a:ext cx="1456132" cy="416796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순서도: 자기 디스크 22"/>
          <p:cNvSpPr/>
          <p:nvPr/>
        </p:nvSpPr>
        <p:spPr>
          <a:xfrm>
            <a:off x="10152801" y="2143233"/>
            <a:ext cx="1539283" cy="1549642"/>
          </a:xfrm>
          <a:prstGeom prst="flowChartMagneticDisk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sysClr val="windowText" lastClr="000000"/>
                </a:solidFill>
              </a:rPr>
              <a:t>MySQL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0124512" y="4685826"/>
            <a:ext cx="1611876" cy="281500"/>
          </a:xfrm>
          <a:prstGeom prst="rect">
            <a:avLst/>
          </a:prstGeom>
          <a:solidFill>
            <a:srgbClr val="B70032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</a:rPr>
              <a:t>Visualization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cxnSp>
        <p:nvCxnSpPr>
          <p:cNvPr id="35" name="직선 연결선 109"/>
          <p:cNvCxnSpPr>
            <a:stCxn id="31" idx="3"/>
            <a:endCxn id="26" idx="2"/>
          </p:cNvCxnSpPr>
          <p:nvPr/>
        </p:nvCxnSpPr>
        <p:spPr>
          <a:xfrm flipV="1">
            <a:off x="9585960" y="4967326"/>
            <a:ext cx="1344490" cy="729259"/>
          </a:xfrm>
          <a:prstGeom prst="bentConnector2">
            <a:avLst/>
          </a:prstGeom>
          <a:ln>
            <a:solidFill>
              <a:schemeClr val="accent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직사각형 38"/>
          <p:cNvSpPr/>
          <p:nvPr/>
        </p:nvSpPr>
        <p:spPr>
          <a:xfrm>
            <a:off x="10007299" y="1035513"/>
            <a:ext cx="1830283" cy="796239"/>
          </a:xfrm>
          <a:prstGeom prst="rect">
            <a:avLst/>
          </a:prstGeom>
          <a:solidFill>
            <a:srgbClr val="F2F2F2"/>
          </a:solidFill>
          <a:ln w="28575">
            <a:solidFill>
              <a:schemeClr val="accent5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ysClr val="windowText" lastClr="000000"/>
                </a:solidFill>
              </a:rPr>
              <a:t>DROOM(Dynamic Reusability Object-Oriented Metrics</a:t>
            </a:r>
            <a:endParaRPr lang="ko-KR" altLang="en-US" sz="8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51" name="직선 연결선 29"/>
          <p:cNvCxnSpPr>
            <a:stCxn id="15" idx="3"/>
          </p:cNvCxnSpPr>
          <p:nvPr/>
        </p:nvCxnSpPr>
        <p:spPr>
          <a:xfrm>
            <a:off x="9376828" y="1928923"/>
            <a:ext cx="793271" cy="745525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29"/>
          <p:cNvCxnSpPr>
            <a:stCxn id="249" idx="3"/>
          </p:cNvCxnSpPr>
          <p:nvPr/>
        </p:nvCxnSpPr>
        <p:spPr>
          <a:xfrm flipV="1">
            <a:off x="9367936" y="3213329"/>
            <a:ext cx="784865" cy="1025957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대각선 방향의 모서리가 둥근 사각형 65"/>
          <p:cNvSpPr/>
          <p:nvPr/>
        </p:nvSpPr>
        <p:spPr>
          <a:xfrm>
            <a:off x="442952" y="2334920"/>
            <a:ext cx="3022446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Step2 (Analyzing)</a:t>
            </a:r>
          </a:p>
        </p:txBody>
      </p:sp>
      <p:sp>
        <p:nvSpPr>
          <p:cNvPr id="67" name="대각선 방향의 모서리가 둥근 사각형 66"/>
          <p:cNvSpPr/>
          <p:nvPr/>
        </p:nvSpPr>
        <p:spPr>
          <a:xfrm>
            <a:off x="442952" y="3141007"/>
            <a:ext cx="3022445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Step3 (Store)</a:t>
            </a:r>
          </a:p>
        </p:txBody>
      </p:sp>
      <p:sp>
        <p:nvSpPr>
          <p:cNvPr id="68" name="대각선 방향의 모서리가 둥근 사각형 67"/>
          <p:cNvSpPr/>
          <p:nvPr/>
        </p:nvSpPr>
        <p:spPr>
          <a:xfrm>
            <a:off x="442951" y="4033119"/>
            <a:ext cx="3022448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Step4 (Reconstructing)</a:t>
            </a:r>
          </a:p>
        </p:txBody>
      </p:sp>
      <p:sp>
        <p:nvSpPr>
          <p:cNvPr id="69" name="대각선 방향의 모서리가 둥근 사각형 68"/>
          <p:cNvSpPr/>
          <p:nvPr/>
        </p:nvSpPr>
        <p:spPr>
          <a:xfrm>
            <a:off x="442950" y="4958416"/>
            <a:ext cx="3022446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Step5 (Visualization)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81630" y="2763583"/>
            <a:ext cx="3244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/>
              <a:t>도구를 사용하여 </a:t>
            </a:r>
            <a:r>
              <a:rPr lang="ko-KR" altLang="en-US" sz="1200" b="1"/>
              <a:t>정적</a:t>
            </a:r>
            <a:r>
              <a:rPr lang="en-US" altLang="ko-KR" sz="1200" b="1" dirty="0"/>
              <a:t>/</a:t>
            </a:r>
            <a:r>
              <a:rPr lang="ko-KR" altLang="en-US" sz="1200" b="1"/>
              <a:t>동적 분석</a:t>
            </a:r>
            <a:r>
              <a:rPr lang="ko-KR" altLang="en-US" sz="1200"/>
              <a:t>을 수행한다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680536" y="3526678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분석 결과에 재사용 </a:t>
            </a:r>
            <a:r>
              <a:rPr lang="ko-KR" altLang="en-US" sz="1200" dirty="0" err="1"/>
              <a:t>메트릭을</a:t>
            </a:r>
            <a:r>
              <a:rPr lang="ko-KR" altLang="en-US" sz="1200" dirty="0"/>
              <a:t> 적용하고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ko-KR" altLang="en-US" sz="1200" dirty="0"/>
              <a:t>그 결과를 데이터베이스에 </a:t>
            </a:r>
            <a:r>
              <a:rPr lang="ko-KR" altLang="en-US" sz="1200" b="1" dirty="0"/>
              <a:t>저장</a:t>
            </a:r>
            <a:r>
              <a:rPr lang="ko-KR" altLang="en-US" sz="1200" dirty="0"/>
              <a:t>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683392" y="4428990"/>
            <a:ext cx="2502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데이터베이스에 저장된 데이터를 </a:t>
            </a:r>
            <a:r>
              <a:rPr lang="en-US" altLang="ko-KR" sz="1200"/>
              <a:t/>
            </a:r>
            <a:br>
              <a:rPr lang="en-US" altLang="ko-KR" sz="1200"/>
            </a:br>
            <a:r>
              <a:rPr lang="en-US" altLang="ko-KR" sz="1200"/>
              <a:t>GoJS</a:t>
            </a:r>
            <a:r>
              <a:rPr lang="ko-KR" altLang="en-US" sz="1200"/>
              <a:t> 문법에 맞게 </a:t>
            </a:r>
            <a:r>
              <a:rPr lang="ko-KR" altLang="en-US" sz="1200" b="1"/>
              <a:t>재구성</a:t>
            </a:r>
            <a:r>
              <a:rPr lang="ko-KR" altLang="en-US" sz="1200"/>
              <a:t>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680536" y="5382997"/>
            <a:ext cx="2590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Apache </a:t>
            </a:r>
            <a:r>
              <a:rPr lang="ko-KR" altLang="en-US" sz="1200"/>
              <a:t>웹서버를 통해 </a:t>
            </a:r>
            <a:r>
              <a:rPr lang="ko-KR" altLang="en-US" sz="1200" b="1"/>
              <a:t>가시화</a:t>
            </a:r>
            <a:r>
              <a:rPr lang="ko-KR" altLang="en-US" sz="1200"/>
              <a:t>한다</a:t>
            </a:r>
            <a:r>
              <a:rPr lang="en-US" altLang="ko-KR" sz="1200"/>
              <a:t>.</a:t>
            </a:r>
            <a:endParaRPr lang="ko-KR" altLang="en-US" sz="1200" dirty="0"/>
          </a:p>
        </p:txBody>
      </p:sp>
      <p:sp>
        <p:nvSpPr>
          <p:cNvPr id="105" name="직사각형 104"/>
          <p:cNvSpPr/>
          <p:nvPr/>
        </p:nvSpPr>
        <p:spPr>
          <a:xfrm>
            <a:off x="5830037" y="4440198"/>
            <a:ext cx="779368" cy="43176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Text File</a:t>
            </a:r>
          </a:p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(*.txt)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cxnSp>
        <p:nvCxnSpPr>
          <p:cNvPr id="106" name="직선 연결선 105"/>
          <p:cNvCxnSpPr>
            <a:stCxn id="105" idx="0"/>
          </p:cNvCxnSpPr>
          <p:nvPr/>
        </p:nvCxnSpPr>
        <p:spPr>
          <a:xfrm flipV="1">
            <a:off x="6219721" y="4357954"/>
            <a:ext cx="0" cy="8224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직선 연결선 29"/>
          <p:cNvCxnSpPr>
            <a:stCxn id="17" idx="3"/>
            <a:endCxn id="243" idx="1"/>
          </p:cNvCxnSpPr>
          <p:nvPr/>
        </p:nvCxnSpPr>
        <p:spPr>
          <a:xfrm flipV="1">
            <a:off x="7937553" y="2913379"/>
            <a:ext cx="136360" cy="4690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꺾인 연결선 49"/>
          <p:cNvCxnSpPr>
            <a:stCxn id="39" idx="2"/>
            <a:endCxn id="23" idx="1"/>
          </p:cNvCxnSpPr>
          <p:nvPr/>
        </p:nvCxnSpPr>
        <p:spPr>
          <a:xfrm>
            <a:off x="10922441" y="1831752"/>
            <a:ext cx="2" cy="31148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4" name="그림 2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22663"/>
                    </a14:imgEffect>
                  </a14:imgLayer>
                </a14:imgProps>
              </a:ext>
            </a:extLst>
          </a:blip>
          <a:srcRect r="78188"/>
          <a:stretch/>
        </p:blipFill>
        <p:spPr>
          <a:xfrm>
            <a:off x="10065102" y="5714992"/>
            <a:ext cx="320100" cy="594489"/>
          </a:xfrm>
          <a:prstGeom prst="rect">
            <a:avLst/>
          </a:prstGeom>
        </p:spPr>
      </p:pic>
      <p:sp>
        <p:nvSpPr>
          <p:cNvPr id="219" name="TextBox 218"/>
          <p:cNvSpPr txBox="1"/>
          <p:nvPr/>
        </p:nvSpPr>
        <p:spPr>
          <a:xfrm>
            <a:off x="10234931" y="5741878"/>
            <a:ext cx="1499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>
                <a:solidFill>
                  <a:srgbClr val="D22128"/>
                </a:solidFill>
              </a:rPr>
              <a:t>APACHE</a:t>
            </a:r>
            <a:endParaRPr lang="ko-KR" altLang="en-US" sz="2800">
              <a:solidFill>
                <a:srgbClr val="D22128"/>
              </a:solidFill>
            </a:endParaRPr>
          </a:p>
        </p:txBody>
      </p:sp>
      <p:cxnSp>
        <p:nvCxnSpPr>
          <p:cNvPr id="228" name="꺾인 연결선 49"/>
          <p:cNvCxnSpPr/>
          <p:nvPr/>
        </p:nvCxnSpPr>
        <p:spPr>
          <a:xfrm>
            <a:off x="10922443" y="3816700"/>
            <a:ext cx="4531" cy="36293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직사각형 234"/>
          <p:cNvSpPr/>
          <p:nvPr/>
        </p:nvSpPr>
        <p:spPr>
          <a:xfrm>
            <a:off x="8074522" y="1153001"/>
            <a:ext cx="1302305" cy="626686"/>
          </a:xfrm>
          <a:prstGeom prst="rect">
            <a:avLst/>
          </a:prstGeom>
          <a:solidFill>
            <a:srgbClr val="DADFE1"/>
          </a:solidFill>
          <a:ln w="3175">
            <a:solidFill>
              <a:srgbClr val="00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Generate DB</a:t>
            </a:r>
            <a:br>
              <a:rPr lang="en-US" altLang="ko-KR" sz="800" b="1" dirty="0">
                <a:solidFill>
                  <a:schemeClr val="tx1"/>
                </a:solidFill>
              </a:rPr>
            </a:br>
            <a:r>
              <a:rPr lang="en-US" altLang="ko-KR" sz="800" b="1" dirty="0">
                <a:solidFill>
                  <a:schemeClr val="tx1"/>
                </a:solidFill>
              </a:rPr>
              <a:t>From ASTM</a:t>
            </a:r>
          </a:p>
        </p:txBody>
      </p:sp>
      <p:sp>
        <p:nvSpPr>
          <p:cNvPr id="242" name="직사각형 241"/>
          <p:cNvSpPr/>
          <p:nvPr/>
        </p:nvSpPr>
        <p:spPr>
          <a:xfrm>
            <a:off x="8073399" y="3239541"/>
            <a:ext cx="1303428" cy="274515"/>
          </a:xfrm>
          <a:prstGeom prst="rect">
            <a:avLst/>
          </a:prstGeom>
          <a:solidFill>
            <a:srgbClr val="00B3F2"/>
          </a:solidFill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</a:rPr>
              <a:t>Real-Time Dynamic Analysis</a:t>
            </a:r>
            <a:r>
              <a:rPr lang="ko-KR" altLang="en-US" sz="900" b="1">
                <a:solidFill>
                  <a:schemeClr val="bg1"/>
                </a:solidFill>
              </a:rPr>
              <a:t> </a:t>
            </a:r>
            <a:r>
              <a:rPr lang="en-US" altLang="ko-KR" sz="900" b="1">
                <a:solidFill>
                  <a:schemeClr val="bg1"/>
                </a:solidFill>
              </a:rPr>
              <a:t>Result</a:t>
            </a:r>
            <a:endParaRPr lang="en-US" altLang="ko-KR" sz="900" b="1" dirty="0">
              <a:solidFill>
                <a:schemeClr val="bg1"/>
              </a:solidFill>
            </a:endParaRPr>
          </a:p>
        </p:txBody>
      </p:sp>
      <p:sp>
        <p:nvSpPr>
          <p:cNvPr id="243" name="직사각형 242"/>
          <p:cNvSpPr/>
          <p:nvPr/>
        </p:nvSpPr>
        <p:spPr>
          <a:xfrm>
            <a:off x="8073913" y="2600036"/>
            <a:ext cx="1302399" cy="626686"/>
          </a:xfrm>
          <a:prstGeom prst="rect">
            <a:avLst/>
          </a:prstGeom>
          <a:solidFill>
            <a:srgbClr val="DADFE1"/>
          </a:solidFill>
          <a:ln w="3175">
            <a:solidFill>
              <a:srgbClr val="00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Generate DB</a:t>
            </a:r>
            <a:br>
              <a:rPr lang="en-US" altLang="ko-KR" sz="800" b="1" dirty="0">
                <a:solidFill>
                  <a:schemeClr val="tx1"/>
                </a:solidFill>
              </a:rPr>
            </a:br>
            <a:r>
              <a:rPr lang="en-US" altLang="ko-KR" sz="800" b="1" dirty="0">
                <a:solidFill>
                  <a:schemeClr val="tx1"/>
                </a:solidFill>
              </a:rPr>
              <a:t>From </a:t>
            </a:r>
            <a:r>
              <a:rPr lang="en-US" altLang="ko-KR" sz="800" b="1" dirty="0" err="1">
                <a:solidFill>
                  <a:schemeClr val="tx1"/>
                </a:solidFill>
              </a:rPr>
              <a:t>JMap</a:t>
            </a:r>
            <a:endParaRPr lang="en-US" altLang="ko-KR" sz="800" b="1" dirty="0">
              <a:solidFill>
                <a:schemeClr val="tx1"/>
              </a:solidFill>
            </a:endParaRPr>
          </a:p>
        </p:txBody>
      </p:sp>
      <p:sp>
        <p:nvSpPr>
          <p:cNvPr id="251" name="직사각형 250"/>
          <p:cNvSpPr/>
          <p:nvPr/>
        </p:nvSpPr>
        <p:spPr>
          <a:xfrm>
            <a:off x="10125949" y="4055808"/>
            <a:ext cx="1602050" cy="616445"/>
          </a:xfrm>
          <a:prstGeom prst="rect">
            <a:avLst/>
          </a:prstGeom>
          <a:solidFill>
            <a:srgbClr val="DADFE1"/>
          </a:solidFill>
          <a:ln w="3175">
            <a:solidFill>
              <a:srgbClr val="B7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err="1">
                <a:solidFill>
                  <a:schemeClr val="tx1"/>
                </a:solidFill>
              </a:rPr>
              <a:t>GenerateVIS</a:t>
            </a:r>
            <a:endParaRPr lang="en-US" altLang="ko-KR" sz="1000" b="1" dirty="0">
              <a:solidFill>
                <a:schemeClr val="tx1"/>
              </a:solidFill>
            </a:endParaRPr>
          </a:p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(</a:t>
            </a:r>
            <a:r>
              <a:rPr lang="en-US" altLang="ko-KR" sz="1000" b="1" dirty="0" err="1">
                <a:solidFill>
                  <a:schemeClr val="tx1"/>
                </a:solidFill>
              </a:rPr>
              <a:t>GoJS</a:t>
            </a:r>
            <a:r>
              <a:rPr lang="en-US" altLang="ko-KR" sz="10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11151154" y="717072"/>
            <a:ext cx="883575" cy="2539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1050" b="1" dirty="0">
                <a:ln w="0"/>
              </a:rPr>
              <a:t>Tool-Chain</a:t>
            </a:r>
            <a:endParaRPr lang="ko-KR" altLang="en-US" sz="1050" b="1" dirty="0">
              <a:ln w="0"/>
            </a:endParaRPr>
          </a:p>
        </p:txBody>
      </p:sp>
      <p:sp>
        <p:nvSpPr>
          <p:cNvPr id="279" name="직사각형 278"/>
          <p:cNvSpPr/>
          <p:nvPr/>
        </p:nvSpPr>
        <p:spPr>
          <a:xfrm>
            <a:off x="7153997" y="3251702"/>
            <a:ext cx="783556" cy="43176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>
                <a:solidFill>
                  <a:sysClr val="windowText" lastClr="000000"/>
                </a:solidFill>
              </a:rPr>
              <a:t>Command Prompt Output</a:t>
            </a:r>
            <a:endParaRPr lang="ko-KR" altLang="en-US" sz="700" dirty="0">
              <a:solidFill>
                <a:sysClr val="windowText" lastClr="000000"/>
              </a:solidFill>
            </a:endParaRPr>
          </a:p>
        </p:txBody>
      </p:sp>
      <p:cxnSp>
        <p:nvCxnSpPr>
          <p:cNvPr id="311" name="꺾인 연결선 49"/>
          <p:cNvCxnSpPr>
            <a:stCxn id="279" idx="1"/>
            <a:endCxn id="300" idx="3"/>
          </p:cNvCxnSpPr>
          <p:nvPr/>
        </p:nvCxnSpPr>
        <p:spPr>
          <a:xfrm flipH="1">
            <a:off x="6587156" y="3467586"/>
            <a:ext cx="566841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꺾인 연결선 49"/>
          <p:cNvCxnSpPr>
            <a:stCxn id="279" idx="0"/>
            <a:endCxn id="17" idx="2"/>
          </p:cNvCxnSpPr>
          <p:nvPr/>
        </p:nvCxnSpPr>
        <p:spPr>
          <a:xfrm flipV="1">
            <a:off x="7545775" y="3133953"/>
            <a:ext cx="2094" cy="11774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꺾인 연결선 49"/>
          <p:cNvCxnSpPr>
            <a:stCxn id="23" idx="2"/>
            <a:endCxn id="243" idx="3"/>
          </p:cNvCxnSpPr>
          <p:nvPr/>
        </p:nvCxnSpPr>
        <p:spPr>
          <a:xfrm flipH="1" flipV="1">
            <a:off x="9376312" y="2913379"/>
            <a:ext cx="776489" cy="467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직사각형 259"/>
          <p:cNvSpPr/>
          <p:nvPr/>
        </p:nvSpPr>
        <p:spPr>
          <a:xfrm>
            <a:off x="5587642" y="966269"/>
            <a:ext cx="6447087" cy="5434531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77" name="직사각형 76"/>
          <p:cNvSpPr/>
          <p:nvPr/>
        </p:nvSpPr>
        <p:spPr>
          <a:xfrm>
            <a:off x="0" y="6852"/>
            <a:ext cx="12192000" cy="6489700"/>
          </a:xfrm>
          <a:prstGeom prst="rect">
            <a:avLst/>
          </a:prstGeom>
          <a:gradFill>
            <a:gsLst>
              <a:gs pos="0">
                <a:schemeClr val="bg1">
                  <a:alpha val="95000"/>
                </a:schemeClr>
              </a:gs>
              <a:gs pos="46000">
                <a:schemeClr val="bg1">
                  <a:lumMod val="95000"/>
                  <a:alpha val="95000"/>
                </a:schemeClr>
              </a:gs>
              <a:gs pos="100000">
                <a:schemeClr val="bg1">
                  <a:lumMod val="75000"/>
                  <a:alpha val="95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4"/>
            </a:pPr>
            <a:r>
              <a:rPr lang="en-US" altLang="ko-KR" sz="2800" b="1" dirty="0"/>
              <a:t>Visualization Tool</a:t>
            </a:r>
            <a:endParaRPr lang="ko-KR" altLang="en-US" sz="1600" b="1" dirty="0">
              <a:ln w="0"/>
              <a:latin typeface="+mn-lt"/>
              <a:ea typeface="+mn-ea"/>
              <a:cs typeface="+mn-cs"/>
            </a:endParaRPr>
          </a:p>
        </p:txBody>
      </p:sp>
      <p:sp>
        <p:nvSpPr>
          <p:cNvPr id="65" name="내용 개체 틀 2"/>
          <p:cNvSpPr>
            <a:spLocks noGrp="1"/>
          </p:cNvSpPr>
          <p:nvPr>
            <p:ph idx="1"/>
          </p:nvPr>
        </p:nvSpPr>
        <p:spPr>
          <a:xfrm>
            <a:off x="417289" y="1082040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o-KR" altLang="en-US" sz="1600" b="1" dirty="0"/>
              <a:t>구조  </a:t>
            </a:r>
            <a:endParaRPr lang="en-US" altLang="ko-KR" sz="1600" b="1" dirty="0"/>
          </a:p>
        </p:txBody>
      </p:sp>
      <p:sp>
        <p:nvSpPr>
          <p:cNvPr id="201" name="직사각형 200"/>
          <p:cNvSpPr/>
          <p:nvPr/>
        </p:nvSpPr>
        <p:spPr>
          <a:xfrm>
            <a:off x="4017490" y="2252577"/>
            <a:ext cx="7332688" cy="2638078"/>
          </a:xfrm>
          <a:prstGeom prst="rect">
            <a:avLst/>
          </a:prstGeom>
          <a:solidFill>
            <a:srgbClr val="00B3F2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2" name="직사각형 201"/>
          <p:cNvSpPr/>
          <p:nvPr/>
        </p:nvSpPr>
        <p:spPr>
          <a:xfrm>
            <a:off x="4017490" y="982081"/>
            <a:ext cx="7332688" cy="1290087"/>
          </a:xfrm>
          <a:prstGeom prst="rect">
            <a:avLst/>
          </a:prstGeom>
          <a:solidFill>
            <a:srgbClr val="FFC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830037" y="1153001"/>
            <a:ext cx="779368" cy="4317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dirty="0" err="1">
                <a:solidFill>
                  <a:sysClr val="windowText" lastClr="000000"/>
                </a:solidFill>
              </a:rPr>
              <a:t>xCodeParser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cxnSp>
        <p:nvCxnSpPr>
          <p:cNvPr id="12" name="직선 연결선 14"/>
          <p:cNvCxnSpPr>
            <a:stCxn id="76" idx="3"/>
            <a:endCxn id="11" idx="1"/>
          </p:cNvCxnSpPr>
          <p:nvPr/>
        </p:nvCxnSpPr>
        <p:spPr>
          <a:xfrm flipV="1">
            <a:off x="5403477" y="1368885"/>
            <a:ext cx="426560" cy="376264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5807788" y="2427148"/>
            <a:ext cx="779368" cy="4317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JPS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158185" y="2702185"/>
            <a:ext cx="779368" cy="431768"/>
          </a:xfrm>
          <a:prstGeom prst="rect">
            <a:avLst/>
          </a:prstGeom>
          <a:solidFill>
            <a:srgbClr val="00B3F2"/>
          </a:solidFill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>
                <a:solidFill>
                  <a:schemeClr val="bg1"/>
                </a:solidFill>
              </a:rPr>
              <a:t>ExJmap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  <p:cxnSp>
        <p:nvCxnSpPr>
          <p:cNvPr id="20" name="직선 연결선 32"/>
          <p:cNvCxnSpPr>
            <a:stCxn id="78" idx="3"/>
            <a:endCxn id="16" idx="1"/>
          </p:cNvCxnSpPr>
          <p:nvPr/>
        </p:nvCxnSpPr>
        <p:spPr>
          <a:xfrm flipV="1">
            <a:off x="5322954" y="2643032"/>
            <a:ext cx="484834" cy="276788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81630" y="1943174"/>
            <a:ext cx="2863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대상이 되는 프로그램을 </a:t>
            </a:r>
            <a:r>
              <a:rPr lang="ko-KR" altLang="en-US" sz="1200" b="1" dirty="0"/>
              <a:t>입력</a:t>
            </a:r>
            <a:r>
              <a:rPr lang="en-US" altLang="ko-KR" sz="1200" b="1"/>
              <a:t>/</a:t>
            </a:r>
            <a:r>
              <a:rPr lang="ko-KR" altLang="en-US" sz="1200" b="1"/>
              <a:t>실행</a:t>
            </a:r>
            <a:r>
              <a:rPr lang="ko-KR" altLang="en-US" sz="1200"/>
              <a:t>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5" name="대각선 방향의 모서리가 둥근 사각형 74"/>
          <p:cNvSpPr/>
          <p:nvPr/>
        </p:nvSpPr>
        <p:spPr>
          <a:xfrm>
            <a:off x="442952" y="1528833"/>
            <a:ext cx="3022446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Step1 (Input/Running)</a:t>
            </a:r>
          </a:p>
        </p:txBody>
      </p:sp>
      <p:sp>
        <p:nvSpPr>
          <p:cNvPr id="76" name="순서도: 다중 문서 75"/>
          <p:cNvSpPr/>
          <p:nvPr/>
        </p:nvSpPr>
        <p:spPr>
          <a:xfrm>
            <a:off x="4231116" y="1347065"/>
            <a:ext cx="1172361" cy="796168"/>
          </a:xfrm>
          <a:prstGeom prst="flowChartMultidocumen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Source</a:t>
            </a:r>
            <a:br>
              <a:rPr lang="en-US" altLang="ko-KR" sz="800" dirty="0"/>
            </a:br>
            <a:r>
              <a:rPr lang="en-US" altLang="ko-KR" sz="800" dirty="0"/>
              <a:t>Code</a:t>
            </a:r>
            <a:br>
              <a:rPr lang="en-US" altLang="ko-KR" sz="800" dirty="0"/>
            </a:br>
            <a:r>
              <a:rPr lang="en-US" altLang="ko-KR" sz="800" dirty="0"/>
              <a:t>(*.java)</a:t>
            </a:r>
            <a:endParaRPr lang="ko-KR" altLang="en-US" sz="800" dirty="0"/>
          </a:p>
        </p:txBody>
      </p:sp>
      <p:sp>
        <p:nvSpPr>
          <p:cNvPr id="78" name="직사각형 77"/>
          <p:cNvSpPr/>
          <p:nvPr/>
        </p:nvSpPr>
        <p:spPr>
          <a:xfrm>
            <a:off x="4154675" y="2703936"/>
            <a:ext cx="1168279" cy="4317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JVM</a:t>
            </a:r>
          </a:p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(Java Virtual machine)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cxnSp>
        <p:nvCxnSpPr>
          <p:cNvPr id="79" name="꺾인 연결선 49"/>
          <p:cNvCxnSpPr>
            <a:stCxn id="76" idx="2"/>
            <a:endCxn id="78" idx="0"/>
          </p:cNvCxnSpPr>
          <p:nvPr/>
        </p:nvCxnSpPr>
        <p:spPr>
          <a:xfrm>
            <a:off x="4735774" y="2113082"/>
            <a:ext cx="3041" cy="59085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4005976" y="1032344"/>
            <a:ext cx="11095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>
                <a:solidFill>
                  <a:srgbClr val="FFC000"/>
                </a:solidFill>
              </a:rPr>
              <a:t>Static Analysis</a:t>
            </a:r>
            <a:endParaRPr lang="ko-KR" altLang="en-US" sz="1050" b="1">
              <a:solidFill>
                <a:srgbClr val="FFC000"/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4005976" y="4496421"/>
            <a:ext cx="13099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>
                <a:solidFill>
                  <a:schemeClr val="accent1"/>
                </a:solidFill>
              </a:rPr>
              <a:t>Dynamic Analysis</a:t>
            </a:r>
            <a:endParaRPr lang="ko-KR" altLang="en-US" sz="1050" b="1">
              <a:solidFill>
                <a:schemeClr val="accent1"/>
              </a:solidFill>
            </a:endParaRPr>
          </a:p>
        </p:txBody>
      </p:sp>
      <p:sp>
        <p:nvSpPr>
          <p:cNvPr id="300" name="직사각형 299"/>
          <p:cNvSpPr/>
          <p:nvPr/>
        </p:nvSpPr>
        <p:spPr>
          <a:xfrm>
            <a:off x="5807788" y="3251702"/>
            <a:ext cx="779368" cy="4317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dirty="0" err="1">
                <a:solidFill>
                  <a:sysClr val="windowText" lastClr="000000"/>
                </a:solidFill>
              </a:rPr>
              <a:t>JMap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grpSp>
        <p:nvGrpSpPr>
          <p:cNvPr id="80" name="그룹 79"/>
          <p:cNvGrpSpPr/>
          <p:nvPr/>
        </p:nvGrpSpPr>
        <p:grpSpPr>
          <a:xfrm>
            <a:off x="5564237" y="993140"/>
            <a:ext cx="3543492" cy="727594"/>
            <a:chOff x="5812060" y="908011"/>
            <a:chExt cx="3543492" cy="727594"/>
          </a:xfrm>
        </p:grpSpPr>
        <p:sp>
          <p:nvSpPr>
            <p:cNvPr id="81" name="TextBox 80"/>
            <p:cNvSpPr txBox="1"/>
            <p:nvPr/>
          </p:nvSpPr>
          <p:spPr>
            <a:xfrm>
              <a:off x="7314609" y="1058524"/>
              <a:ext cx="2040943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b="1" dirty="0">
                  <a:solidFill>
                    <a:schemeClr val="tx2"/>
                  </a:solidFill>
                </a:rPr>
                <a:t>Static Analysis</a:t>
              </a:r>
            </a:p>
            <a:p>
              <a:r>
                <a:rPr lang="ko-KR" altLang="en-US" sz="1050" dirty="0"/>
                <a:t>실제 실행 없이 소스 코드 분석</a:t>
              </a:r>
              <a:endParaRPr lang="en-US" altLang="ko-KR" sz="105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812060" y="908011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>
                  <a:solidFill>
                    <a:schemeClr val="tx2"/>
                  </a:solidFill>
                </a:rPr>
                <a:t>①</a:t>
              </a:r>
            </a:p>
          </p:txBody>
        </p:sp>
        <p:sp>
          <p:nvSpPr>
            <p:cNvPr id="83" name="아래쪽 화살표 82"/>
            <p:cNvSpPr/>
            <p:nvPr/>
          </p:nvSpPr>
          <p:spPr>
            <a:xfrm rot="16200000">
              <a:off x="6983256" y="1192417"/>
              <a:ext cx="218060" cy="342608"/>
            </a:xfrm>
            <a:prstGeom prst="downArrow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11000"/>
                  </a:schemeClr>
                </a:gs>
                <a:gs pos="29000">
                  <a:schemeClr val="accent5">
                    <a:lumMod val="75000"/>
                  </a:schemeClr>
                </a:gs>
                <a:gs pos="100000">
                  <a:srgbClr val="00206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5564237" y="2307061"/>
            <a:ext cx="5664902" cy="869248"/>
            <a:chOff x="5812060" y="2221932"/>
            <a:chExt cx="5664902" cy="869248"/>
          </a:xfrm>
        </p:grpSpPr>
        <p:sp>
          <p:nvSpPr>
            <p:cNvPr id="85" name="TextBox 84"/>
            <p:cNvSpPr txBox="1"/>
            <p:nvPr/>
          </p:nvSpPr>
          <p:spPr>
            <a:xfrm>
              <a:off x="5812060" y="2221932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400" b="1">
                  <a:solidFill>
                    <a:schemeClr val="tx2"/>
                  </a:solidFill>
                </a:defRPr>
              </a:lvl1pPr>
            </a:lstStyle>
            <a:p>
              <a:r>
                <a:rPr lang="ko-KR" altLang="en-US" dirty="0"/>
                <a:t>②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679401" y="2621821"/>
              <a:ext cx="2797561" cy="469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2"/>
                  </a:solidFill>
                </a:rPr>
                <a:t>Real-Time Dynamic Analysis</a:t>
              </a:r>
            </a:p>
            <a:p>
              <a:r>
                <a:rPr lang="ko-KR" altLang="en-US" sz="1050" dirty="0"/>
                <a:t>실행 중인 프로그램 분석</a:t>
              </a:r>
              <a:r>
                <a:rPr lang="en-US" altLang="ko-KR" sz="1050" dirty="0"/>
                <a:t>(</a:t>
              </a:r>
              <a:r>
                <a:rPr lang="ko-KR" altLang="en-US" sz="1050" dirty="0"/>
                <a:t>실시간 결과 출력</a:t>
              </a:r>
              <a:r>
                <a:rPr lang="en-US" altLang="ko-KR" sz="1050" dirty="0"/>
                <a:t>)</a:t>
              </a:r>
            </a:p>
          </p:txBody>
        </p:sp>
        <p:sp>
          <p:nvSpPr>
            <p:cNvPr id="87" name="아래쪽 화살표 86"/>
            <p:cNvSpPr/>
            <p:nvPr/>
          </p:nvSpPr>
          <p:spPr>
            <a:xfrm rot="16200000">
              <a:off x="8407415" y="2687258"/>
              <a:ext cx="218060" cy="342608"/>
            </a:xfrm>
            <a:prstGeom prst="downArrow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11000"/>
                  </a:schemeClr>
                </a:gs>
                <a:gs pos="29000">
                  <a:schemeClr val="accent5">
                    <a:lumMod val="75000"/>
                  </a:schemeClr>
                </a:gs>
                <a:gs pos="100000">
                  <a:srgbClr val="00206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5564237" y="3682119"/>
            <a:ext cx="4657226" cy="619858"/>
            <a:chOff x="5812060" y="3457290"/>
            <a:chExt cx="4657226" cy="619858"/>
          </a:xfrm>
        </p:grpSpPr>
        <p:sp>
          <p:nvSpPr>
            <p:cNvPr id="89" name="TextBox 88"/>
            <p:cNvSpPr txBox="1"/>
            <p:nvPr/>
          </p:nvSpPr>
          <p:spPr>
            <a:xfrm>
              <a:off x="5812060" y="3457290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1400" b="1">
                  <a:solidFill>
                    <a:schemeClr val="tx2"/>
                  </a:solidFill>
                </a:defRPr>
              </a:lvl1pPr>
            </a:lstStyle>
            <a:p>
              <a:r>
                <a:rPr lang="ko-KR" altLang="en-US" dirty="0"/>
                <a:t>③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258151" y="3607789"/>
              <a:ext cx="3211135" cy="469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2"/>
                  </a:solidFill>
                </a:rPr>
                <a:t>Dynamic Analysis</a:t>
              </a:r>
            </a:p>
            <a:p>
              <a:pPr lvl="0"/>
              <a:r>
                <a:rPr lang="ko-KR" altLang="en-US" sz="1050" dirty="0">
                  <a:solidFill>
                    <a:prstClr val="black"/>
                  </a:solidFill>
                </a:rPr>
                <a:t>실행 중인 프로그램 분석</a:t>
              </a:r>
              <a:r>
                <a:rPr lang="en-US" altLang="ko-KR" sz="1050" dirty="0">
                  <a:solidFill>
                    <a:prstClr val="black"/>
                  </a:solidFill>
                </a:rPr>
                <a:t>(</a:t>
              </a:r>
              <a:r>
                <a:rPr lang="ko-KR" altLang="en-US" sz="1050" dirty="0">
                  <a:solidFill>
                    <a:prstClr val="black"/>
                  </a:solidFill>
                </a:rPr>
                <a:t>실행 종료 후 결과 출력</a:t>
              </a:r>
              <a:r>
                <a:rPr lang="en-US" altLang="ko-KR" sz="1050" dirty="0">
                  <a:solidFill>
                    <a:prstClr val="black"/>
                  </a:solidFill>
                </a:rPr>
                <a:t>)</a:t>
              </a:r>
              <a:r>
                <a:rPr lang="ko-KR" altLang="en-US" sz="1050" dirty="0">
                  <a:solidFill>
                    <a:prstClr val="black"/>
                  </a:solidFill>
                </a:rPr>
                <a:t> </a:t>
              </a:r>
              <a:endParaRPr lang="en-US" altLang="ko-KR" sz="1050" dirty="0">
                <a:solidFill>
                  <a:prstClr val="black"/>
                </a:solidFill>
              </a:endParaRPr>
            </a:p>
          </p:txBody>
        </p:sp>
        <p:sp>
          <p:nvSpPr>
            <p:cNvPr id="91" name="아래쪽 화살표 90"/>
            <p:cNvSpPr/>
            <p:nvPr/>
          </p:nvSpPr>
          <p:spPr>
            <a:xfrm rot="16200000">
              <a:off x="6983256" y="3707721"/>
              <a:ext cx="218060" cy="342608"/>
            </a:xfrm>
            <a:prstGeom prst="downArrow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11000"/>
                  </a:schemeClr>
                </a:gs>
                <a:gs pos="29000">
                  <a:schemeClr val="accent5">
                    <a:lumMod val="75000"/>
                  </a:schemeClr>
                </a:gs>
                <a:gs pos="100000">
                  <a:srgbClr val="00206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92" name="직선 연결선 32"/>
          <p:cNvCxnSpPr>
            <a:endCxn id="300" idx="1"/>
          </p:cNvCxnSpPr>
          <p:nvPr/>
        </p:nvCxnSpPr>
        <p:spPr>
          <a:xfrm>
            <a:off x="5322954" y="3052722"/>
            <a:ext cx="484834" cy="414864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꺾인 연결선 49"/>
          <p:cNvCxnSpPr/>
          <p:nvPr/>
        </p:nvCxnSpPr>
        <p:spPr>
          <a:xfrm>
            <a:off x="6608890" y="2747538"/>
            <a:ext cx="549295" cy="17053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꺾인 연결선 49"/>
          <p:cNvCxnSpPr/>
          <p:nvPr/>
        </p:nvCxnSpPr>
        <p:spPr>
          <a:xfrm flipH="1" flipV="1">
            <a:off x="6587156" y="2643032"/>
            <a:ext cx="555049" cy="17430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직선 연결선 14"/>
          <p:cNvCxnSpPr>
            <a:stCxn id="78" idx="2"/>
            <a:endCxn id="101" idx="1"/>
          </p:cNvCxnSpPr>
          <p:nvPr/>
        </p:nvCxnSpPr>
        <p:spPr>
          <a:xfrm rot="16200000" flipH="1">
            <a:off x="4828868" y="3045651"/>
            <a:ext cx="911116" cy="1091222"/>
          </a:xfrm>
          <a:prstGeom prst="bentConnector2">
            <a:avLst/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꺾인 연결선 49"/>
          <p:cNvCxnSpPr/>
          <p:nvPr/>
        </p:nvCxnSpPr>
        <p:spPr>
          <a:xfrm flipH="1">
            <a:off x="6582033" y="3048000"/>
            <a:ext cx="568410" cy="33775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직사각형 100"/>
          <p:cNvSpPr/>
          <p:nvPr/>
        </p:nvSpPr>
        <p:spPr>
          <a:xfrm>
            <a:off x="5830037" y="3830936"/>
            <a:ext cx="779368" cy="4317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dirty="0" err="1">
                <a:solidFill>
                  <a:sysClr val="windowText" lastClr="000000"/>
                </a:solidFill>
              </a:rPr>
              <a:t>Hprof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4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455" y="4988287"/>
            <a:ext cx="3659165" cy="1416595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>
            <a:off x="5823064" y="4988287"/>
            <a:ext cx="3762896" cy="1416595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solidFill>
              <a:schemeClr val="bg1">
                <a:lumMod val="50000"/>
              </a:schemeClr>
            </a:solidFill>
          </a:ln>
          <a:effectLst>
            <a:glow rad="76200">
              <a:schemeClr val="accent1">
                <a:lumMod val="60000"/>
                <a:lumOff val="40000"/>
                <a:alpha val="5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ysClr val="windowText" lastClr="000000"/>
                </a:solidFill>
              </a:rPr>
              <a:t>Visualization</a:t>
            </a:r>
            <a:endParaRPr lang="ko-KR" alt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48" name="직사각형 247"/>
          <p:cNvSpPr/>
          <p:nvPr/>
        </p:nvSpPr>
        <p:spPr>
          <a:xfrm>
            <a:off x="8065537" y="4564607"/>
            <a:ext cx="1302399" cy="274515"/>
          </a:xfrm>
          <a:prstGeom prst="rect">
            <a:avLst/>
          </a:prstGeom>
          <a:solidFill>
            <a:srgbClr val="00B3F2"/>
          </a:solidFill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</a:rPr>
              <a:t>Dynamic Analysis Result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249" name="직사각형 248"/>
          <p:cNvSpPr/>
          <p:nvPr/>
        </p:nvSpPr>
        <p:spPr>
          <a:xfrm>
            <a:off x="8065537" y="3925943"/>
            <a:ext cx="1302399" cy="626686"/>
          </a:xfrm>
          <a:prstGeom prst="rect">
            <a:avLst/>
          </a:prstGeom>
          <a:solidFill>
            <a:srgbClr val="DADFE1"/>
          </a:solidFill>
          <a:ln w="3175">
            <a:solidFill>
              <a:srgbClr val="00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Generate DB</a:t>
            </a:r>
            <a:br>
              <a:rPr lang="en-US" altLang="ko-KR" sz="800" b="1" dirty="0">
                <a:solidFill>
                  <a:schemeClr val="tx1"/>
                </a:solidFill>
              </a:rPr>
            </a:br>
            <a:r>
              <a:rPr lang="en-US" altLang="ko-KR" sz="800" b="1" dirty="0">
                <a:solidFill>
                  <a:schemeClr val="tx1"/>
                </a:solidFill>
              </a:rPr>
              <a:t>From </a:t>
            </a:r>
            <a:r>
              <a:rPr lang="en-US" altLang="ko-KR" sz="800" b="1" dirty="0" err="1">
                <a:solidFill>
                  <a:schemeClr val="tx1"/>
                </a:solidFill>
              </a:rPr>
              <a:t>Hprof</a:t>
            </a:r>
            <a:endParaRPr lang="en-US" altLang="ko-KR" sz="800" b="1" dirty="0">
              <a:solidFill>
                <a:schemeClr val="tx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073400" y="1791665"/>
            <a:ext cx="1303428" cy="274515"/>
          </a:xfrm>
          <a:prstGeom prst="rect">
            <a:avLst/>
          </a:prstGeom>
          <a:solidFill>
            <a:srgbClr val="00B3F2"/>
          </a:solidFill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</a:rPr>
              <a:t>Static Analysis Result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cxnSp>
        <p:nvCxnSpPr>
          <p:cNvPr id="19" name="직선 연결선 29"/>
          <p:cNvCxnSpPr>
            <a:stCxn id="13" idx="3"/>
            <a:endCxn id="235" idx="1"/>
          </p:cNvCxnSpPr>
          <p:nvPr/>
        </p:nvCxnSpPr>
        <p:spPr>
          <a:xfrm flipV="1">
            <a:off x="6609405" y="1466344"/>
            <a:ext cx="1465117" cy="499388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38"/>
          <p:cNvCxnSpPr>
            <a:stCxn id="249" idx="1"/>
            <a:endCxn id="105" idx="3"/>
          </p:cNvCxnSpPr>
          <p:nvPr/>
        </p:nvCxnSpPr>
        <p:spPr>
          <a:xfrm rot="10800000" flipV="1">
            <a:off x="6609405" y="4239286"/>
            <a:ext cx="1456132" cy="416796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순서도: 자기 디스크 22"/>
          <p:cNvSpPr/>
          <p:nvPr/>
        </p:nvSpPr>
        <p:spPr>
          <a:xfrm>
            <a:off x="10152801" y="2143233"/>
            <a:ext cx="1539283" cy="1549642"/>
          </a:xfrm>
          <a:prstGeom prst="flowChartMagneticDisk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sysClr val="windowText" lastClr="000000"/>
                </a:solidFill>
              </a:rPr>
              <a:t>MySQL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0124512" y="4685826"/>
            <a:ext cx="1611876" cy="281500"/>
          </a:xfrm>
          <a:prstGeom prst="rect">
            <a:avLst/>
          </a:prstGeom>
          <a:solidFill>
            <a:srgbClr val="B70032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</a:rPr>
              <a:t>Visualization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cxnSp>
        <p:nvCxnSpPr>
          <p:cNvPr id="35" name="직선 연결선 109"/>
          <p:cNvCxnSpPr>
            <a:stCxn id="31" idx="3"/>
            <a:endCxn id="26" idx="2"/>
          </p:cNvCxnSpPr>
          <p:nvPr/>
        </p:nvCxnSpPr>
        <p:spPr>
          <a:xfrm flipV="1">
            <a:off x="9585960" y="4967326"/>
            <a:ext cx="1344490" cy="729259"/>
          </a:xfrm>
          <a:prstGeom prst="bentConnector2">
            <a:avLst/>
          </a:prstGeom>
          <a:ln>
            <a:solidFill>
              <a:schemeClr val="accent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직사각형 38"/>
          <p:cNvSpPr/>
          <p:nvPr/>
        </p:nvSpPr>
        <p:spPr>
          <a:xfrm>
            <a:off x="10007299" y="1035513"/>
            <a:ext cx="1830283" cy="796239"/>
          </a:xfrm>
          <a:prstGeom prst="rect">
            <a:avLst/>
          </a:prstGeom>
          <a:solidFill>
            <a:srgbClr val="F2F2F2"/>
          </a:solidFill>
          <a:ln w="28575">
            <a:solidFill>
              <a:schemeClr val="accent5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ysClr val="windowText" lastClr="000000"/>
                </a:solidFill>
              </a:rPr>
              <a:t>DROOM(Dynamic Reusability Object-Oriented Metrics</a:t>
            </a:r>
            <a:endParaRPr lang="ko-KR" altLang="en-US" sz="8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51" name="직선 연결선 29"/>
          <p:cNvCxnSpPr>
            <a:stCxn id="15" idx="3"/>
          </p:cNvCxnSpPr>
          <p:nvPr/>
        </p:nvCxnSpPr>
        <p:spPr>
          <a:xfrm>
            <a:off x="9376828" y="1928923"/>
            <a:ext cx="793271" cy="745525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29"/>
          <p:cNvCxnSpPr>
            <a:stCxn id="249" idx="3"/>
          </p:cNvCxnSpPr>
          <p:nvPr/>
        </p:nvCxnSpPr>
        <p:spPr>
          <a:xfrm flipV="1">
            <a:off x="9367936" y="3213329"/>
            <a:ext cx="784865" cy="1025957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대각선 방향의 모서리가 둥근 사각형 66"/>
          <p:cNvSpPr/>
          <p:nvPr/>
        </p:nvSpPr>
        <p:spPr>
          <a:xfrm>
            <a:off x="442952" y="3141007"/>
            <a:ext cx="3022445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Step3 (Store)</a:t>
            </a:r>
          </a:p>
        </p:txBody>
      </p:sp>
      <p:sp>
        <p:nvSpPr>
          <p:cNvPr id="68" name="대각선 방향의 모서리가 둥근 사각형 67"/>
          <p:cNvSpPr/>
          <p:nvPr/>
        </p:nvSpPr>
        <p:spPr>
          <a:xfrm>
            <a:off x="442951" y="4033119"/>
            <a:ext cx="3022448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Step4 (Reconstructing)</a:t>
            </a:r>
          </a:p>
        </p:txBody>
      </p:sp>
      <p:sp>
        <p:nvSpPr>
          <p:cNvPr id="69" name="대각선 방향의 모서리가 둥근 사각형 68"/>
          <p:cNvSpPr/>
          <p:nvPr/>
        </p:nvSpPr>
        <p:spPr>
          <a:xfrm>
            <a:off x="442950" y="4958416"/>
            <a:ext cx="3022446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Step5 (Visualization)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81630" y="1943174"/>
            <a:ext cx="2863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대상이 되는 프로그램을 </a:t>
            </a:r>
            <a:r>
              <a:rPr lang="ko-KR" altLang="en-US" sz="1200" b="1" dirty="0"/>
              <a:t>입력</a:t>
            </a:r>
            <a:r>
              <a:rPr lang="en-US" altLang="ko-KR" sz="1200" b="1"/>
              <a:t>/</a:t>
            </a:r>
            <a:r>
              <a:rPr lang="ko-KR" altLang="en-US" sz="1200" b="1"/>
              <a:t>실행</a:t>
            </a:r>
            <a:r>
              <a:rPr lang="ko-KR" altLang="en-US" sz="1200"/>
              <a:t>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680536" y="3526678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분석 결과에 재사용 </a:t>
            </a:r>
            <a:r>
              <a:rPr lang="ko-KR" altLang="en-US" sz="1200" dirty="0" err="1"/>
              <a:t>메트릭을</a:t>
            </a:r>
            <a:r>
              <a:rPr lang="ko-KR" altLang="en-US" sz="1200" dirty="0"/>
              <a:t> 적용하고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ko-KR" altLang="en-US" sz="1200" dirty="0"/>
              <a:t>그 결과를 데이터베이스에 </a:t>
            </a:r>
            <a:r>
              <a:rPr lang="ko-KR" altLang="en-US" sz="1200" b="1" dirty="0"/>
              <a:t>저장</a:t>
            </a:r>
            <a:r>
              <a:rPr lang="ko-KR" altLang="en-US" sz="1200" dirty="0"/>
              <a:t>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683392" y="4428990"/>
            <a:ext cx="2502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데이터베이스에 저장된 데이터를 </a:t>
            </a:r>
            <a:r>
              <a:rPr lang="en-US" altLang="ko-KR" sz="1200"/>
              <a:t/>
            </a:r>
            <a:br>
              <a:rPr lang="en-US" altLang="ko-KR" sz="1200"/>
            </a:br>
            <a:r>
              <a:rPr lang="en-US" altLang="ko-KR" sz="1200"/>
              <a:t>GoJS</a:t>
            </a:r>
            <a:r>
              <a:rPr lang="ko-KR" altLang="en-US" sz="1200"/>
              <a:t> 문법에 맞게 </a:t>
            </a:r>
            <a:r>
              <a:rPr lang="ko-KR" altLang="en-US" sz="1200" b="1"/>
              <a:t>재구성</a:t>
            </a:r>
            <a:r>
              <a:rPr lang="ko-KR" altLang="en-US" sz="1200"/>
              <a:t>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680536" y="5382997"/>
            <a:ext cx="2590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Apache </a:t>
            </a:r>
            <a:r>
              <a:rPr lang="ko-KR" altLang="en-US" sz="1200"/>
              <a:t>웹서버를 통해 </a:t>
            </a:r>
            <a:r>
              <a:rPr lang="ko-KR" altLang="en-US" sz="1200" b="1"/>
              <a:t>가시화</a:t>
            </a:r>
            <a:r>
              <a:rPr lang="ko-KR" altLang="en-US" sz="1200"/>
              <a:t>한다</a:t>
            </a:r>
            <a:r>
              <a:rPr lang="en-US" altLang="ko-KR" sz="1200"/>
              <a:t>.</a:t>
            </a:r>
            <a:endParaRPr lang="ko-KR" altLang="en-US" sz="1200" dirty="0"/>
          </a:p>
        </p:txBody>
      </p:sp>
      <p:sp>
        <p:nvSpPr>
          <p:cNvPr id="75" name="대각선 방향의 모서리가 둥근 사각형 74"/>
          <p:cNvSpPr/>
          <p:nvPr/>
        </p:nvSpPr>
        <p:spPr>
          <a:xfrm>
            <a:off x="442952" y="1528833"/>
            <a:ext cx="3022446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Step1 (Input/Running)</a:t>
            </a:r>
          </a:p>
        </p:txBody>
      </p:sp>
      <p:cxnSp>
        <p:nvCxnSpPr>
          <p:cNvPr id="156" name="직선 연결선 29"/>
          <p:cNvCxnSpPr>
            <a:stCxn id="17" idx="3"/>
            <a:endCxn id="243" idx="1"/>
          </p:cNvCxnSpPr>
          <p:nvPr/>
        </p:nvCxnSpPr>
        <p:spPr>
          <a:xfrm flipV="1">
            <a:off x="7937553" y="2913379"/>
            <a:ext cx="136360" cy="4690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꺾인 연결선 49"/>
          <p:cNvCxnSpPr>
            <a:stCxn id="39" idx="2"/>
            <a:endCxn id="23" idx="1"/>
          </p:cNvCxnSpPr>
          <p:nvPr/>
        </p:nvCxnSpPr>
        <p:spPr>
          <a:xfrm>
            <a:off x="10922441" y="1831752"/>
            <a:ext cx="2" cy="31148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4" name="그림 2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22663"/>
                    </a14:imgEffect>
                  </a14:imgLayer>
                </a14:imgProps>
              </a:ext>
            </a:extLst>
          </a:blip>
          <a:srcRect r="78188"/>
          <a:stretch/>
        </p:blipFill>
        <p:spPr>
          <a:xfrm>
            <a:off x="10065102" y="5714992"/>
            <a:ext cx="320100" cy="594489"/>
          </a:xfrm>
          <a:prstGeom prst="rect">
            <a:avLst/>
          </a:prstGeom>
        </p:spPr>
      </p:pic>
      <p:sp>
        <p:nvSpPr>
          <p:cNvPr id="219" name="TextBox 218"/>
          <p:cNvSpPr txBox="1"/>
          <p:nvPr/>
        </p:nvSpPr>
        <p:spPr>
          <a:xfrm>
            <a:off x="10234931" y="5741878"/>
            <a:ext cx="1499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>
                <a:solidFill>
                  <a:srgbClr val="D22128"/>
                </a:solidFill>
              </a:rPr>
              <a:t>APACHE</a:t>
            </a:r>
            <a:endParaRPr lang="ko-KR" altLang="en-US" sz="2800">
              <a:solidFill>
                <a:srgbClr val="D22128"/>
              </a:solidFill>
            </a:endParaRPr>
          </a:p>
        </p:txBody>
      </p:sp>
      <p:cxnSp>
        <p:nvCxnSpPr>
          <p:cNvPr id="228" name="꺾인 연결선 49"/>
          <p:cNvCxnSpPr>
            <a:stCxn id="23" idx="3"/>
            <a:endCxn id="251" idx="0"/>
          </p:cNvCxnSpPr>
          <p:nvPr/>
        </p:nvCxnSpPr>
        <p:spPr>
          <a:xfrm>
            <a:off x="10922443" y="3692875"/>
            <a:ext cx="4531" cy="36293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직사각형 234"/>
          <p:cNvSpPr/>
          <p:nvPr/>
        </p:nvSpPr>
        <p:spPr>
          <a:xfrm>
            <a:off x="8074522" y="1153001"/>
            <a:ext cx="1302305" cy="626686"/>
          </a:xfrm>
          <a:prstGeom prst="rect">
            <a:avLst/>
          </a:prstGeom>
          <a:solidFill>
            <a:srgbClr val="DADFE1"/>
          </a:solidFill>
          <a:ln w="3175">
            <a:solidFill>
              <a:srgbClr val="00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Generate DB</a:t>
            </a:r>
            <a:br>
              <a:rPr lang="en-US" altLang="ko-KR" sz="800" b="1" dirty="0">
                <a:solidFill>
                  <a:schemeClr val="tx1"/>
                </a:solidFill>
              </a:rPr>
            </a:br>
            <a:r>
              <a:rPr lang="en-US" altLang="ko-KR" sz="800" b="1" dirty="0">
                <a:solidFill>
                  <a:schemeClr val="tx1"/>
                </a:solidFill>
              </a:rPr>
              <a:t>From ASTM</a:t>
            </a:r>
          </a:p>
        </p:txBody>
      </p:sp>
      <p:sp>
        <p:nvSpPr>
          <p:cNvPr id="242" name="직사각형 241"/>
          <p:cNvSpPr/>
          <p:nvPr/>
        </p:nvSpPr>
        <p:spPr>
          <a:xfrm>
            <a:off x="8073399" y="3239541"/>
            <a:ext cx="1303428" cy="274515"/>
          </a:xfrm>
          <a:prstGeom prst="rect">
            <a:avLst/>
          </a:prstGeom>
          <a:solidFill>
            <a:srgbClr val="00B3F2"/>
          </a:solidFill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</a:rPr>
              <a:t>Real-Time Dynamic Analysis</a:t>
            </a:r>
            <a:r>
              <a:rPr lang="ko-KR" altLang="en-US" sz="900" b="1">
                <a:solidFill>
                  <a:schemeClr val="bg1"/>
                </a:solidFill>
              </a:rPr>
              <a:t> </a:t>
            </a:r>
            <a:r>
              <a:rPr lang="en-US" altLang="ko-KR" sz="900" b="1">
                <a:solidFill>
                  <a:schemeClr val="bg1"/>
                </a:solidFill>
              </a:rPr>
              <a:t>Result</a:t>
            </a:r>
            <a:endParaRPr lang="en-US" altLang="ko-KR" sz="900" b="1" dirty="0">
              <a:solidFill>
                <a:schemeClr val="bg1"/>
              </a:solidFill>
            </a:endParaRPr>
          </a:p>
        </p:txBody>
      </p:sp>
      <p:sp>
        <p:nvSpPr>
          <p:cNvPr id="243" name="직사각형 242"/>
          <p:cNvSpPr/>
          <p:nvPr/>
        </p:nvSpPr>
        <p:spPr>
          <a:xfrm>
            <a:off x="8073913" y="2600036"/>
            <a:ext cx="1302399" cy="626686"/>
          </a:xfrm>
          <a:prstGeom prst="rect">
            <a:avLst/>
          </a:prstGeom>
          <a:solidFill>
            <a:srgbClr val="DADFE1"/>
          </a:solidFill>
          <a:ln w="3175">
            <a:solidFill>
              <a:srgbClr val="00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Generate DB</a:t>
            </a:r>
            <a:br>
              <a:rPr lang="en-US" altLang="ko-KR" sz="800" b="1" dirty="0">
                <a:solidFill>
                  <a:schemeClr val="tx1"/>
                </a:solidFill>
              </a:rPr>
            </a:br>
            <a:r>
              <a:rPr lang="en-US" altLang="ko-KR" sz="800" b="1" dirty="0">
                <a:solidFill>
                  <a:schemeClr val="tx1"/>
                </a:solidFill>
              </a:rPr>
              <a:t>From </a:t>
            </a:r>
            <a:r>
              <a:rPr lang="en-US" altLang="ko-KR" sz="800" b="1" dirty="0" err="1">
                <a:solidFill>
                  <a:schemeClr val="tx1"/>
                </a:solidFill>
              </a:rPr>
              <a:t>JMap</a:t>
            </a:r>
            <a:endParaRPr lang="en-US" altLang="ko-KR" sz="800" b="1" dirty="0">
              <a:solidFill>
                <a:schemeClr val="tx1"/>
              </a:solidFill>
            </a:endParaRPr>
          </a:p>
        </p:txBody>
      </p:sp>
      <p:sp>
        <p:nvSpPr>
          <p:cNvPr id="251" name="직사각형 250"/>
          <p:cNvSpPr/>
          <p:nvPr/>
        </p:nvSpPr>
        <p:spPr>
          <a:xfrm>
            <a:off x="10125949" y="4055808"/>
            <a:ext cx="1602050" cy="616445"/>
          </a:xfrm>
          <a:prstGeom prst="rect">
            <a:avLst/>
          </a:prstGeom>
          <a:solidFill>
            <a:srgbClr val="DADFE1"/>
          </a:solidFill>
          <a:ln w="3175">
            <a:solidFill>
              <a:srgbClr val="B7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err="1">
                <a:solidFill>
                  <a:schemeClr val="tx1"/>
                </a:solidFill>
              </a:rPr>
              <a:t>GenerateVIS</a:t>
            </a:r>
            <a:endParaRPr lang="en-US" altLang="ko-KR" sz="1000" b="1" dirty="0">
              <a:solidFill>
                <a:schemeClr val="tx1"/>
              </a:solidFill>
            </a:endParaRPr>
          </a:p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(</a:t>
            </a:r>
            <a:r>
              <a:rPr lang="en-US" altLang="ko-KR" sz="1000" b="1" dirty="0" err="1">
                <a:solidFill>
                  <a:schemeClr val="tx1"/>
                </a:solidFill>
              </a:rPr>
              <a:t>GoJS</a:t>
            </a:r>
            <a:r>
              <a:rPr lang="en-US" altLang="ko-KR" sz="1000" b="1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353" name="꺾인 연결선 49"/>
          <p:cNvCxnSpPr>
            <a:stCxn id="23" idx="2"/>
            <a:endCxn id="243" idx="3"/>
          </p:cNvCxnSpPr>
          <p:nvPr/>
        </p:nvCxnSpPr>
        <p:spPr>
          <a:xfrm flipH="1" flipV="1">
            <a:off x="9376312" y="2913379"/>
            <a:ext cx="776489" cy="467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직사각형 259"/>
          <p:cNvSpPr/>
          <p:nvPr/>
        </p:nvSpPr>
        <p:spPr>
          <a:xfrm>
            <a:off x="5587642" y="966269"/>
            <a:ext cx="6447087" cy="5434531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360" name="직사각형 359"/>
          <p:cNvSpPr/>
          <p:nvPr/>
        </p:nvSpPr>
        <p:spPr>
          <a:xfrm>
            <a:off x="5587641" y="661715"/>
            <a:ext cx="6447087" cy="2556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n w="0"/>
                <a:solidFill>
                  <a:schemeClr val="bg1"/>
                </a:solidFill>
              </a:rPr>
              <a:t>Tool-Chain</a:t>
            </a:r>
            <a:endParaRPr lang="ko-KR" altLang="en-US" sz="1600" b="1" dirty="0">
              <a:ln w="0"/>
              <a:solidFill>
                <a:schemeClr val="bg1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0" y="6852"/>
            <a:ext cx="12192000" cy="6489700"/>
          </a:xfrm>
          <a:prstGeom prst="rect">
            <a:avLst/>
          </a:prstGeom>
          <a:gradFill>
            <a:gsLst>
              <a:gs pos="0">
                <a:schemeClr val="bg1">
                  <a:alpha val="95000"/>
                </a:schemeClr>
              </a:gs>
              <a:gs pos="46000">
                <a:schemeClr val="bg1">
                  <a:lumMod val="95000"/>
                  <a:alpha val="95000"/>
                </a:schemeClr>
              </a:gs>
              <a:gs pos="100000">
                <a:schemeClr val="bg1">
                  <a:lumMod val="75000"/>
                  <a:alpha val="95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4"/>
            </a:pPr>
            <a:r>
              <a:rPr lang="en-US" altLang="ko-KR" sz="2800" b="1" dirty="0"/>
              <a:t>Visualization Tool</a:t>
            </a:r>
            <a:endParaRPr lang="ko-KR" altLang="en-US" sz="1600" b="1" dirty="0">
              <a:ln w="0"/>
              <a:latin typeface="+mn-lt"/>
              <a:ea typeface="+mn-ea"/>
              <a:cs typeface="+mn-cs"/>
            </a:endParaRPr>
          </a:p>
        </p:txBody>
      </p:sp>
      <p:sp>
        <p:nvSpPr>
          <p:cNvPr id="65" name="내용 개체 틀 2"/>
          <p:cNvSpPr>
            <a:spLocks noGrp="1"/>
          </p:cNvSpPr>
          <p:nvPr>
            <p:ph idx="1"/>
          </p:nvPr>
        </p:nvSpPr>
        <p:spPr>
          <a:xfrm>
            <a:off x="417289" y="1082040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o-KR" altLang="en-US" sz="1600" b="1" dirty="0"/>
              <a:t>구조  </a:t>
            </a:r>
            <a:endParaRPr lang="en-US" altLang="ko-KR" sz="1600" b="1" dirty="0"/>
          </a:p>
        </p:txBody>
      </p:sp>
      <p:sp>
        <p:nvSpPr>
          <p:cNvPr id="201" name="직사각형 200"/>
          <p:cNvSpPr/>
          <p:nvPr/>
        </p:nvSpPr>
        <p:spPr>
          <a:xfrm>
            <a:off x="4017490" y="2252577"/>
            <a:ext cx="5568470" cy="2638078"/>
          </a:xfrm>
          <a:prstGeom prst="rect">
            <a:avLst/>
          </a:prstGeom>
          <a:solidFill>
            <a:srgbClr val="00B3F2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2" name="직사각형 201"/>
          <p:cNvSpPr/>
          <p:nvPr/>
        </p:nvSpPr>
        <p:spPr>
          <a:xfrm>
            <a:off x="4017490" y="982081"/>
            <a:ext cx="5568470" cy="1290087"/>
          </a:xfrm>
          <a:prstGeom prst="rect">
            <a:avLst/>
          </a:prstGeom>
          <a:solidFill>
            <a:srgbClr val="FFC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830037" y="1153001"/>
            <a:ext cx="779368" cy="4317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dirty="0" err="1">
                <a:solidFill>
                  <a:sysClr val="windowText" lastClr="000000"/>
                </a:solidFill>
              </a:rPr>
              <a:t>xCodeParser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cxnSp>
        <p:nvCxnSpPr>
          <p:cNvPr id="12" name="직선 연결선 14"/>
          <p:cNvCxnSpPr>
            <a:stCxn id="76" idx="3"/>
            <a:endCxn id="11" idx="1"/>
          </p:cNvCxnSpPr>
          <p:nvPr/>
        </p:nvCxnSpPr>
        <p:spPr>
          <a:xfrm flipV="1">
            <a:off x="5403477" y="1368885"/>
            <a:ext cx="426560" cy="376264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5830037" y="1749848"/>
            <a:ext cx="779368" cy="43176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ASTM File</a:t>
            </a:r>
          </a:p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(*.</a:t>
            </a:r>
            <a:r>
              <a:rPr lang="en-US" altLang="ko-KR" sz="800" dirty="0" err="1">
                <a:solidFill>
                  <a:sysClr val="windowText" lastClr="000000"/>
                </a:solidFill>
              </a:rPr>
              <a:t>astm</a:t>
            </a:r>
            <a:r>
              <a:rPr lang="en-US" altLang="ko-KR" sz="800" dirty="0">
                <a:solidFill>
                  <a:sysClr val="windowText" lastClr="000000"/>
                </a:solidFill>
              </a:rPr>
              <a:t>)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807788" y="2427148"/>
            <a:ext cx="779368" cy="4317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JPS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158185" y="2702185"/>
            <a:ext cx="779368" cy="431768"/>
          </a:xfrm>
          <a:prstGeom prst="rect">
            <a:avLst/>
          </a:prstGeom>
          <a:solidFill>
            <a:srgbClr val="00B3F2"/>
          </a:solidFill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>
                <a:solidFill>
                  <a:schemeClr val="bg1"/>
                </a:solidFill>
              </a:rPr>
              <a:t>ExJmap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66" name="대각선 방향의 모서리가 둥근 사각형 65"/>
          <p:cNvSpPr/>
          <p:nvPr/>
        </p:nvSpPr>
        <p:spPr>
          <a:xfrm>
            <a:off x="442952" y="2334920"/>
            <a:ext cx="3022446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Step2 (Analyzing)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81630" y="2763583"/>
            <a:ext cx="3244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/>
              <a:t>도구를 사용하여 </a:t>
            </a:r>
            <a:r>
              <a:rPr lang="ko-KR" altLang="en-US" sz="1200" b="1"/>
              <a:t>정적</a:t>
            </a:r>
            <a:r>
              <a:rPr lang="en-US" altLang="ko-KR" sz="1200" b="1" dirty="0"/>
              <a:t>/</a:t>
            </a:r>
            <a:r>
              <a:rPr lang="ko-KR" altLang="en-US" sz="1200" b="1"/>
              <a:t>동적 분석</a:t>
            </a:r>
            <a:r>
              <a:rPr lang="ko-KR" altLang="en-US" sz="1200"/>
              <a:t>을 수행한다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6" name="순서도: 다중 문서 75"/>
          <p:cNvSpPr/>
          <p:nvPr/>
        </p:nvSpPr>
        <p:spPr>
          <a:xfrm>
            <a:off x="4231116" y="1347065"/>
            <a:ext cx="1172361" cy="796168"/>
          </a:xfrm>
          <a:prstGeom prst="flowChartMultidocumen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/>
              <a:t>Source</a:t>
            </a:r>
            <a:br>
              <a:rPr lang="en-US" altLang="ko-KR" sz="800"/>
            </a:br>
            <a:r>
              <a:rPr lang="en-US" altLang="ko-KR" sz="800"/>
              <a:t>Code</a:t>
            </a:r>
            <a:br>
              <a:rPr lang="en-US" altLang="ko-KR" sz="800"/>
            </a:br>
            <a:r>
              <a:rPr lang="en-US" altLang="ko-KR" sz="800"/>
              <a:t>(*.java)</a:t>
            </a:r>
            <a:endParaRPr lang="ko-KR" altLang="en-US" sz="800"/>
          </a:p>
        </p:txBody>
      </p:sp>
      <p:sp>
        <p:nvSpPr>
          <p:cNvPr id="78" name="직사각형 77"/>
          <p:cNvSpPr/>
          <p:nvPr/>
        </p:nvSpPr>
        <p:spPr>
          <a:xfrm>
            <a:off x="4154675" y="2703936"/>
            <a:ext cx="1168279" cy="4317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JVM</a:t>
            </a:r>
          </a:p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(Java Virtual machine)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cxnSp>
        <p:nvCxnSpPr>
          <p:cNvPr id="79" name="꺾인 연결선 49"/>
          <p:cNvCxnSpPr>
            <a:stCxn id="76" idx="2"/>
            <a:endCxn id="78" idx="0"/>
          </p:cNvCxnSpPr>
          <p:nvPr/>
        </p:nvCxnSpPr>
        <p:spPr>
          <a:xfrm>
            <a:off x="4735774" y="2113082"/>
            <a:ext cx="3041" cy="590854"/>
          </a:xfrm>
          <a:prstGeom prst="straightConnector1">
            <a:avLst/>
          </a:prstGeom>
          <a:ln w="3175"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직사각형 103"/>
          <p:cNvSpPr/>
          <p:nvPr/>
        </p:nvSpPr>
        <p:spPr>
          <a:xfrm>
            <a:off x="5830037" y="3839924"/>
            <a:ext cx="779368" cy="4317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dirty="0" err="1">
                <a:solidFill>
                  <a:sysClr val="windowText" lastClr="000000"/>
                </a:solidFill>
              </a:rPr>
              <a:t>Hprof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4005976" y="1032344"/>
            <a:ext cx="11095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>
                <a:solidFill>
                  <a:srgbClr val="FFC000"/>
                </a:solidFill>
              </a:rPr>
              <a:t>Static Analysis</a:t>
            </a:r>
            <a:endParaRPr lang="ko-KR" altLang="en-US" sz="1050" b="1">
              <a:solidFill>
                <a:srgbClr val="FFC000"/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4005976" y="4496421"/>
            <a:ext cx="13099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>
                <a:solidFill>
                  <a:schemeClr val="accent1"/>
                </a:solidFill>
              </a:rPr>
              <a:t>Dynamic Analysis</a:t>
            </a:r>
            <a:endParaRPr lang="ko-KR" altLang="en-US" sz="1050" b="1">
              <a:solidFill>
                <a:schemeClr val="accent1"/>
              </a:solidFill>
            </a:endParaRPr>
          </a:p>
        </p:txBody>
      </p:sp>
      <p:sp>
        <p:nvSpPr>
          <p:cNvPr id="279" name="직사각형 278"/>
          <p:cNvSpPr/>
          <p:nvPr/>
        </p:nvSpPr>
        <p:spPr>
          <a:xfrm>
            <a:off x="7153997" y="3251702"/>
            <a:ext cx="783556" cy="43176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>
                <a:solidFill>
                  <a:sysClr val="windowText" lastClr="000000"/>
                </a:solidFill>
              </a:rPr>
              <a:t>Command Prompt Output</a:t>
            </a:r>
            <a:endParaRPr lang="ko-KR" altLang="en-US" sz="700" dirty="0">
              <a:solidFill>
                <a:sysClr val="windowText" lastClr="000000"/>
              </a:solidFill>
            </a:endParaRPr>
          </a:p>
        </p:txBody>
      </p:sp>
      <p:sp>
        <p:nvSpPr>
          <p:cNvPr id="300" name="직사각형 299"/>
          <p:cNvSpPr/>
          <p:nvPr/>
        </p:nvSpPr>
        <p:spPr>
          <a:xfrm>
            <a:off x="5807788" y="3251702"/>
            <a:ext cx="779368" cy="4317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dirty="0" err="1">
                <a:solidFill>
                  <a:sysClr val="windowText" lastClr="000000"/>
                </a:solidFill>
              </a:rPr>
              <a:t>JMap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cxnSp>
        <p:nvCxnSpPr>
          <p:cNvPr id="346" name="꺾인 연결선 49"/>
          <p:cNvCxnSpPr>
            <a:stCxn id="279" idx="0"/>
            <a:endCxn id="17" idx="2"/>
          </p:cNvCxnSpPr>
          <p:nvPr/>
        </p:nvCxnSpPr>
        <p:spPr>
          <a:xfrm flipV="1">
            <a:off x="7545775" y="3133953"/>
            <a:ext cx="2094" cy="11774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직사각형 104"/>
          <p:cNvSpPr/>
          <p:nvPr/>
        </p:nvSpPr>
        <p:spPr>
          <a:xfrm>
            <a:off x="5830037" y="4440198"/>
            <a:ext cx="779368" cy="43176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Text File</a:t>
            </a:r>
          </a:p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(*.txt)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cxnSp>
        <p:nvCxnSpPr>
          <p:cNvPr id="82" name="직선 연결선 32"/>
          <p:cNvCxnSpPr/>
          <p:nvPr/>
        </p:nvCxnSpPr>
        <p:spPr>
          <a:xfrm flipV="1">
            <a:off x="5322954" y="2643032"/>
            <a:ext cx="484834" cy="276788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32"/>
          <p:cNvCxnSpPr/>
          <p:nvPr/>
        </p:nvCxnSpPr>
        <p:spPr>
          <a:xfrm>
            <a:off x="5322954" y="3052722"/>
            <a:ext cx="484834" cy="414864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꺾인 연결선 49"/>
          <p:cNvCxnSpPr/>
          <p:nvPr/>
        </p:nvCxnSpPr>
        <p:spPr>
          <a:xfrm>
            <a:off x="6608890" y="2747538"/>
            <a:ext cx="549295" cy="17053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꺾인 연결선 49"/>
          <p:cNvCxnSpPr/>
          <p:nvPr/>
        </p:nvCxnSpPr>
        <p:spPr>
          <a:xfrm flipH="1" flipV="1">
            <a:off x="6587156" y="2643032"/>
            <a:ext cx="555049" cy="17430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연결선 14"/>
          <p:cNvCxnSpPr>
            <a:stCxn id="78" idx="2"/>
            <a:endCxn id="104" idx="1"/>
          </p:cNvCxnSpPr>
          <p:nvPr/>
        </p:nvCxnSpPr>
        <p:spPr>
          <a:xfrm rot="16200000" flipH="1">
            <a:off x="4824374" y="3050145"/>
            <a:ext cx="920104" cy="1091222"/>
          </a:xfrm>
          <a:prstGeom prst="bentConnector2">
            <a:avLst/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꺾인 연결선 49"/>
          <p:cNvCxnSpPr/>
          <p:nvPr/>
        </p:nvCxnSpPr>
        <p:spPr>
          <a:xfrm flipH="1">
            <a:off x="6587156" y="3467586"/>
            <a:ext cx="566841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꺾인 연결선 49"/>
          <p:cNvCxnSpPr/>
          <p:nvPr/>
        </p:nvCxnSpPr>
        <p:spPr>
          <a:xfrm flipH="1">
            <a:off x="6582033" y="3048000"/>
            <a:ext cx="568410" cy="33775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연결선 96"/>
          <p:cNvCxnSpPr/>
          <p:nvPr/>
        </p:nvCxnSpPr>
        <p:spPr>
          <a:xfrm>
            <a:off x="6219721" y="1584769"/>
            <a:ext cx="1887" cy="17923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 flipV="1">
            <a:off x="6219721" y="4262704"/>
            <a:ext cx="0" cy="17749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90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4"/>
            </a:pPr>
            <a:r>
              <a:rPr lang="en-US" altLang="ko-KR" sz="2800" b="1" dirty="0"/>
              <a:t>Visualization Tool</a:t>
            </a:r>
            <a:endParaRPr lang="ko-KR" altLang="en-US" sz="1600" b="1" dirty="0">
              <a:ln w="0"/>
              <a:latin typeface="+mn-lt"/>
              <a:ea typeface="+mn-ea"/>
              <a:cs typeface="+mn-cs"/>
            </a:endParaRPr>
          </a:p>
        </p:txBody>
      </p:sp>
      <p:sp>
        <p:nvSpPr>
          <p:cNvPr id="65" name="내용 개체 틀 2"/>
          <p:cNvSpPr>
            <a:spLocks noGrp="1"/>
          </p:cNvSpPr>
          <p:nvPr>
            <p:ph idx="1"/>
          </p:nvPr>
        </p:nvSpPr>
        <p:spPr>
          <a:xfrm>
            <a:off x="417289" y="1082040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800" b="1"/>
              <a:t>xCodeParser</a:t>
            </a:r>
            <a:r>
              <a:rPr lang="ko-KR" altLang="en-US" sz="1800" b="1"/>
              <a:t>  </a:t>
            </a:r>
            <a:endParaRPr lang="en-US" altLang="ko-KR" sz="18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1051034" y="2898411"/>
            <a:ext cx="10302766" cy="328997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chemeClr val="tx1"/>
                </a:solidFill>
              </a:rPr>
              <a:t>연구실에서 자체 개발한 </a:t>
            </a:r>
            <a:r>
              <a:rPr lang="en-US" altLang="ko-KR" sz="1400" b="1" dirty="0">
                <a:solidFill>
                  <a:srgbClr val="FF0000"/>
                </a:solidFill>
              </a:rPr>
              <a:t>Parser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/>
                </a:solidFill>
              </a:rPr>
              <a:t>AST(Abstract Syntax Tree)</a:t>
            </a:r>
            <a:r>
              <a:rPr lang="ko-KR" altLang="en-US" sz="1400">
                <a:solidFill>
                  <a:schemeClr val="tx1"/>
                </a:solidFill>
              </a:rPr>
              <a:t>의 </a:t>
            </a:r>
            <a:r>
              <a:rPr lang="ko-KR" altLang="en-US" sz="1400" b="1">
                <a:solidFill>
                  <a:schemeClr val="tx1"/>
                </a:solidFill>
              </a:rPr>
              <a:t>통합모델</a:t>
            </a:r>
            <a:r>
              <a:rPr lang="ko-KR" altLang="en-US" sz="1400">
                <a:solidFill>
                  <a:schemeClr val="tx1"/>
                </a:solidFill>
              </a:rPr>
              <a:t>인 </a:t>
            </a:r>
            <a:r>
              <a:rPr lang="en-US" altLang="ko-KR" sz="1400" b="1" dirty="0">
                <a:solidFill>
                  <a:srgbClr val="FF0000"/>
                </a:solidFill>
              </a:rPr>
              <a:t>ASTM</a:t>
            </a:r>
            <a:r>
              <a:rPr lang="en-US" altLang="ko-KR" sz="1400" b="1" dirty="0">
                <a:solidFill>
                  <a:schemeClr val="tx1"/>
                </a:solidFill>
              </a:rPr>
              <a:t>(Abstract Syntax Meta Model)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ko-KR" altLang="en-US" sz="1400">
                <a:solidFill>
                  <a:schemeClr val="tx1"/>
                </a:solidFill>
              </a:rPr>
              <a:t>생성</a:t>
            </a:r>
            <a:endParaRPr lang="en-US" altLang="ko-KR" sz="1400">
              <a:solidFill>
                <a:schemeClr val="tx1"/>
              </a:solidFill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>
                <a:solidFill>
                  <a:schemeClr val="tx1"/>
                </a:solidFill>
              </a:rPr>
              <a:t>이종 코드로 변환 가능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1"/>
              </a:solidFill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1"/>
              </a:solidFill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6407301" y="1272617"/>
            <a:ext cx="1037340" cy="5746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 err="1">
                <a:solidFill>
                  <a:sysClr val="windowText" lastClr="000000"/>
                </a:solidFill>
              </a:rPr>
              <a:t>xCodeParser</a:t>
            </a:r>
            <a:endParaRPr lang="ko-KR" altLang="en-US" sz="1050" dirty="0">
              <a:solidFill>
                <a:sysClr val="windowText" lastClr="000000"/>
              </a:solidFill>
            </a:endParaRPr>
          </a:p>
        </p:txBody>
      </p:sp>
      <p:cxnSp>
        <p:nvCxnSpPr>
          <p:cNvPr id="88" name="직선 연결선 14"/>
          <p:cNvCxnSpPr>
            <a:stCxn id="91" idx="3"/>
            <a:endCxn id="87" idx="1"/>
          </p:cNvCxnSpPr>
          <p:nvPr/>
        </p:nvCxnSpPr>
        <p:spPr>
          <a:xfrm flipV="1">
            <a:off x="5151015" y="1559959"/>
            <a:ext cx="1256286" cy="394696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직사각형 88"/>
          <p:cNvSpPr/>
          <p:nvPr/>
        </p:nvSpPr>
        <p:spPr>
          <a:xfrm>
            <a:off x="6407301" y="2115671"/>
            <a:ext cx="1037340" cy="57468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>
                <a:solidFill>
                  <a:sysClr val="windowText" lastClr="000000"/>
                </a:solidFill>
              </a:rPr>
              <a:t>ASTM File</a:t>
            </a:r>
          </a:p>
          <a:p>
            <a:pPr algn="ctr"/>
            <a:r>
              <a:rPr lang="en-US" altLang="ko-KR" sz="1050" dirty="0">
                <a:solidFill>
                  <a:sysClr val="windowText" lastClr="000000"/>
                </a:solidFill>
              </a:rPr>
              <a:t>(*.</a:t>
            </a:r>
            <a:r>
              <a:rPr lang="en-US" altLang="ko-KR" sz="1050" dirty="0" err="1">
                <a:solidFill>
                  <a:sysClr val="windowText" lastClr="000000"/>
                </a:solidFill>
              </a:rPr>
              <a:t>astm</a:t>
            </a:r>
            <a:r>
              <a:rPr lang="en-US" altLang="ko-KR" sz="1050" dirty="0">
                <a:solidFill>
                  <a:sysClr val="windowText" lastClr="000000"/>
                </a:solidFill>
              </a:rPr>
              <a:t>)</a:t>
            </a:r>
            <a:endParaRPr lang="ko-KR" altLang="en-US" sz="1050" dirty="0">
              <a:solidFill>
                <a:sysClr val="windowText" lastClr="000000"/>
              </a:solidFill>
            </a:endParaRPr>
          </a:p>
        </p:txBody>
      </p:sp>
      <p:cxnSp>
        <p:nvCxnSpPr>
          <p:cNvPr id="90" name="직선 연결선 89"/>
          <p:cNvCxnSpPr>
            <a:stCxn id="87" idx="2"/>
            <a:endCxn id="89" idx="0"/>
          </p:cNvCxnSpPr>
          <p:nvPr/>
        </p:nvCxnSpPr>
        <p:spPr>
          <a:xfrm>
            <a:off x="6925971" y="1847301"/>
            <a:ext cx="0" cy="26837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순서도: 다중 문서 90"/>
          <p:cNvSpPr/>
          <p:nvPr/>
        </p:nvSpPr>
        <p:spPr>
          <a:xfrm>
            <a:off x="3590602" y="1424805"/>
            <a:ext cx="1560413" cy="1059700"/>
          </a:xfrm>
          <a:prstGeom prst="flowChartMultidocumen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/>
              <a:t>Source</a:t>
            </a:r>
            <a:br>
              <a:rPr lang="en-US" altLang="ko-KR" sz="1050"/>
            </a:br>
            <a:r>
              <a:rPr lang="en-US" altLang="ko-KR" sz="1050"/>
              <a:t>Code</a:t>
            </a:r>
            <a:br>
              <a:rPr lang="en-US" altLang="ko-KR" sz="1050"/>
            </a:br>
            <a:r>
              <a:rPr lang="en-US" altLang="ko-KR" sz="1050"/>
              <a:t>(*.java)</a:t>
            </a:r>
            <a:endParaRPr lang="ko-KR" altLang="en-US" sz="1050"/>
          </a:p>
        </p:txBody>
      </p:sp>
      <p:sp>
        <p:nvSpPr>
          <p:cNvPr id="7" name="TextBox 6"/>
          <p:cNvSpPr txBox="1"/>
          <p:nvPr/>
        </p:nvSpPr>
        <p:spPr>
          <a:xfrm>
            <a:off x="5846394" y="1328666"/>
            <a:ext cx="5389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/>
              <a:t>input</a:t>
            </a:r>
            <a:endParaRPr lang="ko-KR" altLang="en-US" sz="1100" b="1"/>
          </a:p>
        </p:txBody>
      </p:sp>
      <p:sp>
        <p:nvSpPr>
          <p:cNvPr id="92" name="TextBox 91"/>
          <p:cNvSpPr txBox="1"/>
          <p:nvPr/>
        </p:nvSpPr>
        <p:spPr>
          <a:xfrm>
            <a:off x="7958048" y="1270023"/>
            <a:ext cx="204094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tx2"/>
                </a:solidFill>
              </a:rPr>
              <a:t>Static Analysis</a:t>
            </a:r>
          </a:p>
          <a:p>
            <a:r>
              <a:rPr lang="ko-KR" altLang="en-US" sz="1050" dirty="0"/>
              <a:t>실제 실행 없이 소스 코드 분석</a:t>
            </a:r>
            <a:endParaRPr lang="en-US" altLang="ko-KR" sz="1050" dirty="0"/>
          </a:p>
        </p:txBody>
      </p:sp>
      <p:sp>
        <p:nvSpPr>
          <p:cNvPr id="93" name="아래쪽 화살표 92"/>
          <p:cNvSpPr/>
          <p:nvPr/>
        </p:nvSpPr>
        <p:spPr>
          <a:xfrm rot="16200000">
            <a:off x="7626695" y="1403916"/>
            <a:ext cx="218060" cy="342608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75000"/>
                  <a:alpha val="11000"/>
                </a:schemeClr>
              </a:gs>
              <a:gs pos="29000">
                <a:schemeClr val="accent5">
                  <a:lumMod val="75000"/>
                </a:schemeClr>
              </a:gs>
              <a:gs pos="100000">
                <a:srgbClr val="002060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7128622" y="1858727"/>
            <a:ext cx="6431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output</a:t>
            </a:r>
            <a:endParaRPr lang="ko-KR" altLang="en-US" sz="1100" b="1" dirty="0"/>
          </a:p>
        </p:txBody>
      </p:sp>
      <p:sp>
        <p:nvSpPr>
          <p:cNvPr id="152" name="직사각형 151"/>
          <p:cNvSpPr/>
          <p:nvPr/>
        </p:nvSpPr>
        <p:spPr>
          <a:xfrm>
            <a:off x="3412550" y="4324862"/>
            <a:ext cx="676895" cy="41921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HY울릉도M"/>
                <a:cs typeface="+mn-cs"/>
              </a:rPr>
              <a:t>Java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HY울릉도M"/>
                <a:cs typeface="+mn-cs"/>
              </a:rPr>
              <a:t>Parser</a:t>
            </a:r>
          </a:p>
        </p:txBody>
      </p:sp>
      <p:sp>
        <p:nvSpPr>
          <p:cNvPr id="153" name="타원 152"/>
          <p:cNvSpPr/>
          <p:nvPr/>
        </p:nvSpPr>
        <p:spPr bwMode="auto">
          <a:xfrm>
            <a:off x="2178239" y="4385514"/>
            <a:ext cx="811288" cy="29791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HY울릉도M"/>
                <a:cs typeface="+mn-cs"/>
              </a:rPr>
              <a:t>java</a:t>
            </a:r>
            <a:endParaRPr kumimoji="0" lang="ko-KR" altLang="en-US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HY울릉도M"/>
              <a:cs typeface="+mn-cs"/>
            </a:endParaRPr>
          </a:p>
        </p:txBody>
      </p:sp>
      <p:sp>
        <p:nvSpPr>
          <p:cNvPr id="154" name="타원 153"/>
          <p:cNvSpPr/>
          <p:nvPr/>
        </p:nvSpPr>
        <p:spPr bwMode="auto">
          <a:xfrm>
            <a:off x="2178239" y="4996659"/>
            <a:ext cx="811288" cy="29791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HY울릉도M"/>
                <a:cs typeface="+mn-cs"/>
              </a:rPr>
              <a:t>C/C++</a:t>
            </a:r>
            <a:endParaRPr kumimoji="0" lang="ko-KR" altLang="en-US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HY울릉도M"/>
              <a:cs typeface="+mn-cs"/>
            </a:endParaRPr>
          </a:p>
        </p:txBody>
      </p:sp>
      <p:sp>
        <p:nvSpPr>
          <p:cNvPr id="155" name="타원 154"/>
          <p:cNvSpPr/>
          <p:nvPr/>
        </p:nvSpPr>
        <p:spPr bwMode="auto">
          <a:xfrm>
            <a:off x="2178239" y="5596795"/>
            <a:ext cx="811288" cy="29791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HY울릉도M"/>
                <a:cs typeface="+mn-cs"/>
              </a:rPr>
              <a:t>others</a:t>
            </a:r>
            <a:endParaRPr kumimoji="0" lang="ko-KR" altLang="en-US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HY울릉도M"/>
              <a:cs typeface="+mn-cs"/>
            </a:endParaRPr>
          </a:p>
        </p:txBody>
      </p:sp>
      <p:sp>
        <p:nvSpPr>
          <p:cNvPr id="157" name="직사각형 156"/>
          <p:cNvSpPr/>
          <p:nvPr/>
        </p:nvSpPr>
        <p:spPr>
          <a:xfrm>
            <a:off x="3412550" y="4936051"/>
            <a:ext cx="676895" cy="41921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HY울릉도M"/>
                <a:cs typeface="+mn-cs"/>
              </a:rPr>
              <a:t>C/C++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HY울릉도M"/>
                <a:cs typeface="+mn-cs"/>
              </a:rPr>
              <a:t>Parser</a:t>
            </a:r>
          </a:p>
        </p:txBody>
      </p:sp>
      <p:sp>
        <p:nvSpPr>
          <p:cNvPr id="158" name="직사각형 157"/>
          <p:cNvSpPr/>
          <p:nvPr/>
        </p:nvSpPr>
        <p:spPr>
          <a:xfrm>
            <a:off x="3412550" y="5534361"/>
            <a:ext cx="676895" cy="41921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HY울릉도M"/>
                <a:cs typeface="+mn-cs"/>
              </a:rPr>
              <a:t>others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HY울릉도M"/>
                <a:cs typeface="+mn-cs"/>
              </a:rPr>
              <a:t>Parser</a:t>
            </a:r>
          </a:p>
        </p:txBody>
      </p:sp>
      <p:sp>
        <p:nvSpPr>
          <p:cNvPr id="159" name="오른쪽으로 구부러진 화살표 158"/>
          <p:cNvSpPr/>
          <p:nvPr/>
        </p:nvSpPr>
        <p:spPr bwMode="auto">
          <a:xfrm>
            <a:off x="1465515" y="4533131"/>
            <a:ext cx="648767" cy="563446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cxnSp>
        <p:nvCxnSpPr>
          <p:cNvPr id="160" name="직선 화살표 연결선 159"/>
          <p:cNvCxnSpPr>
            <a:stCxn id="152" idx="3"/>
            <a:endCxn id="163" idx="2"/>
          </p:cNvCxnSpPr>
          <p:nvPr/>
        </p:nvCxnSpPr>
        <p:spPr bwMode="auto">
          <a:xfrm flipV="1">
            <a:off x="4089445" y="4533132"/>
            <a:ext cx="469816" cy="133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1" name="직선 화살표 연결선 160"/>
          <p:cNvCxnSpPr>
            <a:stCxn id="157" idx="3"/>
            <a:endCxn id="164" idx="2"/>
          </p:cNvCxnSpPr>
          <p:nvPr/>
        </p:nvCxnSpPr>
        <p:spPr bwMode="auto">
          <a:xfrm flipV="1">
            <a:off x="4089445" y="5144989"/>
            <a:ext cx="469815" cy="66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2" name="직선 화살표 연결선 161"/>
          <p:cNvCxnSpPr>
            <a:stCxn id="158" idx="3"/>
            <a:endCxn id="165" idx="2"/>
          </p:cNvCxnSpPr>
          <p:nvPr/>
        </p:nvCxnSpPr>
        <p:spPr bwMode="auto">
          <a:xfrm>
            <a:off x="4089445" y="5743968"/>
            <a:ext cx="4759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3" name="타원 162"/>
          <p:cNvSpPr/>
          <p:nvPr/>
        </p:nvSpPr>
        <p:spPr bwMode="auto">
          <a:xfrm>
            <a:off x="4559261" y="4350419"/>
            <a:ext cx="811288" cy="36542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HY울릉도M"/>
                <a:cs typeface="+mn-cs"/>
              </a:rPr>
              <a:t>Java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HY울릉도M"/>
                <a:cs typeface="+mn-cs"/>
              </a:rPr>
              <a:t>AST</a:t>
            </a:r>
            <a:endParaRPr kumimoji="0" lang="ko-KR" altLang="en-US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HY울릉도M"/>
              <a:cs typeface="+mn-cs"/>
            </a:endParaRPr>
          </a:p>
        </p:txBody>
      </p:sp>
      <p:sp>
        <p:nvSpPr>
          <p:cNvPr id="164" name="타원 163"/>
          <p:cNvSpPr/>
          <p:nvPr/>
        </p:nvSpPr>
        <p:spPr bwMode="auto">
          <a:xfrm>
            <a:off x="4559260" y="4962276"/>
            <a:ext cx="811288" cy="36542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HY울릉도M"/>
                <a:cs typeface="+mn-cs"/>
              </a:rPr>
              <a:t>C/C++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HY울릉도M"/>
                <a:cs typeface="+mn-cs"/>
              </a:rPr>
              <a:t>AST</a:t>
            </a:r>
            <a:endParaRPr kumimoji="0" lang="ko-KR" altLang="en-US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HY울릉도M"/>
              <a:cs typeface="+mn-cs"/>
            </a:endParaRPr>
          </a:p>
        </p:txBody>
      </p:sp>
      <p:sp>
        <p:nvSpPr>
          <p:cNvPr id="165" name="타원 164"/>
          <p:cNvSpPr/>
          <p:nvPr/>
        </p:nvSpPr>
        <p:spPr bwMode="auto">
          <a:xfrm>
            <a:off x="4565393" y="5561255"/>
            <a:ext cx="811288" cy="36542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HY울릉도M"/>
                <a:cs typeface="+mn-cs"/>
              </a:rPr>
              <a:t>others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HY울릉도M"/>
                <a:cs typeface="+mn-cs"/>
              </a:rPr>
              <a:t>AST</a:t>
            </a:r>
            <a:endParaRPr kumimoji="0" lang="ko-KR" altLang="en-US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HY울릉도M"/>
              <a:cs typeface="+mn-cs"/>
            </a:endParaRPr>
          </a:p>
        </p:txBody>
      </p:sp>
      <p:cxnSp>
        <p:nvCxnSpPr>
          <p:cNvPr id="166" name="직선 화살표 연결선 165"/>
          <p:cNvCxnSpPr>
            <a:stCxn id="153" idx="6"/>
            <a:endCxn id="152" idx="1"/>
          </p:cNvCxnSpPr>
          <p:nvPr/>
        </p:nvCxnSpPr>
        <p:spPr bwMode="auto">
          <a:xfrm flipV="1">
            <a:off x="2989527" y="4534469"/>
            <a:ext cx="423023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7" name="직선 화살표 연결선 166"/>
          <p:cNvCxnSpPr>
            <a:stCxn id="154" idx="6"/>
            <a:endCxn id="157" idx="1"/>
          </p:cNvCxnSpPr>
          <p:nvPr/>
        </p:nvCxnSpPr>
        <p:spPr bwMode="auto">
          <a:xfrm>
            <a:off x="2989527" y="5145615"/>
            <a:ext cx="423023" cy="4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8" name="직선 화살표 연결선 167"/>
          <p:cNvCxnSpPr>
            <a:stCxn id="155" idx="6"/>
            <a:endCxn id="158" idx="1"/>
          </p:cNvCxnSpPr>
          <p:nvPr/>
        </p:nvCxnSpPr>
        <p:spPr bwMode="auto">
          <a:xfrm flipV="1">
            <a:off x="2989527" y="5743968"/>
            <a:ext cx="423023" cy="178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9" name="구름 모양 설명선 168"/>
          <p:cNvSpPr/>
          <p:nvPr/>
        </p:nvSpPr>
        <p:spPr bwMode="auto">
          <a:xfrm>
            <a:off x="332914" y="4054507"/>
            <a:ext cx="1566629" cy="478624"/>
          </a:xfrm>
          <a:prstGeom prst="cloudCallout">
            <a:avLst>
              <a:gd name="adj1" fmla="val 60482"/>
              <a:gd name="adj2" fmla="val 43584"/>
            </a:avLst>
          </a:prstGeom>
          <a:solidFill>
            <a:srgbClr val="C00000"/>
          </a:solidFill>
          <a:ln w="38100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HY울릉도M" pitchFamily="18" charset="-127"/>
                <a:cs typeface="+mn-cs"/>
              </a:rPr>
              <a:t>Complecate</a:t>
            </a:r>
            <a:endParaRPr kumimoji="1" lang="ko-KR" altLang="en-US" sz="1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HY울릉도M" pitchFamily="18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8370" y="3921719"/>
            <a:ext cx="1416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[</a:t>
            </a:r>
            <a:r>
              <a:rPr lang="ko-KR" altLang="en-US" sz="1600" b="1" dirty="0"/>
              <a:t>기존 </a:t>
            </a:r>
            <a:r>
              <a:rPr lang="en-US" altLang="ko-KR" sz="1600" b="1" dirty="0"/>
              <a:t>Parser]</a:t>
            </a:r>
            <a:endParaRPr lang="ko-KR" altLang="en-US" sz="1600" b="1" dirty="0"/>
          </a:p>
        </p:txBody>
      </p:sp>
      <p:sp>
        <p:nvSpPr>
          <p:cNvPr id="170" name="TextBox 169"/>
          <p:cNvSpPr txBox="1"/>
          <p:nvPr/>
        </p:nvSpPr>
        <p:spPr>
          <a:xfrm>
            <a:off x="6886997" y="3920555"/>
            <a:ext cx="154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[</a:t>
            </a:r>
            <a:r>
              <a:rPr lang="en-US" altLang="ko-KR" sz="1600" b="1"/>
              <a:t>xCodeParser</a:t>
            </a:r>
            <a:r>
              <a:rPr lang="en-US" altLang="ko-KR" sz="1600" b="1" dirty="0"/>
              <a:t>]</a:t>
            </a:r>
            <a:endParaRPr lang="ko-KR" altLang="en-US" sz="1600" b="1"/>
          </a:p>
        </p:txBody>
      </p:sp>
      <p:sp>
        <p:nvSpPr>
          <p:cNvPr id="182" name="타원 181"/>
          <p:cNvSpPr/>
          <p:nvPr/>
        </p:nvSpPr>
        <p:spPr bwMode="auto">
          <a:xfrm>
            <a:off x="7195416" y="4385514"/>
            <a:ext cx="811288" cy="29791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HY울릉도M"/>
                <a:cs typeface="+mn-cs"/>
              </a:rPr>
              <a:t>java</a:t>
            </a:r>
            <a:endParaRPr kumimoji="0" lang="ko-KR" altLang="en-US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HY울릉도M"/>
              <a:cs typeface="+mn-cs"/>
            </a:endParaRPr>
          </a:p>
        </p:txBody>
      </p:sp>
      <p:sp>
        <p:nvSpPr>
          <p:cNvPr id="183" name="타원 182"/>
          <p:cNvSpPr/>
          <p:nvPr/>
        </p:nvSpPr>
        <p:spPr bwMode="auto">
          <a:xfrm>
            <a:off x="7195416" y="4996659"/>
            <a:ext cx="811288" cy="29791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HY울릉도M"/>
                <a:cs typeface="+mn-cs"/>
              </a:rPr>
              <a:t>C/C++</a:t>
            </a:r>
            <a:endParaRPr kumimoji="0" lang="ko-KR" altLang="en-US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HY울릉도M"/>
              <a:cs typeface="+mn-cs"/>
            </a:endParaRPr>
          </a:p>
        </p:txBody>
      </p:sp>
      <p:sp>
        <p:nvSpPr>
          <p:cNvPr id="184" name="타원 183"/>
          <p:cNvSpPr/>
          <p:nvPr/>
        </p:nvSpPr>
        <p:spPr bwMode="auto">
          <a:xfrm>
            <a:off x="7195416" y="5596795"/>
            <a:ext cx="811288" cy="29791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HY울릉도M"/>
                <a:cs typeface="+mn-cs"/>
              </a:rPr>
              <a:t>others</a:t>
            </a:r>
            <a:endParaRPr kumimoji="0" lang="ko-KR" altLang="en-US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HY울릉도M"/>
              <a:cs typeface="+mn-cs"/>
            </a:endParaRPr>
          </a:p>
        </p:txBody>
      </p:sp>
      <p:sp>
        <p:nvSpPr>
          <p:cNvPr id="185" name="직사각형 184"/>
          <p:cNvSpPr/>
          <p:nvPr/>
        </p:nvSpPr>
        <p:spPr>
          <a:xfrm>
            <a:off x="8429727" y="4936051"/>
            <a:ext cx="1146710" cy="41921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HY울릉도M"/>
                <a:cs typeface="+mn-cs"/>
              </a:rPr>
              <a:t>xCodeParser</a:t>
            </a:r>
            <a:endParaRPr kumimoji="0" lang="en-US" altLang="ko-KR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HY울릉도M"/>
              <a:cs typeface="+mn-cs"/>
            </a:endParaRPr>
          </a:p>
        </p:txBody>
      </p:sp>
      <p:cxnSp>
        <p:nvCxnSpPr>
          <p:cNvPr id="188" name="직선 화살표 연결선 187"/>
          <p:cNvCxnSpPr>
            <a:stCxn id="185" idx="3"/>
            <a:endCxn id="191" idx="2"/>
          </p:cNvCxnSpPr>
          <p:nvPr/>
        </p:nvCxnSpPr>
        <p:spPr bwMode="auto">
          <a:xfrm flipV="1">
            <a:off x="9576437" y="5144989"/>
            <a:ext cx="338395" cy="66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1" name="타원 190"/>
          <p:cNvSpPr/>
          <p:nvPr/>
        </p:nvSpPr>
        <p:spPr bwMode="auto">
          <a:xfrm>
            <a:off x="9914832" y="4962276"/>
            <a:ext cx="811288" cy="36542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100" b="1" kern="0" dirty="0">
                <a:solidFill>
                  <a:srgbClr val="000000"/>
                </a:solidFill>
                <a:latin typeface="Corbel" panose="020B0503020204020204"/>
                <a:ea typeface="HY울릉도M"/>
              </a:rPr>
              <a:t>ASTM</a:t>
            </a:r>
            <a:endParaRPr kumimoji="0" lang="en-US" altLang="ko-KR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HY울릉도M"/>
            </a:endParaRPr>
          </a:p>
        </p:txBody>
      </p:sp>
      <p:cxnSp>
        <p:nvCxnSpPr>
          <p:cNvPr id="193" name="직선 화살표 연결선 192"/>
          <p:cNvCxnSpPr>
            <a:stCxn id="182" idx="6"/>
            <a:endCxn id="185" idx="1"/>
          </p:cNvCxnSpPr>
          <p:nvPr/>
        </p:nvCxnSpPr>
        <p:spPr bwMode="auto">
          <a:xfrm>
            <a:off x="8006704" y="4534470"/>
            <a:ext cx="423023" cy="6111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94" name="직선 화살표 연결선 193"/>
          <p:cNvCxnSpPr>
            <a:stCxn id="183" idx="6"/>
            <a:endCxn id="185" idx="1"/>
          </p:cNvCxnSpPr>
          <p:nvPr/>
        </p:nvCxnSpPr>
        <p:spPr bwMode="auto">
          <a:xfrm>
            <a:off x="8006704" y="5145615"/>
            <a:ext cx="423023" cy="4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95" name="직선 화살표 연결선 194"/>
          <p:cNvCxnSpPr>
            <a:stCxn id="184" idx="6"/>
            <a:endCxn id="185" idx="1"/>
          </p:cNvCxnSpPr>
          <p:nvPr/>
        </p:nvCxnSpPr>
        <p:spPr bwMode="auto">
          <a:xfrm flipV="1">
            <a:off x="8006704" y="5145658"/>
            <a:ext cx="423023" cy="60009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6" name="오른쪽으로 구부러진 화살표 195"/>
          <p:cNvSpPr/>
          <p:nvPr/>
        </p:nvSpPr>
        <p:spPr bwMode="auto">
          <a:xfrm>
            <a:off x="6512587" y="4519151"/>
            <a:ext cx="648767" cy="563446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197" name="구름 모양 설명선 196"/>
          <p:cNvSpPr/>
          <p:nvPr/>
        </p:nvSpPr>
        <p:spPr bwMode="auto">
          <a:xfrm>
            <a:off x="5379986" y="4040527"/>
            <a:ext cx="1566629" cy="478624"/>
          </a:xfrm>
          <a:prstGeom prst="cloudCallout">
            <a:avLst>
              <a:gd name="adj1" fmla="val 60482"/>
              <a:gd name="adj2" fmla="val 43584"/>
            </a:avLst>
          </a:prstGeom>
          <a:solidFill>
            <a:srgbClr val="00B3F2"/>
          </a:solidFill>
          <a:ln w="38100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HY울릉도M" pitchFamily="18" charset="-127"/>
                <a:cs typeface="+mn-cs"/>
              </a:rPr>
              <a:t>Simple</a:t>
            </a:r>
            <a:endParaRPr kumimoji="1" lang="ko-KR" altLang="en-US" sz="1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HY울릉도M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33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9" grpId="0" animBg="1"/>
      <p:bldP spid="196" grpId="0" animBg="1"/>
      <p:bldP spid="19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4"/>
            </a:pPr>
            <a:r>
              <a:rPr lang="en-US" altLang="ko-KR" sz="2800" b="1" dirty="0"/>
              <a:t>Visualization Tool</a:t>
            </a:r>
            <a:endParaRPr lang="ko-KR" altLang="en-US" sz="1600" b="1" dirty="0">
              <a:ln w="0"/>
              <a:latin typeface="+mn-lt"/>
              <a:ea typeface="+mn-ea"/>
              <a:cs typeface="+mn-cs"/>
            </a:endParaRPr>
          </a:p>
        </p:txBody>
      </p:sp>
      <p:sp>
        <p:nvSpPr>
          <p:cNvPr id="65" name="내용 개체 틀 2"/>
          <p:cNvSpPr>
            <a:spLocks noGrp="1"/>
          </p:cNvSpPr>
          <p:nvPr>
            <p:ph idx="1"/>
          </p:nvPr>
        </p:nvSpPr>
        <p:spPr>
          <a:xfrm>
            <a:off x="417289" y="1082040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800" b="1" dirty="0" err="1"/>
              <a:t>ExJmap</a:t>
            </a:r>
            <a:endParaRPr lang="en-US" altLang="ko-KR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57529" y="2500151"/>
            <a:ext cx="1809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rgbClr val="00B3F2"/>
                </a:solidFill>
              </a:rPr>
              <a:t>Real-Time Tool</a:t>
            </a:r>
            <a:endParaRPr lang="ko-KR" altLang="en-US" b="1">
              <a:solidFill>
                <a:srgbClr val="00B3F2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4988288" y="2684817"/>
            <a:ext cx="943036" cy="5224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>
                <a:solidFill>
                  <a:sysClr val="windowText" lastClr="000000"/>
                </a:solidFill>
              </a:rPr>
              <a:t>JPS</a:t>
            </a:r>
            <a:endParaRPr lang="ko-KR" altLang="en-US" sz="1050" dirty="0">
              <a:solidFill>
                <a:sysClr val="windowText" lastClr="000000"/>
              </a:solidFill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6737200" y="3585234"/>
            <a:ext cx="943036" cy="522440"/>
          </a:xfrm>
          <a:prstGeom prst="rect">
            <a:avLst/>
          </a:prstGeom>
          <a:solidFill>
            <a:srgbClr val="00B3F2"/>
          </a:solidFill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err="1">
                <a:solidFill>
                  <a:schemeClr val="bg1"/>
                </a:solidFill>
              </a:rPr>
              <a:t>ExJmap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2231675" y="3659024"/>
            <a:ext cx="1710478" cy="5746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>
                <a:solidFill>
                  <a:sysClr val="windowText" lastClr="000000"/>
                </a:solidFill>
              </a:rPr>
              <a:t>JVM</a:t>
            </a:r>
          </a:p>
          <a:p>
            <a:pPr algn="ctr"/>
            <a:r>
              <a:rPr lang="en-US" altLang="ko-KR" sz="1050" dirty="0">
                <a:solidFill>
                  <a:sysClr val="windowText" lastClr="000000"/>
                </a:solidFill>
              </a:rPr>
              <a:t>(Java Virtual machine)</a:t>
            </a:r>
            <a:endParaRPr lang="ko-KR" altLang="en-US" sz="1050" dirty="0">
              <a:solidFill>
                <a:sysClr val="windowText" lastClr="000000"/>
              </a:solidFill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6732573" y="4669462"/>
            <a:ext cx="948103" cy="52244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>
                <a:solidFill>
                  <a:sysClr val="windowText" lastClr="000000"/>
                </a:solidFill>
              </a:rPr>
              <a:t>Command Prompt Output</a:t>
            </a:r>
            <a:endParaRPr lang="ko-KR" altLang="en-US" sz="1050" dirty="0">
              <a:solidFill>
                <a:sysClr val="windowText" lastClr="000000"/>
              </a:solidFill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4988288" y="4669462"/>
            <a:ext cx="943036" cy="5224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 err="1">
                <a:solidFill>
                  <a:sysClr val="windowText" lastClr="000000"/>
                </a:solidFill>
              </a:rPr>
              <a:t>JMap</a:t>
            </a:r>
            <a:endParaRPr lang="ko-KR" altLang="en-US" sz="1050" dirty="0">
              <a:solidFill>
                <a:sysClr val="windowText" lastClr="000000"/>
              </a:solidFill>
            </a:endParaRPr>
          </a:p>
        </p:txBody>
      </p:sp>
      <p:cxnSp>
        <p:nvCxnSpPr>
          <p:cNvPr id="54" name="꺾인 연결선 49"/>
          <p:cNvCxnSpPr>
            <a:stCxn id="52" idx="0"/>
            <a:endCxn id="50" idx="2"/>
          </p:cNvCxnSpPr>
          <p:nvPr/>
        </p:nvCxnSpPr>
        <p:spPr>
          <a:xfrm flipV="1">
            <a:off x="7206625" y="4107674"/>
            <a:ext cx="2093" cy="56178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32"/>
          <p:cNvCxnSpPr>
            <a:endCxn id="49" idx="1"/>
          </p:cNvCxnSpPr>
          <p:nvPr/>
        </p:nvCxnSpPr>
        <p:spPr>
          <a:xfrm flipV="1">
            <a:off x="3940533" y="2946037"/>
            <a:ext cx="1047755" cy="812775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32"/>
          <p:cNvCxnSpPr>
            <a:stCxn id="51" idx="3"/>
            <a:endCxn id="53" idx="1"/>
          </p:cNvCxnSpPr>
          <p:nvPr/>
        </p:nvCxnSpPr>
        <p:spPr>
          <a:xfrm>
            <a:off x="3942153" y="3946366"/>
            <a:ext cx="1046135" cy="984316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꺾인 연결선 49"/>
          <p:cNvCxnSpPr>
            <a:endCxn id="50" idx="1"/>
          </p:cNvCxnSpPr>
          <p:nvPr/>
        </p:nvCxnSpPr>
        <p:spPr>
          <a:xfrm>
            <a:off x="5946449" y="3128577"/>
            <a:ext cx="790751" cy="71787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꺾인 연결선 49"/>
          <p:cNvCxnSpPr>
            <a:endCxn id="49" idx="3"/>
          </p:cNvCxnSpPr>
          <p:nvPr/>
        </p:nvCxnSpPr>
        <p:spPr>
          <a:xfrm flipH="1" flipV="1">
            <a:off x="5931324" y="2946037"/>
            <a:ext cx="801061" cy="72888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꺾인 연결선 49"/>
          <p:cNvCxnSpPr>
            <a:stCxn id="52" idx="1"/>
            <a:endCxn id="53" idx="3"/>
          </p:cNvCxnSpPr>
          <p:nvPr/>
        </p:nvCxnSpPr>
        <p:spPr>
          <a:xfrm flipH="1">
            <a:off x="5931324" y="4930682"/>
            <a:ext cx="801249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꺾인 연결선 49"/>
          <p:cNvCxnSpPr/>
          <p:nvPr/>
        </p:nvCxnSpPr>
        <p:spPr>
          <a:xfrm flipH="1">
            <a:off x="5946449" y="3966896"/>
            <a:ext cx="785936" cy="80080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295508" y="3602733"/>
            <a:ext cx="2797561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chemeClr val="tx2"/>
                </a:solidFill>
              </a:rPr>
              <a:t>Real-Time Dynamic Analysis</a:t>
            </a:r>
          </a:p>
          <a:p>
            <a:r>
              <a:rPr lang="ko-KR" altLang="en-US" sz="1050" dirty="0"/>
              <a:t>실제 중인 프로그램 분석</a:t>
            </a:r>
            <a:r>
              <a:rPr lang="en-US" altLang="ko-KR" sz="1050" dirty="0"/>
              <a:t>(</a:t>
            </a:r>
            <a:r>
              <a:rPr lang="ko-KR" altLang="en-US" sz="1050"/>
              <a:t>실시간 결과 출력</a:t>
            </a:r>
            <a:r>
              <a:rPr lang="en-US" altLang="ko-KR" sz="1050" dirty="0"/>
              <a:t>)</a:t>
            </a:r>
          </a:p>
        </p:txBody>
      </p:sp>
      <p:sp>
        <p:nvSpPr>
          <p:cNvPr id="62" name="아래쪽 화살표 61"/>
          <p:cNvSpPr/>
          <p:nvPr/>
        </p:nvSpPr>
        <p:spPr>
          <a:xfrm rot="16200000">
            <a:off x="8010359" y="3686562"/>
            <a:ext cx="218060" cy="342608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75000"/>
                  <a:alpha val="11000"/>
                </a:schemeClr>
              </a:gs>
              <a:gs pos="29000">
                <a:schemeClr val="accent5">
                  <a:lumMod val="75000"/>
                </a:schemeClr>
              </a:gs>
              <a:gs pos="100000">
                <a:srgbClr val="002060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순서도: 다중 문서 76"/>
          <p:cNvSpPr/>
          <p:nvPr/>
        </p:nvSpPr>
        <p:spPr>
          <a:xfrm>
            <a:off x="2351069" y="1913476"/>
            <a:ext cx="1705663" cy="1059700"/>
          </a:xfrm>
          <a:prstGeom prst="flowChartMultidocumen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/>
              <a:t>Source</a:t>
            </a:r>
            <a:br>
              <a:rPr lang="en-US" altLang="ko-KR" sz="1050"/>
            </a:br>
            <a:r>
              <a:rPr lang="en-US" altLang="ko-KR" sz="1050"/>
              <a:t>Code</a:t>
            </a:r>
            <a:br>
              <a:rPr lang="en-US" altLang="ko-KR" sz="1050"/>
            </a:br>
            <a:r>
              <a:rPr lang="en-US" altLang="ko-KR" sz="1050"/>
              <a:t>(*.java)</a:t>
            </a:r>
            <a:endParaRPr lang="ko-KR" altLang="en-US" sz="1050"/>
          </a:p>
        </p:txBody>
      </p:sp>
      <p:cxnSp>
        <p:nvCxnSpPr>
          <p:cNvPr id="78" name="꺾인 연결선 49"/>
          <p:cNvCxnSpPr>
            <a:stCxn id="77" idx="2"/>
            <a:endCxn id="51" idx="0"/>
          </p:cNvCxnSpPr>
          <p:nvPr/>
        </p:nvCxnSpPr>
        <p:spPr>
          <a:xfrm>
            <a:off x="3085294" y="2933045"/>
            <a:ext cx="1620" cy="725979"/>
          </a:xfrm>
          <a:prstGeom prst="straightConnector1">
            <a:avLst/>
          </a:prstGeom>
          <a:ln w="3175"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095311" y="3114304"/>
            <a:ext cx="5389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/>
              <a:t>input</a:t>
            </a:r>
            <a:endParaRPr lang="ko-KR" altLang="en-US" sz="1100" b="1"/>
          </a:p>
        </p:txBody>
      </p:sp>
      <p:sp>
        <p:nvSpPr>
          <p:cNvPr id="97" name="TextBox 96"/>
          <p:cNvSpPr txBox="1"/>
          <p:nvPr/>
        </p:nvSpPr>
        <p:spPr>
          <a:xfrm>
            <a:off x="6208062" y="2991422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100" b="1"/>
              <a:t>Run</a:t>
            </a:r>
            <a:endParaRPr lang="ko-KR" altLang="en-US" sz="1100" b="1"/>
          </a:p>
        </p:txBody>
      </p:sp>
      <p:sp>
        <p:nvSpPr>
          <p:cNvPr id="98" name="TextBox 97"/>
          <p:cNvSpPr txBox="1"/>
          <p:nvPr/>
        </p:nvSpPr>
        <p:spPr>
          <a:xfrm>
            <a:off x="6208062" y="4351251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100" b="1"/>
              <a:t>Run</a:t>
            </a:r>
            <a:endParaRPr lang="ko-KR" altLang="en-US" sz="1100" b="1"/>
          </a:p>
        </p:txBody>
      </p:sp>
      <p:sp>
        <p:nvSpPr>
          <p:cNvPr id="99" name="TextBox 98"/>
          <p:cNvSpPr txBox="1"/>
          <p:nvPr/>
        </p:nvSpPr>
        <p:spPr>
          <a:xfrm>
            <a:off x="5635034" y="5004926"/>
            <a:ext cx="13532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b="1"/>
              <a:t>Output</a:t>
            </a:r>
            <a:br>
              <a:rPr lang="en-US" altLang="ko-KR" sz="1100" b="1"/>
            </a:br>
            <a:r>
              <a:rPr lang="en-US" altLang="ko-KR" sz="1100" b="1"/>
              <a:t>(Dynamic Object)</a:t>
            </a:r>
            <a:endParaRPr lang="ko-KR" altLang="en-US" sz="1100" b="1"/>
          </a:p>
        </p:txBody>
      </p:sp>
      <p:sp>
        <p:nvSpPr>
          <p:cNvPr id="100" name="TextBox 99"/>
          <p:cNvSpPr txBox="1"/>
          <p:nvPr/>
        </p:nvSpPr>
        <p:spPr>
          <a:xfrm>
            <a:off x="4096698" y="2457211"/>
            <a:ext cx="8915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100" b="1"/>
              <a:t>Running </a:t>
            </a:r>
            <a:br>
              <a:rPr lang="en-US" altLang="ko-KR" sz="1100" b="1"/>
            </a:br>
            <a:r>
              <a:rPr lang="en-US" altLang="ko-KR" sz="1100" b="1"/>
              <a:t>Process ID</a:t>
            </a:r>
            <a:endParaRPr lang="ko-KR" altLang="en-US" sz="1100" b="1"/>
          </a:p>
        </p:txBody>
      </p:sp>
      <p:sp>
        <p:nvSpPr>
          <p:cNvPr id="101" name="TextBox 100"/>
          <p:cNvSpPr txBox="1"/>
          <p:nvPr/>
        </p:nvSpPr>
        <p:spPr>
          <a:xfrm>
            <a:off x="4135170" y="4961752"/>
            <a:ext cx="8531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100" b="1"/>
              <a:t>JVM heap</a:t>
            </a:r>
            <a:endParaRPr lang="ko-KR" altLang="en-US" sz="1100" b="1"/>
          </a:p>
        </p:txBody>
      </p:sp>
      <p:sp>
        <p:nvSpPr>
          <p:cNvPr id="102" name="TextBox 101"/>
          <p:cNvSpPr txBox="1"/>
          <p:nvPr/>
        </p:nvSpPr>
        <p:spPr>
          <a:xfrm>
            <a:off x="7239369" y="4294746"/>
            <a:ext cx="5389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/>
              <a:t>input</a:t>
            </a:r>
            <a:endParaRPr lang="ko-KR" altLang="en-US" sz="1100" b="1"/>
          </a:p>
        </p:txBody>
      </p:sp>
      <p:sp>
        <p:nvSpPr>
          <p:cNvPr id="103" name="TextBox 102"/>
          <p:cNvSpPr txBox="1"/>
          <p:nvPr/>
        </p:nvSpPr>
        <p:spPr>
          <a:xfrm>
            <a:off x="5693371" y="3395254"/>
            <a:ext cx="8915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/>
              <a:t>Target </a:t>
            </a:r>
            <a:br>
              <a:rPr lang="en-US" altLang="ko-KR" sz="1100" b="1"/>
            </a:br>
            <a:r>
              <a:rPr lang="en-US" altLang="ko-KR" sz="1100" b="1"/>
              <a:t>Process ID</a:t>
            </a:r>
            <a:endParaRPr lang="ko-KR" altLang="en-US" sz="1100" b="1"/>
          </a:p>
        </p:txBody>
      </p:sp>
      <p:cxnSp>
        <p:nvCxnSpPr>
          <p:cNvPr id="30" name="구부러진 연결선 29"/>
          <p:cNvCxnSpPr>
            <a:stCxn id="50" idx="0"/>
            <a:endCxn id="7" idx="1"/>
          </p:cNvCxnSpPr>
          <p:nvPr/>
        </p:nvCxnSpPr>
        <p:spPr>
          <a:xfrm rot="5400000" flipH="1" flipV="1">
            <a:off x="7332915" y="2560621"/>
            <a:ext cx="900417" cy="1148811"/>
          </a:xfrm>
          <a:prstGeom prst="curvedConnector2">
            <a:avLst/>
          </a:prstGeom>
          <a:ln w="38100">
            <a:solidFill>
              <a:srgbClr val="00B3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7655" y="4348972"/>
            <a:ext cx="3289683" cy="276999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en-US" altLang="ko-KR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JVM</a:t>
            </a:r>
            <a:r>
              <a:rPr lang="ko-KR" altLang="en-US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은 소스 코드를 전달받아 프로그램 실행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520507" y="3259053"/>
            <a:ext cx="2010487" cy="276999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 </a:t>
            </a:r>
            <a:r>
              <a:rPr lang="en-US" altLang="ko-KR" sz="1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ExJmap</a:t>
            </a:r>
            <a:r>
              <a:rPr lang="en-US" altLang="ko-KR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실행 후</a:t>
            </a:r>
            <a:r>
              <a:rPr lang="en-US" altLang="ko-KR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JPS </a:t>
            </a:r>
            <a:r>
              <a:rPr lang="ko-KR" altLang="en-US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실행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928137" y="2265612"/>
            <a:ext cx="4201791" cy="276999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 </a:t>
            </a:r>
            <a:r>
              <a:rPr lang="en-US" altLang="ko-KR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JPS</a:t>
            </a:r>
            <a:r>
              <a:rPr lang="ko-KR" altLang="en-US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는 </a:t>
            </a:r>
            <a:r>
              <a:rPr lang="en-US" altLang="ko-KR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JVM</a:t>
            </a:r>
            <a:r>
              <a:rPr lang="ko-KR" altLang="en-US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에서 실행 중인 프로세스의 모든 </a:t>
            </a:r>
            <a:r>
              <a:rPr lang="en-US" altLang="ko-KR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</a:t>
            </a:r>
            <a:r>
              <a:rPr lang="ko-KR" altLang="en-US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데이터 수집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693371" y="5510056"/>
            <a:ext cx="5778526" cy="276999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④ </a:t>
            </a:r>
            <a:r>
              <a:rPr lang="en-US" altLang="ko-KR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JPS</a:t>
            </a:r>
            <a:r>
              <a:rPr lang="ko-KR" altLang="en-US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로 부터 타겟 프로그램의 프로세스 </a:t>
            </a:r>
            <a:r>
              <a:rPr lang="en-US" altLang="ko-KR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 </a:t>
            </a:r>
            <a:r>
              <a:rPr lang="ko-KR" altLang="en-US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획득 후</a:t>
            </a:r>
            <a:r>
              <a:rPr lang="en-US" altLang="ko-KR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o-KR" altLang="en-US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해당 </a:t>
            </a:r>
            <a:r>
              <a:rPr lang="en-US" altLang="ko-KR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</a:t>
            </a:r>
            <a:r>
              <a:rPr lang="ko-KR" altLang="en-US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를 타겟으로 </a:t>
            </a:r>
            <a:r>
              <a:rPr lang="en-US" altLang="ko-KR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Jmap</a:t>
            </a:r>
            <a:r>
              <a:rPr lang="ko-KR" altLang="en-US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실행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084883" y="5955664"/>
            <a:ext cx="7008186" cy="276999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⑤ </a:t>
            </a:r>
            <a:r>
              <a:rPr lang="en-US" altLang="ko-KR" sz="1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Jmap</a:t>
            </a:r>
            <a:r>
              <a:rPr lang="ko-KR" altLang="en-US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은 해당 </a:t>
            </a:r>
            <a:r>
              <a:rPr lang="en-US" altLang="ko-KR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</a:t>
            </a:r>
            <a:r>
              <a:rPr lang="ko-KR" altLang="en-US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에서 사용하고 있는 </a:t>
            </a:r>
            <a:r>
              <a:rPr lang="en-US" altLang="ko-KR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JVM heap</a:t>
            </a:r>
            <a:r>
              <a:rPr lang="ko-KR" altLang="en-US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의 데이터 수집 후</a:t>
            </a:r>
            <a:r>
              <a:rPr lang="en-US" altLang="ko-KR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o-KR" altLang="en-US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그 결과를 </a:t>
            </a:r>
            <a:r>
              <a:rPr lang="en-US" altLang="ko-KR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Command Prompt</a:t>
            </a:r>
            <a:r>
              <a:rPr lang="ko-KR" altLang="en-US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에 출력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778299" y="4114467"/>
            <a:ext cx="1736699" cy="276999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⑥ </a:t>
            </a:r>
            <a:r>
              <a:rPr lang="en-US" altLang="ko-KR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Jmap</a:t>
            </a:r>
            <a:r>
              <a:rPr lang="ko-KR" altLang="en-US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실행 결과 입력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4962" y="418065"/>
            <a:ext cx="5144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JPS : JVM</a:t>
            </a:r>
            <a:r>
              <a:rPr lang="ko-KR" altLang="en-US" sz="1400" dirty="0"/>
              <a:t>에서 실행 중인 프로세스 </a:t>
            </a:r>
            <a:r>
              <a:rPr lang="en-US" altLang="ko-KR" sz="1400" dirty="0"/>
              <a:t>ID </a:t>
            </a:r>
            <a:r>
              <a:rPr lang="ko-KR" altLang="en-US" sz="1400" dirty="0"/>
              <a:t>데이터 수집</a:t>
            </a:r>
            <a:endParaRPr lang="en-US" altLang="ko-K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err="1"/>
              <a:t>JMap</a:t>
            </a:r>
            <a:r>
              <a:rPr lang="en-US" altLang="ko-KR" sz="1400" dirty="0"/>
              <a:t> : </a:t>
            </a:r>
            <a:r>
              <a:rPr lang="ko-KR" altLang="en-US" sz="1400" dirty="0"/>
              <a:t>해당 </a:t>
            </a:r>
            <a:r>
              <a:rPr lang="en-US" altLang="ko-KR" sz="1400" dirty="0"/>
              <a:t>ID</a:t>
            </a:r>
            <a:r>
              <a:rPr lang="ko-KR" altLang="en-US" sz="1400" dirty="0"/>
              <a:t>에서 사용하고 있는 </a:t>
            </a:r>
            <a:r>
              <a:rPr lang="en-US" altLang="ko-KR" sz="1400" dirty="0"/>
              <a:t>JVM Heap </a:t>
            </a:r>
            <a:r>
              <a:rPr lang="ko-KR" altLang="en-US" sz="1400" dirty="0"/>
              <a:t>데이터</a:t>
            </a:r>
            <a:r>
              <a:rPr lang="en-US" altLang="ko-KR" sz="1400" dirty="0"/>
              <a:t> </a:t>
            </a:r>
            <a:r>
              <a:rPr lang="ko-KR" altLang="en-US" sz="1400" dirty="0"/>
              <a:t>수집</a:t>
            </a:r>
          </a:p>
        </p:txBody>
      </p:sp>
    </p:spTree>
    <p:extLst>
      <p:ext uri="{BB962C8B-B14F-4D97-AF65-F5344CB8AC3E}">
        <p14:creationId xmlns:p14="http://schemas.microsoft.com/office/powerpoint/2010/main" val="200255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4"/>
            </a:pPr>
            <a:r>
              <a:rPr lang="en-US" altLang="ko-KR" sz="2800" b="1" dirty="0"/>
              <a:t>Visualization Tool</a:t>
            </a:r>
            <a:endParaRPr lang="ko-KR" altLang="en-US" sz="1600" b="1" dirty="0">
              <a:ln w="0"/>
              <a:latin typeface="+mn-lt"/>
              <a:ea typeface="+mn-ea"/>
              <a:cs typeface="+mn-cs"/>
            </a:endParaRPr>
          </a:p>
        </p:txBody>
      </p:sp>
      <p:sp>
        <p:nvSpPr>
          <p:cNvPr id="65" name="내용 개체 틀 2"/>
          <p:cNvSpPr>
            <a:spLocks noGrp="1"/>
          </p:cNvSpPr>
          <p:nvPr>
            <p:ph idx="1"/>
          </p:nvPr>
        </p:nvSpPr>
        <p:spPr>
          <a:xfrm>
            <a:off x="417289" y="1082040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800" b="1" dirty="0" err="1"/>
              <a:t>Hprof</a:t>
            </a:r>
            <a:endParaRPr lang="en-US" altLang="ko-KR" sz="18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1051034" y="3645469"/>
            <a:ext cx="10302766" cy="25429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/>
                </a:solidFill>
              </a:rPr>
              <a:t>IBM</a:t>
            </a:r>
            <a:r>
              <a:rPr lang="ko-KR" altLang="en-US" sz="1400" dirty="0">
                <a:solidFill>
                  <a:schemeClr val="tx1"/>
                </a:solidFill>
              </a:rPr>
              <a:t>에서 제공하는 </a:t>
            </a:r>
            <a:r>
              <a:rPr lang="ko-KR" altLang="en-US" sz="1400" b="1" dirty="0" err="1">
                <a:solidFill>
                  <a:srgbClr val="FF0000"/>
                </a:solidFill>
              </a:rPr>
              <a:t>프로파일러</a:t>
            </a:r>
            <a:r>
              <a:rPr lang="ko-KR" altLang="en-US" sz="1400" dirty="0" err="1">
                <a:solidFill>
                  <a:schemeClr val="tx1"/>
                </a:solidFill>
              </a:rPr>
              <a:t>로</a:t>
            </a:r>
            <a:r>
              <a:rPr lang="ko-KR" altLang="en-US" sz="1400" dirty="0">
                <a:solidFill>
                  <a:schemeClr val="tx1"/>
                </a:solidFill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</a:rPr>
              <a:t>Thread, Heap, CPU </a:t>
            </a:r>
            <a:r>
              <a:rPr lang="ko-KR" altLang="en-US" sz="1400" dirty="0" err="1">
                <a:solidFill>
                  <a:schemeClr val="tx1"/>
                </a:solidFill>
              </a:rPr>
              <a:t>프로파일링</a:t>
            </a:r>
            <a:r>
              <a:rPr lang="ko-KR" altLang="en-US" sz="1400" dirty="0">
                <a:solidFill>
                  <a:schemeClr val="tx1"/>
                </a:solidFill>
              </a:rPr>
              <a:t> 정보 제공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/>
                </a:solidFill>
              </a:rPr>
              <a:t>command </a:t>
            </a:r>
            <a:r>
              <a:rPr lang="ko-KR" altLang="en-US" sz="1400" dirty="0">
                <a:solidFill>
                  <a:schemeClr val="tx1"/>
                </a:solidFill>
              </a:rPr>
              <a:t>창에서 </a:t>
            </a:r>
            <a:r>
              <a:rPr lang="en-US" altLang="ko-KR" sz="1400" dirty="0">
                <a:solidFill>
                  <a:schemeClr val="tx1"/>
                </a:solidFill>
              </a:rPr>
              <a:t>java </a:t>
            </a:r>
            <a:r>
              <a:rPr lang="ko-KR" altLang="en-US" sz="1400" dirty="0">
                <a:solidFill>
                  <a:schemeClr val="tx1"/>
                </a:solidFill>
              </a:rPr>
              <a:t>명령어를 통해 간단하게 실행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chemeClr val="tx1"/>
                </a:solidFill>
              </a:rPr>
              <a:t>어플리케이션의 </a:t>
            </a:r>
            <a:r>
              <a:rPr lang="ko-KR" altLang="en-US" sz="1400" b="1" dirty="0">
                <a:solidFill>
                  <a:srgbClr val="FF0000"/>
                </a:solidFill>
              </a:rPr>
              <a:t>종료 시점</a:t>
            </a:r>
            <a:r>
              <a:rPr lang="ko-KR" altLang="en-US" sz="1400" dirty="0">
                <a:solidFill>
                  <a:schemeClr val="tx1"/>
                </a:solidFill>
              </a:rPr>
              <a:t>에 분석 결과 파일 생성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chemeClr val="tx1"/>
                </a:solidFill>
              </a:rPr>
              <a:t>생성된 데이터는 텍스트 또는 바이너리 형식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1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3863508" y="2521862"/>
            <a:ext cx="1710478" cy="5746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>
                <a:solidFill>
                  <a:sysClr val="windowText" lastClr="000000"/>
                </a:solidFill>
              </a:rPr>
              <a:t>JVM</a:t>
            </a:r>
          </a:p>
          <a:p>
            <a:pPr algn="ctr"/>
            <a:r>
              <a:rPr lang="en-US" altLang="ko-KR" sz="1050" dirty="0">
                <a:solidFill>
                  <a:sysClr val="windowText" lastClr="000000"/>
                </a:solidFill>
              </a:rPr>
              <a:t>(Java Virtual machine)</a:t>
            </a:r>
            <a:endParaRPr lang="ko-KR" altLang="en-US" sz="1050" dirty="0">
              <a:solidFill>
                <a:sysClr val="windowText" lastClr="000000"/>
              </a:solidFill>
            </a:endParaRPr>
          </a:p>
        </p:txBody>
      </p:sp>
      <p:sp>
        <p:nvSpPr>
          <p:cNvPr id="56" name="순서도: 다중 문서 55"/>
          <p:cNvSpPr/>
          <p:nvPr/>
        </p:nvSpPr>
        <p:spPr>
          <a:xfrm>
            <a:off x="3982902" y="1049782"/>
            <a:ext cx="1705663" cy="1059700"/>
          </a:xfrm>
          <a:prstGeom prst="flowChartMultidocumen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/>
              <a:t>Source</a:t>
            </a:r>
            <a:br>
              <a:rPr lang="en-US" altLang="ko-KR" sz="1050"/>
            </a:br>
            <a:r>
              <a:rPr lang="en-US" altLang="ko-KR" sz="1050"/>
              <a:t>Code</a:t>
            </a:r>
            <a:br>
              <a:rPr lang="en-US" altLang="ko-KR" sz="1050"/>
            </a:br>
            <a:r>
              <a:rPr lang="en-US" altLang="ko-KR" sz="1050"/>
              <a:t>(*.java)</a:t>
            </a:r>
            <a:endParaRPr lang="ko-KR" altLang="en-US" sz="1050"/>
          </a:p>
        </p:txBody>
      </p:sp>
      <p:cxnSp>
        <p:nvCxnSpPr>
          <p:cNvPr id="57" name="꺾인 연결선 49"/>
          <p:cNvCxnSpPr>
            <a:stCxn id="56" idx="2"/>
            <a:endCxn id="55" idx="0"/>
          </p:cNvCxnSpPr>
          <p:nvPr/>
        </p:nvCxnSpPr>
        <p:spPr>
          <a:xfrm>
            <a:off x="4717127" y="2069351"/>
            <a:ext cx="1620" cy="452511"/>
          </a:xfrm>
          <a:prstGeom prst="straightConnector1">
            <a:avLst/>
          </a:prstGeom>
          <a:ln w="3175"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725195" y="2172936"/>
            <a:ext cx="5389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/>
              <a:t>input</a:t>
            </a:r>
            <a:endParaRPr lang="ko-KR" altLang="en-US" sz="1100" b="1"/>
          </a:p>
        </p:txBody>
      </p:sp>
      <p:sp>
        <p:nvSpPr>
          <p:cNvPr id="59" name="직사각형 58"/>
          <p:cNvSpPr/>
          <p:nvPr/>
        </p:nvSpPr>
        <p:spPr>
          <a:xfrm>
            <a:off x="7335912" y="2240884"/>
            <a:ext cx="1037340" cy="5746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 err="1">
                <a:solidFill>
                  <a:sysClr val="windowText" lastClr="000000"/>
                </a:solidFill>
              </a:rPr>
              <a:t>Hprof</a:t>
            </a:r>
            <a:endParaRPr lang="ko-KR" altLang="en-US" sz="1050" dirty="0">
              <a:solidFill>
                <a:sysClr val="windowText" lastClr="000000"/>
              </a:solidFill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7335912" y="3061015"/>
            <a:ext cx="1037340" cy="57468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>
                <a:solidFill>
                  <a:sysClr val="windowText" lastClr="000000"/>
                </a:solidFill>
              </a:rPr>
              <a:t>Text File</a:t>
            </a:r>
          </a:p>
          <a:p>
            <a:pPr algn="ctr"/>
            <a:r>
              <a:rPr lang="en-US" altLang="ko-KR" sz="1050" dirty="0">
                <a:solidFill>
                  <a:sysClr val="windowText" lastClr="000000"/>
                </a:solidFill>
              </a:rPr>
              <a:t>(*.txt)</a:t>
            </a:r>
            <a:endParaRPr lang="ko-KR" altLang="en-US" sz="1050" dirty="0">
              <a:solidFill>
                <a:sysClr val="windowText" lastClr="000000"/>
              </a:solidFill>
            </a:endParaRPr>
          </a:p>
        </p:txBody>
      </p:sp>
      <p:cxnSp>
        <p:nvCxnSpPr>
          <p:cNvPr id="61" name="직선 연결선 60"/>
          <p:cNvCxnSpPr>
            <a:stCxn id="60" idx="0"/>
            <a:endCxn id="59" idx="2"/>
          </p:cNvCxnSpPr>
          <p:nvPr/>
        </p:nvCxnSpPr>
        <p:spPr>
          <a:xfrm flipV="1">
            <a:off x="7854582" y="2815568"/>
            <a:ext cx="0" cy="24544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14"/>
          <p:cNvCxnSpPr>
            <a:stCxn id="55" idx="3"/>
            <a:endCxn id="59" idx="1"/>
          </p:cNvCxnSpPr>
          <p:nvPr/>
        </p:nvCxnSpPr>
        <p:spPr>
          <a:xfrm flipV="1">
            <a:off x="5573986" y="2528226"/>
            <a:ext cx="1761926" cy="280978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190347" y="6179457"/>
            <a:ext cx="971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err="1">
                <a:solidFill>
                  <a:schemeClr val="tx2"/>
                </a:solidFill>
              </a:rPr>
              <a:t>Hprof</a:t>
            </a:r>
            <a:r>
              <a:rPr lang="en-US" altLang="ko-KR" sz="1200" b="1" dirty="0">
                <a:solidFill>
                  <a:schemeClr val="tx2"/>
                </a:solidFill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</a:rPr>
              <a:t>실행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588997" y="6188389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tx2"/>
                </a:solidFill>
              </a:rPr>
              <a:t>분석 결과 파일</a:t>
            </a:r>
          </a:p>
        </p:txBody>
      </p:sp>
      <p:pic>
        <p:nvPicPr>
          <p:cNvPr id="69" name="그림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861" y="5050119"/>
            <a:ext cx="4309586" cy="1099162"/>
          </a:xfrm>
          <a:prstGeom prst="rect">
            <a:avLst/>
          </a:prstGeom>
        </p:spPr>
      </p:pic>
      <p:pic>
        <p:nvPicPr>
          <p:cNvPr id="70" name="그림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449" y="4109773"/>
            <a:ext cx="5580096" cy="20849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910377" y="2807487"/>
            <a:ext cx="6431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output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987783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455" y="4988287"/>
            <a:ext cx="3659165" cy="1416595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>
            <a:off x="5823064" y="4988287"/>
            <a:ext cx="3762896" cy="1416595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solidFill>
              <a:schemeClr val="bg1">
                <a:lumMod val="50000"/>
              </a:schemeClr>
            </a:solidFill>
          </a:ln>
          <a:effectLst>
            <a:glow rad="76200">
              <a:schemeClr val="accent1">
                <a:lumMod val="60000"/>
                <a:lumOff val="40000"/>
                <a:alpha val="5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ysClr val="windowText" lastClr="000000"/>
                </a:solidFill>
              </a:rPr>
              <a:t>Visualization</a:t>
            </a:r>
            <a:endParaRPr lang="ko-KR" altLang="en-US" sz="12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2" name="직선 연결선 14"/>
          <p:cNvCxnSpPr>
            <a:stCxn id="76" idx="3"/>
            <a:endCxn id="11" idx="1"/>
          </p:cNvCxnSpPr>
          <p:nvPr/>
        </p:nvCxnSpPr>
        <p:spPr>
          <a:xfrm flipV="1">
            <a:off x="5403477" y="1368885"/>
            <a:ext cx="426560" cy="376264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5807788" y="2427148"/>
            <a:ext cx="779368" cy="4317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JPS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cxnSp>
        <p:nvCxnSpPr>
          <p:cNvPr id="20" name="직선 연결선 32"/>
          <p:cNvCxnSpPr>
            <a:stCxn id="16" idx="1"/>
            <a:endCxn id="78" idx="3"/>
          </p:cNvCxnSpPr>
          <p:nvPr/>
        </p:nvCxnSpPr>
        <p:spPr>
          <a:xfrm rot="10800000" flipV="1">
            <a:off x="5322954" y="2643032"/>
            <a:ext cx="484834" cy="276788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10124512" y="4685826"/>
            <a:ext cx="1611876" cy="281500"/>
          </a:xfrm>
          <a:prstGeom prst="rect">
            <a:avLst/>
          </a:prstGeom>
          <a:solidFill>
            <a:srgbClr val="B70032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</a:rPr>
              <a:t>Visualization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cxnSp>
        <p:nvCxnSpPr>
          <p:cNvPr id="35" name="직선 연결선 109"/>
          <p:cNvCxnSpPr>
            <a:stCxn id="31" idx="3"/>
            <a:endCxn id="26" idx="2"/>
          </p:cNvCxnSpPr>
          <p:nvPr/>
        </p:nvCxnSpPr>
        <p:spPr>
          <a:xfrm flipV="1">
            <a:off x="9585960" y="4967326"/>
            <a:ext cx="1344490" cy="729259"/>
          </a:xfrm>
          <a:prstGeom prst="bentConnector2">
            <a:avLst/>
          </a:prstGeom>
          <a:ln>
            <a:solidFill>
              <a:schemeClr val="accent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대각선 방향의 모서리가 둥근 사각형 65"/>
          <p:cNvSpPr/>
          <p:nvPr/>
        </p:nvSpPr>
        <p:spPr>
          <a:xfrm>
            <a:off x="442952" y="2334920"/>
            <a:ext cx="3022446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Step2 (Analyzing)</a:t>
            </a:r>
          </a:p>
        </p:txBody>
      </p:sp>
      <p:sp>
        <p:nvSpPr>
          <p:cNvPr id="68" name="대각선 방향의 모서리가 둥근 사각형 67"/>
          <p:cNvSpPr/>
          <p:nvPr/>
        </p:nvSpPr>
        <p:spPr>
          <a:xfrm>
            <a:off x="442951" y="4033119"/>
            <a:ext cx="3022448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Step4 (Reconstructing)</a:t>
            </a:r>
          </a:p>
        </p:txBody>
      </p:sp>
      <p:sp>
        <p:nvSpPr>
          <p:cNvPr id="69" name="대각선 방향의 모서리가 둥근 사각형 68"/>
          <p:cNvSpPr/>
          <p:nvPr/>
        </p:nvSpPr>
        <p:spPr>
          <a:xfrm>
            <a:off x="442950" y="4958416"/>
            <a:ext cx="3022446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Step5 (Visualization)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81630" y="1943174"/>
            <a:ext cx="2863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대상이 되는 프로그램을 </a:t>
            </a:r>
            <a:r>
              <a:rPr lang="ko-KR" altLang="en-US" sz="1200" b="1" dirty="0"/>
              <a:t>입력</a:t>
            </a:r>
            <a:r>
              <a:rPr lang="en-US" altLang="ko-KR" sz="1200" b="1"/>
              <a:t>/</a:t>
            </a:r>
            <a:r>
              <a:rPr lang="ko-KR" altLang="en-US" sz="1200" b="1"/>
              <a:t>실행</a:t>
            </a:r>
            <a:r>
              <a:rPr lang="ko-KR" altLang="en-US" sz="1200"/>
              <a:t>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681630" y="2763583"/>
            <a:ext cx="3244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/>
              <a:t>도구를 사용하여 </a:t>
            </a:r>
            <a:r>
              <a:rPr lang="ko-KR" altLang="en-US" sz="1200" b="1"/>
              <a:t>정적</a:t>
            </a:r>
            <a:r>
              <a:rPr lang="en-US" altLang="ko-KR" sz="1200" b="1" dirty="0"/>
              <a:t>/</a:t>
            </a:r>
            <a:r>
              <a:rPr lang="ko-KR" altLang="en-US" sz="1200" b="1"/>
              <a:t>동적 분석</a:t>
            </a:r>
            <a:r>
              <a:rPr lang="ko-KR" altLang="en-US" sz="1200"/>
              <a:t>을 수행한다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683392" y="4428990"/>
            <a:ext cx="2502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데이터베이스에 저장된 데이터를 </a:t>
            </a:r>
            <a:r>
              <a:rPr lang="en-US" altLang="ko-KR" sz="1200"/>
              <a:t/>
            </a:r>
            <a:br>
              <a:rPr lang="en-US" altLang="ko-KR" sz="1200"/>
            </a:br>
            <a:r>
              <a:rPr lang="en-US" altLang="ko-KR" sz="1200"/>
              <a:t>GoJS</a:t>
            </a:r>
            <a:r>
              <a:rPr lang="ko-KR" altLang="en-US" sz="1200"/>
              <a:t> 문법에 맞게 </a:t>
            </a:r>
            <a:r>
              <a:rPr lang="ko-KR" altLang="en-US" sz="1200" b="1"/>
              <a:t>재구성</a:t>
            </a:r>
            <a:r>
              <a:rPr lang="ko-KR" altLang="en-US" sz="1200"/>
              <a:t>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680536" y="5382997"/>
            <a:ext cx="2590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Apache </a:t>
            </a:r>
            <a:r>
              <a:rPr lang="ko-KR" altLang="en-US" sz="1200"/>
              <a:t>웹서버를 통해 </a:t>
            </a:r>
            <a:r>
              <a:rPr lang="ko-KR" altLang="en-US" sz="1200" b="1"/>
              <a:t>가시화</a:t>
            </a:r>
            <a:r>
              <a:rPr lang="ko-KR" altLang="en-US" sz="1200"/>
              <a:t>한다</a:t>
            </a:r>
            <a:r>
              <a:rPr lang="en-US" altLang="ko-KR" sz="1200"/>
              <a:t>.</a:t>
            </a:r>
            <a:endParaRPr lang="ko-KR" altLang="en-US" sz="1200" dirty="0"/>
          </a:p>
        </p:txBody>
      </p:sp>
      <p:sp>
        <p:nvSpPr>
          <p:cNvPr id="75" name="대각선 방향의 모서리가 둥근 사각형 74"/>
          <p:cNvSpPr/>
          <p:nvPr/>
        </p:nvSpPr>
        <p:spPr>
          <a:xfrm>
            <a:off x="442952" y="1528833"/>
            <a:ext cx="3022446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Step1 (Input/Running)</a:t>
            </a:r>
          </a:p>
        </p:txBody>
      </p:sp>
      <p:sp>
        <p:nvSpPr>
          <p:cNvPr id="76" name="순서도: 다중 문서 75"/>
          <p:cNvSpPr/>
          <p:nvPr/>
        </p:nvSpPr>
        <p:spPr>
          <a:xfrm>
            <a:off x="4231116" y="1347065"/>
            <a:ext cx="1172361" cy="796168"/>
          </a:xfrm>
          <a:prstGeom prst="flowChartMultidocumen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/>
              <a:t>Source</a:t>
            </a:r>
            <a:br>
              <a:rPr lang="en-US" altLang="ko-KR" sz="800"/>
            </a:br>
            <a:r>
              <a:rPr lang="en-US" altLang="ko-KR" sz="800"/>
              <a:t>Code</a:t>
            </a:r>
            <a:br>
              <a:rPr lang="en-US" altLang="ko-KR" sz="800"/>
            </a:br>
            <a:r>
              <a:rPr lang="en-US" altLang="ko-KR" sz="800"/>
              <a:t>(*.java)</a:t>
            </a:r>
            <a:endParaRPr lang="ko-KR" altLang="en-US" sz="800"/>
          </a:p>
        </p:txBody>
      </p:sp>
      <p:sp>
        <p:nvSpPr>
          <p:cNvPr id="78" name="직사각형 77"/>
          <p:cNvSpPr/>
          <p:nvPr/>
        </p:nvSpPr>
        <p:spPr>
          <a:xfrm>
            <a:off x="4154675" y="2703936"/>
            <a:ext cx="1168279" cy="4317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JVM</a:t>
            </a:r>
          </a:p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(Java Virtual machine)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cxnSp>
        <p:nvCxnSpPr>
          <p:cNvPr id="79" name="꺾인 연결선 49"/>
          <p:cNvCxnSpPr>
            <a:stCxn id="76" idx="2"/>
            <a:endCxn id="78" idx="0"/>
          </p:cNvCxnSpPr>
          <p:nvPr/>
        </p:nvCxnSpPr>
        <p:spPr>
          <a:xfrm>
            <a:off x="4735774" y="2113082"/>
            <a:ext cx="3041" cy="59085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직사각형 103"/>
          <p:cNvSpPr/>
          <p:nvPr/>
        </p:nvSpPr>
        <p:spPr>
          <a:xfrm>
            <a:off x="5830037" y="3830936"/>
            <a:ext cx="779368" cy="4317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dirty="0" err="1">
                <a:solidFill>
                  <a:sysClr val="windowText" lastClr="000000"/>
                </a:solidFill>
              </a:rPr>
              <a:t>Hprof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cxnSp>
        <p:nvCxnSpPr>
          <p:cNvPr id="106" name="직선 연결선 105"/>
          <p:cNvCxnSpPr>
            <a:stCxn id="105" idx="0"/>
            <a:endCxn id="104" idx="2"/>
          </p:cNvCxnSpPr>
          <p:nvPr/>
        </p:nvCxnSpPr>
        <p:spPr>
          <a:xfrm flipV="1">
            <a:off x="6219721" y="4262704"/>
            <a:ext cx="0" cy="17749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꺾인 연결선 49"/>
          <p:cNvCxnSpPr>
            <a:endCxn id="17" idx="1"/>
          </p:cNvCxnSpPr>
          <p:nvPr/>
        </p:nvCxnSpPr>
        <p:spPr>
          <a:xfrm>
            <a:off x="6608890" y="2747538"/>
            <a:ext cx="549295" cy="17053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꺾인 연결선 49"/>
          <p:cNvCxnSpPr>
            <a:endCxn id="16" idx="3"/>
          </p:cNvCxnSpPr>
          <p:nvPr/>
        </p:nvCxnSpPr>
        <p:spPr>
          <a:xfrm flipH="1" flipV="1">
            <a:off x="6587156" y="2643032"/>
            <a:ext cx="555049" cy="17430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연결선 14"/>
          <p:cNvCxnSpPr>
            <a:stCxn id="78" idx="2"/>
            <a:endCxn id="104" idx="1"/>
          </p:cNvCxnSpPr>
          <p:nvPr/>
        </p:nvCxnSpPr>
        <p:spPr>
          <a:xfrm rot="16200000" flipH="1">
            <a:off x="4828868" y="3045651"/>
            <a:ext cx="911116" cy="1091222"/>
          </a:xfrm>
          <a:prstGeom prst="bentConnector2">
            <a:avLst/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4" name="그림 2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22663"/>
                    </a14:imgEffect>
                  </a14:imgLayer>
                </a14:imgProps>
              </a:ext>
            </a:extLst>
          </a:blip>
          <a:srcRect r="78188"/>
          <a:stretch/>
        </p:blipFill>
        <p:spPr>
          <a:xfrm>
            <a:off x="10065102" y="5714992"/>
            <a:ext cx="320100" cy="594489"/>
          </a:xfrm>
          <a:prstGeom prst="rect">
            <a:avLst/>
          </a:prstGeom>
        </p:spPr>
      </p:pic>
      <p:sp>
        <p:nvSpPr>
          <p:cNvPr id="219" name="TextBox 218"/>
          <p:cNvSpPr txBox="1"/>
          <p:nvPr/>
        </p:nvSpPr>
        <p:spPr>
          <a:xfrm>
            <a:off x="10234931" y="5741878"/>
            <a:ext cx="1499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>
                <a:solidFill>
                  <a:srgbClr val="D22128"/>
                </a:solidFill>
              </a:rPr>
              <a:t>APACHE</a:t>
            </a:r>
            <a:endParaRPr lang="ko-KR" altLang="en-US" sz="2800">
              <a:solidFill>
                <a:srgbClr val="D22128"/>
              </a:solidFill>
            </a:endParaRPr>
          </a:p>
        </p:txBody>
      </p:sp>
      <p:cxnSp>
        <p:nvCxnSpPr>
          <p:cNvPr id="228" name="꺾인 연결선 49"/>
          <p:cNvCxnSpPr>
            <a:stCxn id="23" idx="3"/>
            <a:endCxn id="251" idx="0"/>
          </p:cNvCxnSpPr>
          <p:nvPr/>
        </p:nvCxnSpPr>
        <p:spPr>
          <a:xfrm>
            <a:off x="10922443" y="3692875"/>
            <a:ext cx="4531" cy="36293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직사각형 250"/>
          <p:cNvSpPr/>
          <p:nvPr/>
        </p:nvSpPr>
        <p:spPr>
          <a:xfrm>
            <a:off x="10125949" y="4055808"/>
            <a:ext cx="1602050" cy="616445"/>
          </a:xfrm>
          <a:prstGeom prst="rect">
            <a:avLst/>
          </a:prstGeom>
          <a:solidFill>
            <a:srgbClr val="DADFE1"/>
          </a:solidFill>
          <a:ln w="3175">
            <a:solidFill>
              <a:srgbClr val="B7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err="1">
                <a:solidFill>
                  <a:schemeClr val="tx1"/>
                </a:solidFill>
              </a:rPr>
              <a:t>GenerateVIS</a:t>
            </a:r>
            <a:endParaRPr lang="en-US" altLang="ko-KR" sz="1000" b="1" dirty="0">
              <a:solidFill>
                <a:schemeClr val="tx1"/>
              </a:solidFill>
            </a:endParaRPr>
          </a:p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(</a:t>
            </a:r>
            <a:r>
              <a:rPr lang="en-US" altLang="ko-KR" sz="1000" b="1" dirty="0" err="1">
                <a:solidFill>
                  <a:schemeClr val="tx1"/>
                </a:solidFill>
              </a:rPr>
              <a:t>GoJS</a:t>
            </a:r>
            <a:r>
              <a:rPr lang="en-US" altLang="ko-KR" sz="10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00" name="직사각형 299"/>
          <p:cNvSpPr/>
          <p:nvPr/>
        </p:nvSpPr>
        <p:spPr>
          <a:xfrm>
            <a:off x="5807788" y="3251702"/>
            <a:ext cx="779368" cy="4317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dirty="0" err="1">
                <a:solidFill>
                  <a:sysClr val="windowText" lastClr="000000"/>
                </a:solidFill>
              </a:rPr>
              <a:t>JMap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cxnSp>
        <p:nvCxnSpPr>
          <p:cNvPr id="311" name="꺾인 연결선 49"/>
          <p:cNvCxnSpPr>
            <a:stCxn id="279" idx="1"/>
            <a:endCxn id="300" idx="3"/>
          </p:cNvCxnSpPr>
          <p:nvPr/>
        </p:nvCxnSpPr>
        <p:spPr>
          <a:xfrm flipH="1">
            <a:off x="6587156" y="3467586"/>
            <a:ext cx="566841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꺾인 연결선 49"/>
          <p:cNvCxnSpPr/>
          <p:nvPr/>
        </p:nvCxnSpPr>
        <p:spPr>
          <a:xfrm flipH="1">
            <a:off x="6582033" y="3048000"/>
            <a:ext cx="568410" cy="33775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직사각형 259"/>
          <p:cNvSpPr/>
          <p:nvPr/>
        </p:nvSpPr>
        <p:spPr>
          <a:xfrm>
            <a:off x="5587642" y="966269"/>
            <a:ext cx="6447087" cy="5434531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360" name="직사각형 359"/>
          <p:cNvSpPr/>
          <p:nvPr/>
        </p:nvSpPr>
        <p:spPr>
          <a:xfrm>
            <a:off x="5587641" y="661715"/>
            <a:ext cx="6447087" cy="2556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n w="0"/>
                <a:solidFill>
                  <a:schemeClr val="bg1"/>
                </a:solidFill>
              </a:rPr>
              <a:t>Tool-Chain</a:t>
            </a:r>
            <a:endParaRPr lang="ko-KR" altLang="en-US" sz="1600" b="1" dirty="0">
              <a:ln w="0"/>
              <a:solidFill>
                <a:schemeClr val="bg1"/>
              </a:solidFill>
            </a:endParaRPr>
          </a:p>
        </p:txBody>
      </p:sp>
      <p:cxnSp>
        <p:nvCxnSpPr>
          <p:cNvPr id="364" name="직선 연결선 32"/>
          <p:cNvCxnSpPr>
            <a:stCxn id="300" idx="1"/>
          </p:cNvCxnSpPr>
          <p:nvPr/>
        </p:nvCxnSpPr>
        <p:spPr>
          <a:xfrm rot="10800000">
            <a:off x="5322954" y="3040582"/>
            <a:ext cx="484834" cy="427004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직사각형 76"/>
          <p:cNvSpPr/>
          <p:nvPr/>
        </p:nvSpPr>
        <p:spPr>
          <a:xfrm>
            <a:off x="0" y="49390"/>
            <a:ext cx="12192000" cy="6489700"/>
          </a:xfrm>
          <a:prstGeom prst="rect">
            <a:avLst/>
          </a:prstGeom>
          <a:gradFill>
            <a:gsLst>
              <a:gs pos="0">
                <a:schemeClr val="bg1">
                  <a:alpha val="95000"/>
                </a:schemeClr>
              </a:gs>
              <a:gs pos="46000">
                <a:schemeClr val="bg1">
                  <a:lumMod val="95000"/>
                  <a:alpha val="95000"/>
                </a:schemeClr>
              </a:gs>
              <a:gs pos="100000">
                <a:schemeClr val="bg1">
                  <a:lumMod val="75000"/>
                  <a:alpha val="95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4"/>
            </a:pPr>
            <a:r>
              <a:rPr lang="en-US" altLang="ko-KR" sz="2800" b="1" dirty="0"/>
              <a:t>Visualization Tool</a:t>
            </a:r>
            <a:endParaRPr lang="ko-KR" altLang="en-US" sz="1600" b="1" dirty="0">
              <a:ln w="0"/>
              <a:latin typeface="+mn-lt"/>
              <a:ea typeface="+mn-ea"/>
              <a:cs typeface="+mn-cs"/>
            </a:endParaRPr>
          </a:p>
        </p:txBody>
      </p:sp>
      <p:sp>
        <p:nvSpPr>
          <p:cNvPr id="65" name="내용 개체 틀 2"/>
          <p:cNvSpPr>
            <a:spLocks noGrp="1"/>
          </p:cNvSpPr>
          <p:nvPr>
            <p:ph idx="1"/>
          </p:nvPr>
        </p:nvSpPr>
        <p:spPr>
          <a:xfrm>
            <a:off x="417289" y="1082040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o-KR" altLang="en-US" sz="1600" b="1" dirty="0"/>
              <a:t>구조  </a:t>
            </a:r>
            <a:endParaRPr lang="en-US" altLang="ko-KR" sz="1600" b="1" dirty="0"/>
          </a:p>
        </p:txBody>
      </p:sp>
      <p:sp>
        <p:nvSpPr>
          <p:cNvPr id="201" name="직사각형 200"/>
          <p:cNvSpPr/>
          <p:nvPr/>
        </p:nvSpPr>
        <p:spPr>
          <a:xfrm>
            <a:off x="4017490" y="2252577"/>
            <a:ext cx="5568470" cy="2638078"/>
          </a:xfrm>
          <a:prstGeom prst="rect">
            <a:avLst/>
          </a:prstGeom>
          <a:solidFill>
            <a:srgbClr val="00B3F2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8" name="직사각형 247"/>
          <p:cNvSpPr/>
          <p:nvPr/>
        </p:nvSpPr>
        <p:spPr>
          <a:xfrm>
            <a:off x="8065537" y="4564607"/>
            <a:ext cx="1302399" cy="274515"/>
          </a:xfrm>
          <a:prstGeom prst="rect">
            <a:avLst/>
          </a:prstGeom>
          <a:solidFill>
            <a:srgbClr val="00B3F2"/>
          </a:solidFill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</a:rPr>
              <a:t>Dynamic Analysis Result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249" name="직사각형 248"/>
          <p:cNvSpPr/>
          <p:nvPr/>
        </p:nvSpPr>
        <p:spPr>
          <a:xfrm>
            <a:off x="8065537" y="3925943"/>
            <a:ext cx="1302399" cy="626686"/>
          </a:xfrm>
          <a:prstGeom prst="rect">
            <a:avLst/>
          </a:prstGeom>
          <a:solidFill>
            <a:srgbClr val="DADFE1"/>
          </a:solidFill>
          <a:ln w="3175">
            <a:solidFill>
              <a:srgbClr val="00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Generate DB</a:t>
            </a:r>
            <a:br>
              <a:rPr lang="en-US" altLang="ko-KR" sz="800" b="1" dirty="0">
                <a:solidFill>
                  <a:schemeClr val="tx1"/>
                </a:solidFill>
              </a:rPr>
            </a:br>
            <a:r>
              <a:rPr lang="en-US" altLang="ko-KR" sz="800" b="1" dirty="0">
                <a:solidFill>
                  <a:schemeClr val="tx1"/>
                </a:solidFill>
              </a:rPr>
              <a:t>From </a:t>
            </a:r>
            <a:r>
              <a:rPr lang="en-US" altLang="ko-KR" sz="800" b="1" dirty="0" err="1">
                <a:solidFill>
                  <a:schemeClr val="tx1"/>
                </a:solidFill>
              </a:rPr>
              <a:t>Hprof</a:t>
            </a:r>
            <a:endParaRPr lang="en-US" altLang="ko-KR" sz="800" b="1" dirty="0">
              <a:solidFill>
                <a:schemeClr val="tx1"/>
              </a:solidFill>
            </a:endParaRPr>
          </a:p>
        </p:txBody>
      </p:sp>
      <p:sp>
        <p:nvSpPr>
          <p:cNvPr id="202" name="직사각형 201"/>
          <p:cNvSpPr/>
          <p:nvPr/>
        </p:nvSpPr>
        <p:spPr>
          <a:xfrm>
            <a:off x="4017490" y="982081"/>
            <a:ext cx="5568470" cy="1290087"/>
          </a:xfrm>
          <a:prstGeom prst="rect">
            <a:avLst/>
          </a:prstGeom>
          <a:solidFill>
            <a:srgbClr val="FFC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830037" y="1153001"/>
            <a:ext cx="779368" cy="4317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dirty="0" err="1">
                <a:solidFill>
                  <a:sysClr val="windowText" lastClr="000000"/>
                </a:solidFill>
              </a:rPr>
              <a:t>xCodeParser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831924" y="1764000"/>
            <a:ext cx="779368" cy="43176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ASTM File</a:t>
            </a:r>
          </a:p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(*.</a:t>
            </a:r>
            <a:r>
              <a:rPr lang="en-US" altLang="ko-KR" sz="800" dirty="0" err="1">
                <a:solidFill>
                  <a:sysClr val="windowText" lastClr="000000"/>
                </a:solidFill>
              </a:rPr>
              <a:t>astm</a:t>
            </a:r>
            <a:r>
              <a:rPr lang="en-US" altLang="ko-KR" sz="800" dirty="0">
                <a:solidFill>
                  <a:sysClr val="windowText" lastClr="000000"/>
                </a:solidFill>
              </a:rPr>
              <a:t>)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cxnSp>
        <p:nvCxnSpPr>
          <p:cNvPr id="14" name="직선 연결선 13"/>
          <p:cNvCxnSpPr>
            <a:stCxn id="11" idx="2"/>
            <a:endCxn id="13" idx="0"/>
          </p:cNvCxnSpPr>
          <p:nvPr/>
        </p:nvCxnSpPr>
        <p:spPr>
          <a:xfrm>
            <a:off x="6219721" y="1584769"/>
            <a:ext cx="1887" cy="17923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8073400" y="1791665"/>
            <a:ext cx="1303428" cy="274515"/>
          </a:xfrm>
          <a:prstGeom prst="rect">
            <a:avLst/>
          </a:prstGeom>
          <a:solidFill>
            <a:srgbClr val="00B3F2"/>
          </a:solidFill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</a:rPr>
              <a:t>Static Analysis Result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158185" y="2702185"/>
            <a:ext cx="779368" cy="431768"/>
          </a:xfrm>
          <a:prstGeom prst="rect">
            <a:avLst/>
          </a:prstGeom>
          <a:solidFill>
            <a:srgbClr val="00B3F2"/>
          </a:solidFill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>
                <a:solidFill>
                  <a:schemeClr val="bg1"/>
                </a:solidFill>
              </a:rPr>
              <a:t>ExJmap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  <p:cxnSp>
        <p:nvCxnSpPr>
          <p:cNvPr id="19" name="직선 연결선 29"/>
          <p:cNvCxnSpPr>
            <a:stCxn id="13" idx="3"/>
            <a:endCxn id="235" idx="1"/>
          </p:cNvCxnSpPr>
          <p:nvPr/>
        </p:nvCxnSpPr>
        <p:spPr>
          <a:xfrm flipV="1">
            <a:off x="6611292" y="1466344"/>
            <a:ext cx="1463230" cy="513540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38"/>
          <p:cNvCxnSpPr>
            <a:stCxn id="249" idx="1"/>
            <a:endCxn id="105" idx="3"/>
          </p:cNvCxnSpPr>
          <p:nvPr/>
        </p:nvCxnSpPr>
        <p:spPr>
          <a:xfrm rot="10800000" flipV="1">
            <a:off x="6609405" y="4239286"/>
            <a:ext cx="1456132" cy="416796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순서도: 자기 디스크 22"/>
          <p:cNvSpPr/>
          <p:nvPr/>
        </p:nvSpPr>
        <p:spPr>
          <a:xfrm>
            <a:off x="10152801" y="2143233"/>
            <a:ext cx="1539283" cy="1549642"/>
          </a:xfrm>
          <a:prstGeom prst="flowChartMagneticDisk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sysClr val="windowText" lastClr="000000"/>
                </a:solidFill>
              </a:rPr>
              <a:t>MySQL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10007299" y="1035513"/>
            <a:ext cx="1830283" cy="796239"/>
          </a:xfrm>
          <a:prstGeom prst="rect">
            <a:avLst/>
          </a:prstGeom>
          <a:solidFill>
            <a:srgbClr val="F2F2F2"/>
          </a:solidFill>
          <a:ln w="28575">
            <a:solidFill>
              <a:schemeClr val="accent5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ysClr val="windowText" lastClr="000000"/>
                </a:solidFill>
              </a:rPr>
              <a:t>DROOM(Dynamic Reusability Object-Oriented Metrics</a:t>
            </a:r>
            <a:endParaRPr lang="ko-KR" altLang="en-US" sz="8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51" name="직선 연결선 29"/>
          <p:cNvCxnSpPr>
            <a:stCxn id="15" idx="3"/>
          </p:cNvCxnSpPr>
          <p:nvPr/>
        </p:nvCxnSpPr>
        <p:spPr>
          <a:xfrm>
            <a:off x="9376828" y="1928923"/>
            <a:ext cx="793271" cy="745525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29"/>
          <p:cNvCxnSpPr>
            <a:stCxn id="249" idx="3"/>
          </p:cNvCxnSpPr>
          <p:nvPr/>
        </p:nvCxnSpPr>
        <p:spPr>
          <a:xfrm flipV="1">
            <a:off x="9367936" y="3213329"/>
            <a:ext cx="784865" cy="1025957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대각선 방향의 모서리가 둥근 사각형 66"/>
          <p:cNvSpPr/>
          <p:nvPr/>
        </p:nvSpPr>
        <p:spPr>
          <a:xfrm>
            <a:off x="442952" y="3141007"/>
            <a:ext cx="3022445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Step3 (Store)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0536" y="3526678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분석 결과에 재사용 </a:t>
            </a:r>
            <a:r>
              <a:rPr lang="ko-KR" altLang="en-US" sz="1200" dirty="0" err="1"/>
              <a:t>메트릭을</a:t>
            </a:r>
            <a:r>
              <a:rPr lang="ko-KR" altLang="en-US" sz="1200" dirty="0"/>
              <a:t> 적용하고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ko-KR" altLang="en-US" sz="1200" dirty="0"/>
              <a:t>그 결과를 데이터베이스에 </a:t>
            </a:r>
            <a:r>
              <a:rPr lang="ko-KR" altLang="en-US" sz="1200" b="1" dirty="0"/>
              <a:t>저장</a:t>
            </a:r>
            <a:r>
              <a:rPr lang="ko-KR" altLang="en-US" sz="1200" dirty="0"/>
              <a:t>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105" name="직사각형 104"/>
          <p:cNvSpPr/>
          <p:nvPr/>
        </p:nvSpPr>
        <p:spPr>
          <a:xfrm>
            <a:off x="5830037" y="4440198"/>
            <a:ext cx="779368" cy="43176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Text File</a:t>
            </a:r>
          </a:p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(*.txt)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cxnSp>
        <p:nvCxnSpPr>
          <p:cNvPr id="156" name="직선 연결선 29"/>
          <p:cNvCxnSpPr>
            <a:stCxn id="17" idx="3"/>
            <a:endCxn id="243" idx="1"/>
          </p:cNvCxnSpPr>
          <p:nvPr/>
        </p:nvCxnSpPr>
        <p:spPr>
          <a:xfrm flipV="1">
            <a:off x="7937553" y="2913379"/>
            <a:ext cx="136360" cy="4690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꺾인 연결선 49"/>
          <p:cNvCxnSpPr>
            <a:stCxn id="39" idx="2"/>
            <a:endCxn id="23" idx="1"/>
          </p:cNvCxnSpPr>
          <p:nvPr/>
        </p:nvCxnSpPr>
        <p:spPr>
          <a:xfrm>
            <a:off x="10922441" y="1831752"/>
            <a:ext cx="2" cy="31148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4005976" y="1032344"/>
            <a:ext cx="11095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>
                <a:solidFill>
                  <a:srgbClr val="FFC000"/>
                </a:solidFill>
              </a:rPr>
              <a:t>Static Analysis</a:t>
            </a:r>
            <a:endParaRPr lang="ko-KR" altLang="en-US" sz="1050" b="1">
              <a:solidFill>
                <a:srgbClr val="FFC000"/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4005976" y="4496421"/>
            <a:ext cx="13099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>
                <a:solidFill>
                  <a:schemeClr val="accent1"/>
                </a:solidFill>
              </a:rPr>
              <a:t>Dynamic Analysis</a:t>
            </a:r>
            <a:endParaRPr lang="ko-KR" altLang="en-US" sz="1050" b="1">
              <a:solidFill>
                <a:schemeClr val="accent1"/>
              </a:solidFill>
            </a:endParaRPr>
          </a:p>
        </p:txBody>
      </p:sp>
      <p:sp>
        <p:nvSpPr>
          <p:cNvPr id="235" name="직사각형 234"/>
          <p:cNvSpPr/>
          <p:nvPr/>
        </p:nvSpPr>
        <p:spPr>
          <a:xfrm>
            <a:off x="8074522" y="1153001"/>
            <a:ext cx="1302305" cy="626686"/>
          </a:xfrm>
          <a:prstGeom prst="rect">
            <a:avLst/>
          </a:prstGeom>
          <a:solidFill>
            <a:srgbClr val="DADFE1"/>
          </a:solidFill>
          <a:ln w="3175">
            <a:solidFill>
              <a:srgbClr val="00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Generate DB</a:t>
            </a:r>
            <a:br>
              <a:rPr lang="en-US" altLang="ko-KR" sz="800" b="1" dirty="0">
                <a:solidFill>
                  <a:schemeClr val="tx1"/>
                </a:solidFill>
              </a:rPr>
            </a:br>
            <a:r>
              <a:rPr lang="en-US" altLang="ko-KR" sz="800" b="1" dirty="0">
                <a:solidFill>
                  <a:schemeClr val="tx1"/>
                </a:solidFill>
              </a:rPr>
              <a:t>From ASTM</a:t>
            </a:r>
          </a:p>
        </p:txBody>
      </p:sp>
      <p:sp>
        <p:nvSpPr>
          <p:cNvPr id="242" name="직사각형 241"/>
          <p:cNvSpPr/>
          <p:nvPr/>
        </p:nvSpPr>
        <p:spPr>
          <a:xfrm>
            <a:off x="8073399" y="3239541"/>
            <a:ext cx="1303428" cy="274515"/>
          </a:xfrm>
          <a:prstGeom prst="rect">
            <a:avLst/>
          </a:prstGeom>
          <a:solidFill>
            <a:srgbClr val="00B3F2"/>
          </a:solidFill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</a:rPr>
              <a:t>Real-Time Dynamic Analysis</a:t>
            </a:r>
            <a:r>
              <a:rPr lang="ko-KR" altLang="en-US" sz="900" b="1">
                <a:solidFill>
                  <a:schemeClr val="bg1"/>
                </a:solidFill>
              </a:rPr>
              <a:t> </a:t>
            </a:r>
            <a:r>
              <a:rPr lang="en-US" altLang="ko-KR" sz="900" b="1" dirty="0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243" name="직사각형 242"/>
          <p:cNvSpPr/>
          <p:nvPr/>
        </p:nvSpPr>
        <p:spPr>
          <a:xfrm>
            <a:off x="8073913" y="2600036"/>
            <a:ext cx="1302399" cy="626686"/>
          </a:xfrm>
          <a:prstGeom prst="rect">
            <a:avLst/>
          </a:prstGeom>
          <a:solidFill>
            <a:srgbClr val="DADFE1"/>
          </a:solidFill>
          <a:ln w="3175">
            <a:solidFill>
              <a:srgbClr val="00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Generate DB</a:t>
            </a:r>
            <a:br>
              <a:rPr lang="en-US" altLang="ko-KR" sz="800" b="1" dirty="0">
                <a:solidFill>
                  <a:schemeClr val="tx1"/>
                </a:solidFill>
              </a:rPr>
            </a:br>
            <a:r>
              <a:rPr lang="en-US" altLang="ko-KR" sz="800" b="1" dirty="0">
                <a:solidFill>
                  <a:schemeClr val="tx1"/>
                </a:solidFill>
              </a:rPr>
              <a:t>From </a:t>
            </a:r>
            <a:r>
              <a:rPr lang="en-US" altLang="ko-KR" sz="800" b="1" dirty="0" err="1">
                <a:solidFill>
                  <a:schemeClr val="tx1"/>
                </a:solidFill>
              </a:rPr>
              <a:t>JMap</a:t>
            </a:r>
            <a:endParaRPr lang="en-US" altLang="ko-KR" sz="800" b="1" dirty="0">
              <a:solidFill>
                <a:schemeClr val="tx1"/>
              </a:solidFill>
            </a:endParaRPr>
          </a:p>
        </p:txBody>
      </p:sp>
      <p:sp>
        <p:nvSpPr>
          <p:cNvPr id="279" name="직사각형 278"/>
          <p:cNvSpPr/>
          <p:nvPr/>
        </p:nvSpPr>
        <p:spPr>
          <a:xfrm>
            <a:off x="7153997" y="3251702"/>
            <a:ext cx="783556" cy="43176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>
                <a:solidFill>
                  <a:sysClr val="windowText" lastClr="000000"/>
                </a:solidFill>
              </a:rPr>
              <a:t>Command Prompt Output</a:t>
            </a:r>
            <a:endParaRPr lang="ko-KR" altLang="en-US" sz="700" dirty="0">
              <a:solidFill>
                <a:sysClr val="windowText" lastClr="000000"/>
              </a:solidFill>
            </a:endParaRPr>
          </a:p>
        </p:txBody>
      </p:sp>
      <p:cxnSp>
        <p:nvCxnSpPr>
          <p:cNvPr id="346" name="꺾인 연결선 49"/>
          <p:cNvCxnSpPr>
            <a:stCxn id="279" idx="0"/>
            <a:endCxn id="17" idx="2"/>
          </p:cNvCxnSpPr>
          <p:nvPr/>
        </p:nvCxnSpPr>
        <p:spPr>
          <a:xfrm flipV="1">
            <a:off x="7545775" y="3133953"/>
            <a:ext cx="2094" cy="11774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꺾인 연결선 49"/>
          <p:cNvCxnSpPr>
            <a:stCxn id="23" idx="2"/>
            <a:endCxn id="243" idx="3"/>
          </p:cNvCxnSpPr>
          <p:nvPr/>
        </p:nvCxnSpPr>
        <p:spPr>
          <a:xfrm flipH="1" flipV="1">
            <a:off x="9376312" y="2913379"/>
            <a:ext cx="776489" cy="467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01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직사각형 50"/>
          <p:cNvSpPr/>
          <p:nvPr/>
        </p:nvSpPr>
        <p:spPr>
          <a:xfrm>
            <a:off x="4827437" y="2530711"/>
            <a:ext cx="2099184" cy="401918"/>
          </a:xfrm>
          <a:prstGeom prst="rect">
            <a:avLst/>
          </a:prstGeom>
          <a:solidFill>
            <a:srgbClr val="00B3F2"/>
          </a:solidFill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Result of Static Analysis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4829088" y="1607276"/>
            <a:ext cx="2097377" cy="917532"/>
          </a:xfrm>
          <a:prstGeom prst="rect">
            <a:avLst/>
          </a:prstGeom>
          <a:solidFill>
            <a:srgbClr val="DADFE1"/>
          </a:solidFill>
          <a:ln w="3175">
            <a:solidFill>
              <a:srgbClr val="00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tx1"/>
                </a:solidFill>
              </a:rPr>
              <a:t>Generate DB</a:t>
            </a:r>
            <a:br>
              <a:rPr lang="en-US" altLang="ko-KR" sz="1050" b="1" dirty="0">
                <a:solidFill>
                  <a:schemeClr val="tx1"/>
                </a:solidFill>
              </a:rPr>
            </a:br>
            <a:r>
              <a:rPr lang="en-US" altLang="ko-KR" sz="1050" b="1" dirty="0">
                <a:solidFill>
                  <a:schemeClr val="tx1"/>
                </a:solidFill>
              </a:rPr>
              <a:t>From ASTM</a:t>
            </a:r>
          </a:p>
        </p:txBody>
      </p:sp>
      <p:pic>
        <p:nvPicPr>
          <p:cNvPr id="83" name="그림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36" y="3246436"/>
            <a:ext cx="4215983" cy="2976390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</p:spPr>
      </p:pic>
      <p:sp>
        <p:nvSpPr>
          <p:cNvPr id="85" name="TextBox 84"/>
          <p:cNvSpPr txBox="1"/>
          <p:nvPr/>
        </p:nvSpPr>
        <p:spPr>
          <a:xfrm>
            <a:off x="3059202" y="6222826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chemeClr val="tx2"/>
                </a:solidFill>
              </a:rPr>
              <a:t>ASTM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3012786" y="1773869"/>
            <a:ext cx="1037340" cy="57468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>
                <a:solidFill>
                  <a:sysClr val="windowText" lastClr="000000"/>
                </a:solidFill>
              </a:rPr>
              <a:t>ASTM File</a:t>
            </a:r>
          </a:p>
          <a:p>
            <a:pPr algn="ctr"/>
            <a:r>
              <a:rPr lang="en-US" altLang="ko-KR" sz="1050" dirty="0">
                <a:solidFill>
                  <a:sysClr val="windowText" lastClr="000000"/>
                </a:solidFill>
              </a:rPr>
              <a:t>(*.</a:t>
            </a:r>
            <a:r>
              <a:rPr lang="en-US" altLang="ko-KR" sz="1050" dirty="0" err="1">
                <a:solidFill>
                  <a:sysClr val="windowText" lastClr="000000"/>
                </a:solidFill>
              </a:rPr>
              <a:t>astm</a:t>
            </a:r>
            <a:r>
              <a:rPr lang="en-US" altLang="ko-KR" sz="1050" dirty="0">
                <a:solidFill>
                  <a:sysClr val="windowText" lastClr="000000"/>
                </a:solidFill>
              </a:rPr>
              <a:t>)</a:t>
            </a:r>
            <a:endParaRPr lang="ko-KR" altLang="en-US" sz="1050" dirty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209967" y="2048525"/>
            <a:ext cx="5389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input</a:t>
            </a:r>
            <a:endParaRPr lang="ko-KR" altLang="en-US" sz="1100" b="1" dirty="0"/>
          </a:p>
        </p:txBody>
      </p:sp>
      <p:sp>
        <p:nvSpPr>
          <p:cNvPr id="53" name="순서도: 자기 디스크 52"/>
          <p:cNvSpPr/>
          <p:nvPr/>
        </p:nvSpPr>
        <p:spPr>
          <a:xfrm>
            <a:off x="7616460" y="1203365"/>
            <a:ext cx="1539283" cy="1729264"/>
          </a:xfrm>
          <a:prstGeom prst="flowChartMagneticDisk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sysClr val="windowText" lastClr="000000"/>
                </a:solidFill>
              </a:rPr>
              <a:t>MySQL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cxnSp>
        <p:nvCxnSpPr>
          <p:cNvPr id="54" name="직선 연결선 29"/>
          <p:cNvCxnSpPr>
            <a:stCxn id="55" idx="3"/>
            <a:endCxn id="53" idx="2"/>
          </p:cNvCxnSpPr>
          <p:nvPr/>
        </p:nvCxnSpPr>
        <p:spPr>
          <a:xfrm>
            <a:off x="6926465" y="2066042"/>
            <a:ext cx="689995" cy="1955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89" idx="3"/>
            <a:endCxn id="55" idx="1"/>
          </p:cNvCxnSpPr>
          <p:nvPr/>
        </p:nvCxnSpPr>
        <p:spPr>
          <a:xfrm>
            <a:off x="4050126" y="2061211"/>
            <a:ext cx="778962" cy="483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985639" y="2048525"/>
            <a:ext cx="5389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input</a:t>
            </a:r>
            <a:endParaRPr lang="ko-KR" altLang="en-US" sz="1100" b="1" dirty="0"/>
          </a:p>
        </p:txBody>
      </p:sp>
      <p:sp>
        <p:nvSpPr>
          <p:cNvPr id="28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4"/>
            </a:pPr>
            <a:r>
              <a:rPr lang="en-US" altLang="ko-KR" sz="2800" b="1" dirty="0"/>
              <a:t>Visualization Tool</a:t>
            </a:r>
            <a:endParaRPr lang="ko-KR" altLang="en-US" sz="1600" b="1" dirty="0">
              <a:ln w="0"/>
              <a:latin typeface="+mn-lt"/>
              <a:ea typeface="+mn-ea"/>
              <a:cs typeface="+mn-cs"/>
            </a:endParaRPr>
          </a:p>
        </p:txBody>
      </p:sp>
      <p:sp>
        <p:nvSpPr>
          <p:cNvPr id="73" name="내용 개체 틀 2"/>
          <p:cNvSpPr>
            <a:spLocks noGrp="1"/>
          </p:cNvSpPr>
          <p:nvPr>
            <p:ph idx="1"/>
          </p:nvPr>
        </p:nvSpPr>
        <p:spPr>
          <a:xfrm>
            <a:off x="417289" y="1082040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800" b="1" dirty="0"/>
              <a:t>Store the Result of Static Analysis</a:t>
            </a:r>
          </a:p>
        </p:txBody>
      </p:sp>
      <p:cxnSp>
        <p:nvCxnSpPr>
          <p:cNvPr id="22" name="꺾인 연결선 21"/>
          <p:cNvCxnSpPr>
            <a:stCxn id="89" idx="2"/>
            <a:endCxn id="83" idx="0"/>
          </p:cNvCxnSpPr>
          <p:nvPr/>
        </p:nvCxnSpPr>
        <p:spPr>
          <a:xfrm rot="5400000">
            <a:off x="2919801" y="2634780"/>
            <a:ext cx="897883" cy="325428"/>
          </a:xfrm>
          <a:prstGeom prst="bentConnector3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그림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405" y="3796949"/>
            <a:ext cx="1608787" cy="1872967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7483" y="3577081"/>
            <a:ext cx="1410294" cy="227326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1068" y="3961029"/>
            <a:ext cx="1460168" cy="1505364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4527" y="3246091"/>
            <a:ext cx="1433490" cy="2935241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5854385" y="3246091"/>
            <a:ext cx="6123631" cy="297673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TextBox 94"/>
          <p:cNvSpPr txBox="1"/>
          <p:nvPr/>
        </p:nvSpPr>
        <p:spPr>
          <a:xfrm>
            <a:off x="8577705" y="6205130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chemeClr val="tx2"/>
                </a:solidFill>
              </a:rPr>
              <a:t>DB </a:t>
            </a:r>
            <a:r>
              <a:rPr lang="ko-KR" altLang="en-US" sz="1200" b="1">
                <a:solidFill>
                  <a:schemeClr val="tx2"/>
                </a:solidFill>
              </a:rPr>
              <a:t>구조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96" name="아래쪽 화살표 95"/>
          <p:cNvSpPr/>
          <p:nvPr/>
        </p:nvSpPr>
        <p:spPr>
          <a:xfrm rot="16200000">
            <a:off x="5122151" y="4343424"/>
            <a:ext cx="907691" cy="598820"/>
          </a:xfrm>
          <a:prstGeom prst="downArrow">
            <a:avLst/>
          </a:prstGeom>
          <a:gradFill flip="none" rotWithShape="1">
            <a:gsLst>
              <a:gs pos="0">
                <a:srgbClr val="00B3F2">
                  <a:alpha val="11000"/>
                  <a:lumMod val="75000"/>
                </a:srgbClr>
              </a:gs>
              <a:gs pos="29000">
                <a:srgbClr val="00B3F2">
                  <a:lumMod val="75000"/>
                </a:srgbClr>
              </a:gs>
              <a:gs pos="100000">
                <a:srgbClr val="00B3F2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7" name="꺾인 연결선 96"/>
          <p:cNvCxnSpPr>
            <a:stCxn id="53" idx="3"/>
            <a:endCxn id="27" idx="0"/>
          </p:cNvCxnSpPr>
          <p:nvPr/>
        </p:nvCxnSpPr>
        <p:spPr>
          <a:xfrm rot="16200000" flipH="1">
            <a:off x="8494420" y="2824310"/>
            <a:ext cx="313462" cy="530099"/>
          </a:xfrm>
          <a:prstGeom prst="bentConnector3">
            <a:avLst>
              <a:gd name="adj1" fmla="val 50000"/>
            </a:avLst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65204" y="5036834"/>
            <a:ext cx="99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00B3F2"/>
                </a:solidFill>
              </a:rPr>
              <a:t>Parsing</a:t>
            </a:r>
            <a:endParaRPr lang="ko-KR" altLang="en-US" b="1">
              <a:solidFill>
                <a:srgbClr val="00B3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83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4"/>
            </a:pPr>
            <a:r>
              <a:rPr lang="en-US" altLang="ko-KR" sz="2800" b="1" dirty="0"/>
              <a:t>Visualization Tool</a:t>
            </a:r>
            <a:endParaRPr lang="ko-KR" altLang="en-US" sz="1600" b="1" dirty="0">
              <a:ln w="0"/>
              <a:latin typeface="+mn-lt"/>
              <a:ea typeface="+mn-ea"/>
              <a:cs typeface="+mn-cs"/>
            </a:endParaRPr>
          </a:p>
        </p:txBody>
      </p:sp>
      <p:sp>
        <p:nvSpPr>
          <p:cNvPr id="73" name="내용 개체 틀 2"/>
          <p:cNvSpPr>
            <a:spLocks noGrp="1"/>
          </p:cNvSpPr>
          <p:nvPr>
            <p:ph idx="1"/>
          </p:nvPr>
        </p:nvSpPr>
        <p:spPr>
          <a:xfrm>
            <a:off x="417289" y="1082040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800" b="1" dirty="0"/>
              <a:t>Store the Result of Real-Time Dynamic Analysis</a:t>
            </a:r>
          </a:p>
        </p:txBody>
      </p:sp>
      <p:sp>
        <p:nvSpPr>
          <p:cNvPr id="51" name="직사각형 50"/>
          <p:cNvSpPr/>
          <p:nvPr/>
        </p:nvSpPr>
        <p:spPr>
          <a:xfrm>
            <a:off x="5009598" y="2530711"/>
            <a:ext cx="1734863" cy="401918"/>
          </a:xfrm>
          <a:prstGeom prst="rect">
            <a:avLst/>
          </a:prstGeom>
          <a:solidFill>
            <a:srgbClr val="00B3F2"/>
          </a:solidFill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Result of Real-Time Dynamic Analysis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5011092" y="1607276"/>
            <a:ext cx="1733369" cy="917532"/>
          </a:xfrm>
          <a:prstGeom prst="rect">
            <a:avLst/>
          </a:prstGeom>
          <a:solidFill>
            <a:srgbClr val="DADFE1"/>
          </a:solidFill>
          <a:ln w="3175">
            <a:solidFill>
              <a:srgbClr val="00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tx1"/>
                </a:solidFill>
              </a:rPr>
              <a:t>Generate DB</a:t>
            </a:r>
            <a:br>
              <a:rPr lang="en-US" altLang="ko-KR" sz="1050" b="1" dirty="0">
                <a:solidFill>
                  <a:schemeClr val="tx1"/>
                </a:solidFill>
              </a:rPr>
            </a:br>
            <a:r>
              <a:rPr lang="en-US" altLang="ko-KR" sz="1050" b="1" dirty="0">
                <a:solidFill>
                  <a:schemeClr val="tx1"/>
                </a:solidFill>
              </a:rPr>
              <a:t>From </a:t>
            </a:r>
            <a:r>
              <a:rPr lang="en-US" altLang="ko-KR" sz="1050" b="1" dirty="0" err="1">
                <a:solidFill>
                  <a:schemeClr val="tx1"/>
                </a:solidFill>
              </a:rPr>
              <a:t>JMap</a:t>
            </a:r>
            <a:endParaRPr lang="en-US" altLang="ko-KR" sz="1050" b="1" dirty="0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253240" y="6200311"/>
            <a:ext cx="2554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err="1">
                <a:solidFill>
                  <a:schemeClr val="tx2"/>
                </a:solidFill>
              </a:rPr>
              <a:t>Jmap</a:t>
            </a:r>
            <a:r>
              <a:rPr lang="en-US" altLang="ko-KR" sz="1200" b="1" dirty="0">
                <a:solidFill>
                  <a:schemeClr val="tx2"/>
                </a:solidFill>
              </a:rPr>
              <a:t> Command Prompt Output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265950" y="2048525"/>
            <a:ext cx="5389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/>
              <a:t>input</a:t>
            </a:r>
            <a:endParaRPr lang="ko-KR" altLang="en-US" sz="1100" b="1"/>
          </a:p>
        </p:txBody>
      </p:sp>
      <p:sp>
        <p:nvSpPr>
          <p:cNvPr id="53" name="순서도: 자기 디스크 52"/>
          <p:cNvSpPr/>
          <p:nvPr/>
        </p:nvSpPr>
        <p:spPr>
          <a:xfrm>
            <a:off x="7616460" y="1203365"/>
            <a:ext cx="1539283" cy="1729264"/>
          </a:xfrm>
          <a:prstGeom prst="flowChartMagneticDisk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sysClr val="windowText" lastClr="000000"/>
                </a:solidFill>
              </a:rPr>
              <a:t>MySQL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cxnSp>
        <p:nvCxnSpPr>
          <p:cNvPr id="54" name="직선 연결선 29"/>
          <p:cNvCxnSpPr>
            <a:stCxn id="55" idx="3"/>
            <a:endCxn id="53" idx="2"/>
          </p:cNvCxnSpPr>
          <p:nvPr/>
        </p:nvCxnSpPr>
        <p:spPr>
          <a:xfrm>
            <a:off x="6744461" y="2066042"/>
            <a:ext cx="871999" cy="1955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endCxn id="55" idx="1"/>
          </p:cNvCxnSpPr>
          <p:nvPr/>
        </p:nvCxnSpPr>
        <p:spPr>
          <a:xfrm>
            <a:off x="4050126" y="2061211"/>
            <a:ext cx="960966" cy="483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910995" y="2048525"/>
            <a:ext cx="5389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/>
              <a:t>input</a:t>
            </a:r>
            <a:endParaRPr lang="ko-KR" altLang="en-US" sz="1100" b="1"/>
          </a:p>
        </p:txBody>
      </p:sp>
      <p:cxnSp>
        <p:nvCxnSpPr>
          <p:cNvPr id="22" name="꺾인 연결선 21"/>
          <p:cNvCxnSpPr>
            <a:stCxn id="33" idx="2"/>
            <a:endCxn id="8" idx="0"/>
          </p:cNvCxnSpPr>
          <p:nvPr/>
        </p:nvCxnSpPr>
        <p:spPr>
          <a:xfrm rot="16200000" flipH="1">
            <a:off x="3439031" y="3327026"/>
            <a:ext cx="556698" cy="330046"/>
          </a:xfrm>
          <a:prstGeom prst="bentConnector3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7794171" y="3770398"/>
            <a:ext cx="2950029" cy="2446824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TextBox 94"/>
          <p:cNvSpPr txBox="1"/>
          <p:nvPr/>
        </p:nvSpPr>
        <p:spPr>
          <a:xfrm>
            <a:off x="8957777" y="620590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chemeClr val="tx2"/>
                </a:solidFill>
              </a:rPr>
              <a:t>DB </a:t>
            </a:r>
            <a:r>
              <a:rPr lang="ko-KR" altLang="en-US" sz="1200" b="1">
                <a:solidFill>
                  <a:schemeClr val="tx2"/>
                </a:solidFill>
              </a:rPr>
              <a:t>구조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96" name="아래쪽 화살표 95"/>
          <p:cNvSpPr/>
          <p:nvPr/>
        </p:nvSpPr>
        <p:spPr>
          <a:xfrm rot="16200000">
            <a:off x="6711670" y="4343424"/>
            <a:ext cx="907691" cy="598820"/>
          </a:xfrm>
          <a:prstGeom prst="downArrow">
            <a:avLst/>
          </a:prstGeom>
          <a:gradFill flip="none" rotWithShape="1">
            <a:gsLst>
              <a:gs pos="0">
                <a:srgbClr val="00B3F2">
                  <a:alpha val="11000"/>
                  <a:lumMod val="75000"/>
                </a:srgbClr>
              </a:gs>
              <a:gs pos="29000">
                <a:srgbClr val="00B3F2">
                  <a:lumMod val="75000"/>
                </a:srgbClr>
              </a:gs>
              <a:gs pos="100000">
                <a:srgbClr val="00B3F2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7" name="꺾인 연결선 96"/>
          <p:cNvCxnSpPr>
            <a:stCxn id="53" idx="3"/>
            <a:endCxn id="27" idx="0"/>
          </p:cNvCxnSpPr>
          <p:nvPr/>
        </p:nvCxnSpPr>
        <p:spPr>
          <a:xfrm rot="16200000" flipH="1">
            <a:off x="8408760" y="2909971"/>
            <a:ext cx="837769" cy="883084"/>
          </a:xfrm>
          <a:prstGeom prst="bentConnector3">
            <a:avLst>
              <a:gd name="adj1" fmla="val 50000"/>
            </a:avLst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67751" y="5039926"/>
            <a:ext cx="99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00B3F2"/>
                </a:solidFill>
              </a:rPr>
              <a:t>Parsing</a:t>
            </a:r>
            <a:endParaRPr lang="ko-KR" altLang="en-US" b="1">
              <a:solidFill>
                <a:srgbClr val="00B3F2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083372" y="1787695"/>
            <a:ext cx="943036" cy="522440"/>
          </a:xfrm>
          <a:prstGeom prst="rect">
            <a:avLst/>
          </a:prstGeom>
          <a:solidFill>
            <a:srgbClr val="00B3F2"/>
          </a:solidFill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err="1">
                <a:solidFill>
                  <a:schemeClr val="bg1"/>
                </a:solidFill>
              </a:rPr>
              <a:t>ExJmap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078305" y="2691260"/>
            <a:ext cx="948103" cy="52244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>
                <a:solidFill>
                  <a:sysClr val="windowText" lastClr="000000"/>
                </a:solidFill>
              </a:rPr>
              <a:t>Command Prompt Output</a:t>
            </a:r>
            <a:endParaRPr lang="ko-KR" altLang="en-US" sz="1050" dirty="0">
              <a:solidFill>
                <a:sysClr val="windowText" lastClr="000000"/>
              </a:solidFill>
            </a:endParaRPr>
          </a:p>
        </p:txBody>
      </p:sp>
      <p:cxnSp>
        <p:nvCxnSpPr>
          <p:cNvPr id="34" name="꺾인 연결선 49"/>
          <p:cNvCxnSpPr>
            <a:stCxn id="33" idx="0"/>
            <a:endCxn id="32" idx="2"/>
          </p:cNvCxnSpPr>
          <p:nvPr/>
        </p:nvCxnSpPr>
        <p:spPr>
          <a:xfrm flipV="1">
            <a:off x="3552357" y="2310135"/>
            <a:ext cx="2533" cy="38112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11196" y="2436631"/>
            <a:ext cx="5389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/>
              <a:t>input</a:t>
            </a:r>
            <a:endParaRPr lang="ko-KR" altLang="en-US" sz="1100" b="1"/>
          </a:p>
        </p:txBody>
      </p:sp>
      <p:sp>
        <p:nvSpPr>
          <p:cNvPr id="8" name="직사각형 7"/>
          <p:cNvSpPr/>
          <p:nvPr/>
        </p:nvSpPr>
        <p:spPr>
          <a:xfrm>
            <a:off x="1227946" y="3770398"/>
            <a:ext cx="5308914" cy="244682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jmap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-</a:t>
            </a:r>
            <a:r>
              <a:rPr lang="en-US" altLang="ko-KR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histo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8180</a:t>
            </a:r>
          </a:p>
          <a:p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num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#instances         #bytes  class name (module)</a:t>
            </a:r>
          </a:p>
          <a:p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-------------------------------------------------------</a:t>
            </a:r>
          </a:p>
          <a:p>
            <a:r>
              <a:rPr lang="nn-NO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  1:          1011         785680  [I (java.base@9.0.1)</a:t>
            </a:r>
          </a:p>
          <a:p>
            <a:r>
              <a:rPr lang="pl-PL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  2:          8337         558680  [B (java.base@9.0.1)</a:t>
            </a:r>
          </a:p>
          <a:p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  3:           374         240392  [C (java.base@9.0.1)</a:t>
            </a:r>
          </a:p>
          <a:p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  4:          6846         164304  </a:t>
            </a:r>
            <a:r>
              <a:rPr lang="en-US" altLang="ko-KR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java.lang.String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(java.base@9.0.1)</a:t>
            </a:r>
          </a:p>
          <a:p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  5:          4598         147136  </a:t>
            </a:r>
            <a:r>
              <a:rPr lang="en-US" altLang="ko-KR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java.util.HashMap$Node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(java.base@9.0.1)</a:t>
            </a:r>
          </a:p>
          <a:p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  6:          1856         126992  [</a:t>
            </a:r>
            <a:r>
              <a:rPr lang="en-US" altLang="ko-KR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Ljava.lang.Object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; (java.base@9.0.1)</a:t>
            </a:r>
          </a:p>
          <a:p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  7:           913         111512  </a:t>
            </a:r>
            <a:r>
              <a:rPr lang="en-US" altLang="ko-KR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java.lang.Class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  <a:hlinkClick r:id="rId3"/>
              </a:rPr>
              <a:t>java.base@9.0.1</a:t>
            </a:r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311:             2             48  A</a:t>
            </a:r>
          </a:p>
          <a:p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428:             1             16  B</a:t>
            </a:r>
          </a:p>
          <a:p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429:             1             16  C</a:t>
            </a:r>
          </a:p>
          <a:p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altLang="ko-KR" sz="900" dirty="0">
                <a:solidFill>
                  <a:srgbClr val="000000"/>
                </a:solidFill>
                <a:latin typeface="Consolas" panose="020B0609020204030204" pitchFamily="49" charset="0"/>
              </a:rPr>
              <a:t> Total         43706        2980800</a:t>
            </a:r>
          </a:p>
        </p:txBody>
      </p:sp>
      <p:graphicFrame>
        <p:nvGraphicFramePr>
          <p:cNvPr id="44" name="표 43"/>
          <p:cNvGraphicFramePr>
            <a:graphicFrameLocks noGrp="1"/>
          </p:cNvGraphicFramePr>
          <p:nvPr>
            <p:extLst/>
          </p:nvPr>
        </p:nvGraphicFramePr>
        <p:xfrm>
          <a:off x="8066442" y="4153416"/>
          <a:ext cx="2542814" cy="111622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271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14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2074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/>
                        <a:t>DynamicObj</a:t>
                      </a:r>
                      <a:endParaRPr lang="ko-KR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07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object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varchar(30)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07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/>
                        <a:t>num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integer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직사각형 16"/>
          <p:cNvSpPr/>
          <p:nvPr/>
        </p:nvSpPr>
        <p:spPr>
          <a:xfrm>
            <a:off x="1351005" y="5269638"/>
            <a:ext cx="2380736" cy="653367"/>
          </a:xfrm>
          <a:prstGeom prst="rect">
            <a:avLst/>
          </a:prstGeom>
          <a:noFill/>
          <a:ln w="38100">
            <a:solidFill>
              <a:srgbClr val="00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589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altLang="ko-KR" sz="3600" b="1" dirty="0"/>
              <a:t>Motivation</a:t>
            </a:r>
            <a:endParaRPr lang="ko-KR" altLang="en-US" sz="3600" b="1" dirty="0"/>
          </a:p>
        </p:txBody>
      </p:sp>
      <p:sp>
        <p:nvSpPr>
          <p:cNvPr id="20" name="내용 개체 틀 2"/>
          <p:cNvSpPr>
            <a:spLocks noGrp="1"/>
          </p:cNvSpPr>
          <p:nvPr>
            <p:ph idx="1"/>
          </p:nvPr>
        </p:nvSpPr>
        <p:spPr>
          <a:xfrm>
            <a:off x="1405289" y="3390900"/>
            <a:ext cx="9711890" cy="2833688"/>
          </a:xfrm>
          <a:ln>
            <a:solidFill>
              <a:schemeClr val="bg1">
                <a:lumMod val="50000"/>
                <a:alpha val="46000"/>
              </a:schemeClr>
            </a:solidFill>
          </a:ln>
        </p:spPr>
        <p:txBody>
          <a:bodyPr anchor="ctr">
            <a:normAutofit fontScale="92500" lnSpcReduction="10000"/>
          </a:bodyPr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ko-KR" altLang="en-US" sz="1600" dirty="0"/>
              <a:t>이론적으로 </a:t>
            </a:r>
            <a:r>
              <a:rPr lang="ko-KR" altLang="en-US" sz="1600" b="1" dirty="0"/>
              <a:t>재사용</a:t>
            </a:r>
            <a:r>
              <a:rPr lang="ko-KR" altLang="en-US" sz="1600" dirty="0"/>
              <a:t>을 많이 해야 </a:t>
            </a:r>
            <a:r>
              <a:rPr lang="ko-KR" altLang="en-US" sz="1600" b="1" dirty="0">
                <a:solidFill>
                  <a:srgbClr val="FF0000"/>
                </a:solidFill>
              </a:rPr>
              <a:t>시간</a:t>
            </a:r>
            <a:r>
              <a:rPr lang="en-US" altLang="ko-KR" sz="1600" b="1" dirty="0">
                <a:solidFill>
                  <a:srgbClr val="FF0000"/>
                </a:solidFill>
              </a:rPr>
              <a:t>/</a:t>
            </a:r>
            <a:r>
              <a:rPr lang="ko-KR" altLang="en-US" sz="1600" b="1" dirty="0">
                <a:solidFill>
                  <a:srgbClr val="FF0000"/>
                </a:solidFill>
              </a:rPr>
              <a:t>비용 절감</a:t>
            </a:r>
            <a:endParaRPr lang="en-US" altLang="ko-KR" sz="1600" b="1" dirty="0">
              <a:solidFill>
                <a:srgbClr val="FF0000"/>
              </a:solidFill>
            </a:endParaRP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US" altLang="ko-KR" sz="1600" dirty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ko-KR" altLang="en-US" sz="1600" dirty="0"/>
              <a:t>실제 </a:t>
            </a:r>
            <a:r>
              <a:rPr lang="ko-KR" altLang="en-US" sz="1600" b="1" dirty="0"/>
              <a:t>국방 프로그램</a:t>
            </a:r>
            <a:r>
              <a:rPr lang="ko-KR" altLang="en-US" sz="1600" dirty="0"/>
              <a:t>에서는 새로운 시스템을 개발하기보다는 </a:t>
            </a:r>
            <a:r>
              <a:rPr lang="ko-KR" altLang="en-US" sz="1600" b="1" dirty="0"/>
              <a:t>기존 시스템을 </a:t>
            </a:r>
            <a:r>
              <a:rPr lang="ko-KR" altLang="en-US" sz="1600" b="1" dirty="0">
                <a:solidFill>
                  <a:srgbClr val="FF0000"/>
                </a:solidFill>
              </a:rPr>
              <a:t>개선</a:t>
            </a:r>
            <a:r>
              <a:rPr lang="ko-KR" altLang="en-US" sz="1600" dirty="0"/>
              <a:t>하는 경우가 많음</a:t>
            </a:r>
            <a:endParaRPr lang="en-US" altLang="ko-KR" sz="1600" dirty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US" altLang="ko-KR" sz="1600" dirty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ko-KR" altLang="en-US" sz="1600" dirty="0"/>
              <a:t>실제 오픈 소스에서 많은 코드들이 </a:t>
            </a:r>
            <a:r>
              <a:rPr lang="ko-KR" altLang="en-US" sz="1600" b="1" dirty="0">
                <a:solidFill>
                  <a:srgbClr val="FF0000"/>
                </a:solidFill>
              </a:rPr>
              <a:t>버전 업그레이드</a:t>
            </a:r>
            <a:r>
              <a:rPr lang="ko-KR" altLang="en-US" sz="1600" dirty="0"/>
              <a:t>에 재사용</a:t>
            </a:r>
            <a:endParaRPr lang="en-US" altLang="ko-KR" sz="1600" dirty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US" altLang="ko-KR" sz="1600" dirty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ko-KR" altLang="en-US" sz="1600" b="1" dirty="0"/>
              <a:t>어떤 모듈을 재사용 하는가</a:t>
            </a:r>
            <a:r>
              <a:rPr lang="en-US" altLang="ko-KR" sz="1600" b="1" dirty="0"/>
              <a:t>? </a:t>
            </a:r>
            <a:r>
              <a:rPr lang="ko-KR" altLang="en-US" sz="1600" b="1" dirty="0"/>
              <a:t>동적으로 어떤 모듈들이 재사용되는가</a:t>
            </a:r>
            <a:r>
              <a:rPr lang="en-US" altLang="ko-KR" sz="1600" b="1" dirty="0"/>
              <a:t>? </a:t>
            </a:r>
            <a:r>
              <a:rPr lang="ko-KR" altLang="en-US" sz="1600" dirty="0"/>
              <a:t>확인 필요</a:t>
            </a:r>
            <a:endParaRPr lang="en-US" altLang="ko-KR" sz="1600" dirty="0"/>
          </a:p>
          <a:p>
            <a:pPr marL="0" indent="0">
              <a:buClr>
                <a:schemeClr val="accent5"/>
              </a:buClr>
              <a:buNone/>
            </a:pPr>
            <a:endParaRPr lang="en-US" altLang="ko-KR" sz="1600" dirty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ko-KR" altLang="en-US" sz="1600" b="1" dirty="0"/>
              <a:t>실제 오픈 소스</a:t>
            </a:r>
            <a:r>
              <a:rPr lang="ko-KR" altLang="en-US" sz="1600" dirty="0"/>
              <a:t>를 적용하여 재사용 모듈을 식별하는 </a:t>
            </a:r>
            <a:r>
              <a:rPr lang="ko-KR" altLang="en-US" sz="1600" b="1" dirty="0">
                <a:solidFill>
                  <a:srgbClr val="FF0000"/>
                </a:solidFill>
              </a:rPr>
              <a:t>매트릭스 및 시스템 </a:t>
            </a:r>
            <a:r>
              <a:rPr lang="ko-KR" altLang="en-US" sz="1600" dirty="0"/>
              <a:t>제안</a:t>
            </a:r>
            <a:endParaRPr lang="en-US" altLang="ko-KR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530770" y="1681694"/>
            <a:ext cx="78386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/>
              <a:t>: </a:t>
            </a:r>
            <a:r>
              <a:rPr lang="ko-KR" altLang="en-US" sz="2000" b="1" dirty="0">
                <a:solidFill>
                  <a:srgbClr val="FF0000"/>
                </a:solidFill>
              </a:rPr>
              <a:t>기존</a:t>
            </a:r>
            <a:r>
              <a:rPr lang="en-US" altLang="ko-KR" sz="2000" b="1" dirty="0">
                <a:solidFill>
                  <a:srgbClr val="FF0000"/>
                </a:solidFill>
              </a:rPr>
              <a:t>(Legacy) </a:t>
            </a:r>
            <a:r>
              <a:rPr lang="ko-KR" altLang="en-US" sz="2000" b="1" dirty="0"/>
              <a:t>시스템 </a:t>
            </a:r>
            <a:r>
              <a:rPr lang="ko-KR" altLang="en-US" sz="2000" b="1" u="sng" dirty="0"/>
              <a:t>확장 및 기능 개선</a:t>
            </a:r>
            <a:r>
              <a:rPr lang="ko-KR" altLang="en-US" sz="2000" b="1" dirty="0"/>
              <a:t>으로 </a:t>
            </a:r>
            <a:r>
              <a:rPr lang="ko-KR" altLang="en-US" sz="2000" b="1" dirty="0">
                <a:solidFill>
                  <a:srgbClr val="FF0000"/>
                </a:solidFill>
              </a:rPr>
              <a:t>새로운 시스템 </a:t>
            </a:r>
            <a:r>
              <a:rPr lang="ko-KR" altLang="en-US" sz="2000" b="1" dirty="0"/>
              <a:t>구축</a:t>
            </a:r>
            <a:endParaRPr lang="en-US" altLang="ko-KR" sz="2000" b="1" dirty="0"/>
          </a:p>
          <a:p>
            <a:endParaRPr lang="en-US" altLang="ko-KR" sz="2000" b="1" dirty="0"/>
          </a:p>
          <a:p>
            <a:r>
              <a:rPr lang="en-US" altLang="ko-KR" sz="2000" b="1" dirty="0"/>
              <a:t>           </a:t>
            </a:r>
            <a:r>
              <a:rPr lang="en-US" altLang="ko-KR" sz="2000" b="1" baseline="30000" dirty="0"/>
              <a:t>① </a:t>
            </a:r>
            <a:r>
              <a:rPr lang="ko-KR" altLang="en-US" sz="2000" b="1" dirty="0"/>
              <a:t>빠른 개발</a:t>
            </a:r>
            <a:r>
              <a:rPr lang="en-US" altLang="ko-KR" sz="2000" b="1" dirty="0"/>
              <a:t>(time-to-market), </a:t>
            </a:r>
            <a:r>
              <a:rPr lang="en-US" altLang="ko-KR" sz="2000" b="1" baseline="30000" dirty="0"/>
              <a:t>② </a:t>
            </a:r>
            <a:r>
              <a:rPr lang="ko-KR" altLang="en-US" sz="2000" b="1" dirty="0"/>
              <a:t>비용 절감</a:t>
            </a:r>
            <a:r>
              <a:rPr lang="en-US" altLang="ko-KR" sz="2000" b="1" dirty="0"/>
              <a:t>, </a:t>
            </a:r>
            <a:r>
              <a:rPr lang="en-US" altLang="ko-KR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en-US" altLang="ko-KR" sz="2000" b="1" baseline="30000" dirty="0"/>
              <a:t> </a:t>
            </a:r>
            <a:r>
              <a:rPr lang="ko-KR" altLang="en-US" sz="2000" b="1" dirty="0"/>
              <a:t>생산성 향상</a:t>
            </a:r>
          </a:p>
        </p:txBody>
      </p:sp>
      <p:sp>
        <p:nvSpPr>
          <p:cNvPr id="14" name="오른쪽 화살표 13"/>
          <p:cNvSpPr/>
          <p:nvPr/>
        </p:nvSpPr>
        <p:spPr>
          <a:xfrm>
            <a:off x="3822871" y="2137346"/>
            <a:ext cx="312687" cy="269507"/>
          </a:xfrm>
          <a:prstGeom prst="rightArrow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6" name="타원 15"/>
          <p:cNvSpPr/>
          <p:nvPr/>
        </p:nvSpPr>
        <p:spPr>
          <a:xfrm>
            <a:off x="1010277" y="817088"/>
            <a:ext cx="2640516" cy="2640516"/>
          </a:xfrm>
          <a:prstGeom prst="ellipse">
            <a:avLst/>
          </a:prstGeom>
          <a:solidFill>
            <a:srgbClr val="00B0F0">
              <a:alpha val="33000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/>
              <a:t>Reuse</a:t>
            </a:r>
            <a:endParaRPr lang="ko-KR" altLang="en-US" sz="3200" b="1" dirty="0"/>
          </a:p>
        </p:txBody>
      </p:sp>
      <p:sp>
        <p:nvSpPr>
          <p:cNvPr id="17" name="오각형 16"/>
          <p:cNvSpPr/>
          <p:nvPr/>
        </p:nvSpPr>
        <p:spPr>
          <a:xfrm rot="5400000">
            <a:off x="5895745" y="2319329"/>
            <a:ext cx="507257" cy="1264933"/>
          </a:xfrm>
          <a:prstGeom prst="homePlate">
            <a:avLst>
              <a:gd name="adj" fmla="val 38732"/>
            </a:avLst>
          </a:prstGeom>
          <a:solidFill>
            <a:schemeClr val="bg1">
              <a:lumMod val="75000"/>
              <a:alpha val="4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47372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직사각형 40"/>
          <p:cNvSpPr/>
          <p:nvPr/>
        </p:nvSpPr>
        <p:spPr>
          <a:xfrm>
            <a:off x="1828799" y="3238322"/>
            <a:ext cx="4333693" cy="29161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3064546" y="1755960"/>
            <a:ext cx="961862" cy="54719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>
                <a:solidFill>
                  <a:sysClr val="windowText" lastClr="000000"/>
                </a:solidFill>
              </a:rPr>
              <a:t>Text File</a:t>
            </a:r>
          </a:p>
          <a:p>
            <a:pPr algn="ctr"/>
            <a:r>
              <a:rPr lang="en-US" altLang="ko-KR" sz="1050" dirty="0">
                <a:solidFill>
                  <a:sysClr val="windowText" lastClr="000000"/>
                </a:solidFill>
              </a:rPr>
              <a:t>(*.txt)</a:t>
            </a:r>
            <a:endParaRPr lang="ko-KR" altLang="en-US" sz="1050" dirty="0">
              <a:solidFill>
                <a:sysClr val="windowText" lastClr="000000"/>
              </a:solidFill>
            </a:endParaRPr>
          </a:p>
        </p:txBody>
      </p:sp>
      <p:sp>
        <p:nvSpPr>
          <p:cNvPr id="25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4"/>
            </a:pPr>
            <a:r>
              <a:rPr lang="en-US" altLang="ko-KR" sz="2800" b="1" dirty="0"/>
              <a:t>Visualization Tool</a:t>
            </a:r>
            <a:endParaRPr lang="ko-KR" altLang="en-US" sz="1600" b="1" dirty="0">
              <a:ln w="0"/>
              <a:latin typeface="+mn-lt"/>
              <a:ea typeface="+mn-ea"/>
              <a:cs typeface="+mn-cs"/>
            </a:endParaRPr>
          </a:p>
        </p:txBody>
      </p:sp>
      <p:sp>
        <p:nvSpPr>
          <p:cNvPr id="73" name="내용 개체 틀 2"/>
          <p:cNvSpPr>
            <a:spLocks noGrp="1"/>
          </p:cNvSpPr>
          <p:nvPr>
            <p:ph idx="1"/>
          </p:nvPr>
        </p:nvSpPr>
        <p:spPr>
          <a:xfrm>
            <a:off x="417289" y="1082040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800" b="1" dirty="0"/>
              <a:t>Store the Result of Dynamic Analysis</a:t>
            </a:r>
          </a:p>
        </p:txBody>
      </p:sp>
      <p:sp>
        <p:nvSpPr>
          <p:cNvPr id="51" name="직사각형 50"/>
          <p:cNvSpPr/>
          <p:nvPr/>
        </p:nvSpPr>
        <p:spPr>
          <a:xfrm>
            <a:off x="4827437" y="2530711"/>
            <a:ext cx="2099184" cy="401918"/>
          </a:xfrm>
          <a:prstGeom prst="rect">
            <a:avLst/>
          </a:prstGeom>
          <a:solidFill>
            <a:srgbClr val="00B3F2"/>
          </a:solidFill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Result of Dynamic Analysis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4829088" y="1607276"/>
            <a:ext cx="2097377" cy="917532"/>
          </a:xfrm>
          <a:prstGeom prst="rect">
            <a:avLst/>
          </a:prstGeom>
          <a:solidFill>
            <a:srgbClr val="DADFE1"/>
          </a:solidFill>
          <a:ln w="3175">
            <a:solidFill>
              <a:srgbClr val="00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tx1"/>
                </a:solidFill>
              </a:rPr>
              <a:t>Generate DB</a:t>
            </a:r>
            <a:br>
              <a:rPr lang="en-US" altLang="ko-KR" sz="1050" b="1" dirty="0">
                <a:solidFill>
                  <a:schemeClr val="tx1"/>
                </a:solidFill>
              </a:rPr>
            </a:br>
            <a:r>
              <a:rPr lang="en-US" altLang="ko-KR" sz="1050" b="1" dirty="0">
                <a:solidFill>
                  <a:schemeClr val="tx1"/>
                </a:solidFill>
              </a:rPr>
              <a:t>From </a:t>
            </a:r>
            <a:r>
              <a:rPr lang="en-US" altLang="ko-KR" sz="1050" b="1" dirty="0" err="1">
                <a:solidFill>
                  <a:schemeClr val="tx1"/>
                </a:solidFill>
              </a:rPr>
              <a:t>HProf</a:t>
            </a:r>
            <a:endParaRPr lang="en-US" altLang="ko-KR" sz="1050" b="1" dirty="0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401032" y="6175204"/>
            <a:ext cx="1159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err="1">
                <a:solidFill>
                  <a:schemeClr val="tx2"/>
                </a:solidFill>
              </a:rPr>
              <a:t>Hprof</a:t>
            </a:r>
            <a:r>
              <a:rPr lang="en-US" altLang="ko-KR" sz="1200" b="1" dirty="0">
                <a:solidFill>
                  <a:schemeClr val="tx2"/>
                </a:solidFill>
              </a:rPr>
              <a:t> output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206891" y="2048525"/>
            <a:ext cx="5389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input</a:t>
            </a:r>
            <a:endParaRPr lang="ko-KR" altLang="en-US" sz="1100" b="1" dirty="0"/>
          </a:p>
        </p:txBody>
      </p:sp>
      <p:sp>
        <p:nvSpPr>
          <p:cNvPr id="53" name="순서도: 자기 디스크 52"/>
          <p:cNvSpPr/>
          <p:nvPr/>
        </p:nvSpPr>
        <p:spPr>
          <a:xfrm>
            <a:off x="7616460" y="1203365"/>
            <a:ext cx="1539283" cy="1729264"/>
          </a:xfrm>
          <a:prstGeom prst="flowChartMagneticDisk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sysClr val="windowText" lastClr="000000"/>
                </a:solidFill>
              </a:rPr>
              <a:t>MySQL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cxnSp>
        <p:nvCxnSpPr>
          <p:cNvPr id="54" name="직선 연결선 29"/>
          <p:cNvCxnSpPr>
            <a:stCxn id="55" idx="3"/>
            <a:endCxn id="53" idx="2"/>
          </p:cNvCxnSpPr>
          <p:nvPr/>
        </p:nvCxnSpPr>
        <p:spPr>
          <a:xfrm>
            <a:off x="6926465" y="2066042"/>
            <a:ext cx="689995" cy="1955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endCxn id="55" idx="1"/>
          </p:cNvCxnSpPr>
          <p:nvPr/>
        </p:nvCxnSpPr>
        <p:spPr>
          <a:xfrm>
            <a:off x="4050126" y="2061211"/>
            <a:ext cx="778962" cy="483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009732" y="2035688"/>
            <a:ext cx="5389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input</a:t>
            </a:r>
            <a:endParaRPr lang="ko-KR" altLang="en-US" sz="1100" b="1" dirty="0"/>
          </a:p>
        </p:txBody>
      </p:sp>
      <p:cxnSp>
        <p:nvCxnSpPr>
          <p:cNvPr id="22" name="꺾인 연결선 21"/>
          <p:cNvCxnSpPr>
            <a:stCxn id="39" idx="2"/>
          </p:cNvCxnSpPr>
          <p:nvPr/>
        </p:nvCxnSpPr>
        <p:spPr>
          <a:xfrm rot="16200000" flipH="1">
            <a:off x="2963394" y="2885235"/>
            <a:ext cx="1467245" cy="303079"/>
          </a:xfrm>
          <a:prstGeom prst="bentConnector3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7046901" y="3238322"/>
            <a:ext cx="4253559" cy="297890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TextBox 94"/>
          <p:cNvSpPr txBox="1"/>
          <p:nvPr/>
        </p:nvSpPr>
        <p:spPr>
          <a:xfrm>
            <a:off x="8957777" y="620590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chemeClr val="tx2"/>
                </a:solidFill>
              </a:rPr>
              <a:t>DB </a:t>
            </a:r>
            <a:r>
              <a:rPr lang="ko-KR" altLang="en-US" sz="1200" b="1">
                <a:solidFill>
                  <a:schemeClr val="tx2"/>
                </a:solidFill>
              </a:rPr>
              <a:t>구조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96" name="아래쪽 화살표 95"/>
          <p:cNvSpPr/>
          <p:nvPr/>
        </p:nvSpPr>
        <p:spPr>
          <a:xfrm rot="16200000">
            <a:off x="6150851" y="4343424"/>
            <a:ext cx="907691" cy="598820"/>
          </a:xfrm>
          <a:prstGeom prst="downArrow">
            <a:avLst/>
          </a:prstGeom>
          <a:gradFill flip="none" rotWithShape="1">
            <a:gsLst>
              <a:gs pos="0">
                <a:srgbClr val="00B3F2">
                  <a:alpha val="11000"/>
                  <a:lumMod val="75000"/>
                </a:srgbClr>
              </a:gs>
              <a:gs pos="29000">
                <a:srgbClr val="00B3F2">
                  <a:lumMod val="75000"/>
                </a:srgbClr>
              </a:gs>
              <a:gs pos="100000">
                <a:srgbClr val="00B3F2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7" name="꺾인 연결선 96"/>
          <p:cNvCxnSpPr>
            <a:stCxn id="53" idx="3"/>
            <a:endCxn id="27" idx="0"/>
          </p:cNvCxnSpPr>
          <p:nvPr/>
        </p:nvCxnSpPr>
        <p:spPr>
          <a:xfrm rot="16200000" flipH="1">
            <a:off x="8627045" y="2691685"/>
            <a:ext cx="305693" cy="787579"/>
          </a:xfrm>
          <a:prstGeom prst="bentConnector3">
            <a:avLst>
              <a:gd name="adj1" fmla="val 50000"/>
            </a:avLst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20904" y="5036834"/>
            <a:ext cx="99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00B3F2"/>
                </a:solidFill>
              </a:rPr>
              <a:t>Parsing</a:t>
            </a:r>
            <a:endParaRPr lang="ko-KR" altLang="en-US" b="1">
              <a:solidFill>
                <a:srgbClr val="00B3F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252071"/>
            <a:ext cx="4303629" cy="291436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485" y="4202234"/>
            <a:ext cx="1274023" cy="94338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873" y="4103235"/>
            <a:ext cx="1295207" cy="114138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445" y="4104984"/>
            <a:ext cx="1284709" cy="113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54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직사각형 200"/>
          <p:cNvSpPr/>
          <p:nvPr/>
        </p:nvSpPr>
        <p:spPr>
          <a:xfrm>
            <a:off x="4017490" y="2252577"/>
            <a:ext cx="5568470" cy="2638078"/>
          </a:xfrm>
          <a:prstGeom prst="rect">
            <a:avLst/>
          </a:prstGeom>
          <a:solidFill>
            <a:srgbClr val="00B3F2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8" name="직사각형 247"/>
          <p:cNvSpPr/>
          <p:nvPr/>
        </p:nvSpPr>
        <p:spPr>
          <a:xfrm>
            <a:off x="8065537" y="4564607"/>
            <a:ext cx="1302399" cy="274515"/>
          </a:xfrm>
          <a:prstGeom prst="rect">
            <a:avLst/>
          </a:prstGeom>
          <a:solidFill>
            <a:srgbClr val="00B3F2"/>
          </a:solidFill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</a:rPr>
              <a:t>Dynamic Analysis Result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249" name="직사각형 248"/>
          <p:cNvSpPr/>
          <p:nvPr/>
        </p:nvSpPr>
        <p:spPr>
          <a:xfrm>
            <a:off x="8065537" y="3925943"/>
            <a:ext cx="1302399" cy="626686"/>
          </a:xfrm>
          <a:prstGeom prst="rect">
            <a:avLst/>
          </a:prstGeom>
          <a:solidFill>
            <a:srgbClr val="DADFE1"/>
          </a:solidFill>
          <a:ln w="3175">
            <a:solidFill>
              <a:srgbClr val="00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Generate DB</a:t>
            </a:r>
            <a:br>
              <a:rPr lang="en-US" altLang="ko-KR" sz="800" b="1" dirty="0">
                <a:solidFill>
                  <a:schemeClr val="tx1"/>
                </a:solidFill>
              </a:rPr>
            </a:br>
            <a:r>
              <a:rPr lang="en-US" altLang="ko-KR" sz="800" b="1" dirty="0">
                <a:solidFill>
                  <a:schemeClr val="tx1"/>
                </a:solidFill>
              </a:rPr>
              <a:t>From </a:t>
            </a:r>
            <a:r>
              <a:rPr lang="en-US" altLang="ko-KR" sz="800" b="1" dirty="0" err="1">
                <a:solidFill>
                  <a:schemeClr val="tx1"/>
                </a:solidFill>
              </a:rPr>
              <a:t>Hprof</a:t>
            </a:r>
            <a:endParaRPr lang="en-US" altLang="ko-KR" sz="800" b="1" dirty="0">
              <a:solidFill>
                <a:schemeClr val="tx1"/>
              </a:solidFill>
            </a:endParaRPr>
          </a:p>
        </p:txBody>
      </p:sp>
      <p:sp>
        <p:nvSpPr>
          <p:cNvPr id="202" name="직사각형 201"/>
          <p:cNvSpPr/>
          <p:nvPr/>
        </p:nvSpPr>
        <p:spPr>
          <a:xfrm>
            <a:off x="4017490" y="982081"/>
            <a:ext cx="5568470" cy="1290087"/>
          </a:xfrm>
          <a:prstGeom prst="rect">
            <a:avLst/>
          </a:prstGeom>
          <a:solidFill>
            <a:srgbClr val="FFC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830037" y="1153001"/>
            <a:ext cx="779368" cy="4317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dirty="0" err="1">
                <a:solidFill>
                  <a:sysClr val="windowText" lastClr="000000"/>
                </a:solidFill>
              </a:rPr>
              <a:t>xCodeParser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cxnSp>
        <p:nvCxnSpPr>
          <p:cNvPr id="12" name="직선 연결선 14"/>
          <p:cNvCxnSpPr>
            <a:stCxn id="76" idx="3"/>
            <a:endCxn id="11" idx="1"/>
          </p:cNvCxnSpPr>
          <p:nvPr/>
        </p:nvCxnSpPr>
        <p:spPr>
          <a:xfrm flipV="1">
            <a:off x="5403477" y="1368885"/>
            <a:ext cx="426560" cy="376264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5831924" y="1764000"/>
            <a:ext cx="779368" cy="43176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ASTM File</a:t>
            </a:r>
          </a:p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(*.</a:t>
            </a:r>
            <a:r>
              <a:rPr lang="en-US" altLang="ko-KR" sz="800" dirty="0" err="1">
                <a:solidFill>
                  <a:sysClr val="windowText" lastClr="000000"/>
                </a:solidFill>
              </a:rPr>
              <a:t>astm</a:t>
            </a:r>
            <a:r>
              <a:rPr lang="en-US" altLang="ko-KR" sz="800" dirty="0">
                <a:solidFill>
                  <a:sysClr val="windowText" lastClr="000000"/>
                </a:solidFill>
              </a:rPr>
              <a:t>)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cxnSp>
        <p:nvCxnSpPr>
          <p:cNvPr id="14" name="직선 연결선 13"/>
          <p:cNvCxnSpPr>
            <a:stCxn id="11" idx="2"/>
            <a:endCxn id="13" idx="0"/>
          </p:cNvCxnSpPr>
          <p:nvPr/>
        </p:nvCxnSpPr>
        <p:spPr>
          <a:xfrm>
            <a:off x="6219721" y="1584769"/>
            <a:ext cx="1887" cy="17923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8073400" y="1791665"/>
            <a:ext cx="1303428" cy="274515"/>
          </a:xfrm>
          <a:prstGeom prst="rect">
            <a:avLst/>
          </a:prstGeom>
          <a:solidFill>
            <a:srgbClr val="00B3F2"/>
          </a:solidFill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</a:rPr>
              <a:t>Static Analysis Result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807788" y="2427148"/>
            <a:ext cx="779368" cy="4317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JPS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158185" y="2702185"/>
            <a:ext cx="779368" cy="431768"/>
          </a:xfrm>
          <a:prstGeom prst="rect">
            <a:avLst/>
          </a:prstGeom>
          <a:solidFill>
            <a:srgbClr val="00B3F2"/>
          </a:solidFill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>
                <a:solidFill>
                  <a:schemeClr val="bg1"/>
                </a:solidFill>
              </a:rPr>
              <a:t>ExJmap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  <p:cxnSp>
        <p:nvCxnSpPr>
          <p:cNvPr id="19" name="직선 연결선 29"/>
          <p:cNvCxnSpPr>
            <a:stCxn id="13" idx="3"/>
            <a:endCxn id="235" idx="1"/>
          </p:cNvCxnSpPr>
          <p:nvPr/>
        </p:nvCxnSpPr>
        <p:spPr>
          <a:xfrm flipV="1">
            <a:off x="6611292" y="1466344"/>
            <a:ext cx="1463230" cy="513540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32"/>
          <p:cNvCxnSpPr>
            <a:stCxn id="16" idx="1"/>
            <a:endCxn id="78" idx="3"/>
          </p:cNvCxnSpPr>
          <p:nvPr/>
        </p:nvCxnSpPr>
        <p:spPr>
          <a:xfrm rot="10800000" flipV="1">
            <a:off x="5322954" y="2643032"/>
            <a:ext cx="484834" cy="276788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38"/>
          <p:cNvCxnSpPr>
            <a:stCxn id="249" idx="1"/>
            <a:endCxn id="105" idx="3"/>
          </p:cNvCxnSpPr>
          <p:nvPr/>
        </p:nvCxnSpPr>
        <p:spPr>
          <a:xfrm rot="10800000" flipV="1">
            <a:off x="6609405" y="4239286"/>
            <a:ext cx="1456132" cy="416796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직사각형 38"/>
          <p:cNvSpPr/>
          <p:nvPr/>
        </p:nvSpPr>
        <p:spPr>
          <a:xfrm>
            <a:off x="10007299" y="1035513"/>
            <a:ext cx="1830283" cy="796239"/>
          </a:xfrm>
          <a:prstGeom prst="rect">
            <a:avLst/>
          </a:prstGeom>
          <a:solidFill>
            <a:srgbClr val="F2F2F2"/>
          </a:solidFill>
          <a:ln w="28575">
            <a:solidFill>
              <a:schemeClr val="accent5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ysClr val="windowText" lastClr="000000"/>
                </a:solidFill>
              </a:rPr>
              <a:t>DROOM(Dynamic Reusability Object-Oriented Metrics</a:t>
            </a:r>
            <a:endParaRPr lang="ko-KR" altLang="en-US" sz="8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51" name="직선 연결선 29"/>
          <p:cNvCxnSpPr>
            <a:stCxn id="15" idx="3"/>
          </p:cNvCxnSpPr>
          <p:nvPr/>
        </p:nvCxnSpPr>
        <p:spPr>
          <a:xfrm>
            <a:off x="9376828" y="1928923"/>
            <a:ext cx="793271" cy="745525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29"/>
          <p:cNvCxnSpPr>
            <a:stCxn id="249" idx="3"/>
          </p:cNvCxnSpPr>
          <p:nvPr/>
        </p:nvCxnSpPr>
        <p:spPr>
          <a:xfrm flipV="1">
            <a:off x="9367936" y="3213329"/>
            <a:ext cx="784865" cy="1025957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대각선 방향의 모서리가 둥근 사각형 65"/>
          <p:cNvSpPr/>
          <p:nvPr/>
        </p:nvSpPr>
        <p:spPr>
          <a:xfrm>
            <a:off x="442952" y="2334920"/>
            <a:ext cx="3022446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Step2 (Analyzing)</a:t>
            </a:r>
          </a:p>
        </p:txBody>
      </p:sp>
      <p:sp>
        <p:nvSpPr>
          <p:cNvPr id="67" name="대각선 방향의 모서리가 둥근 사각형 66"/>
          <p:cNvSpPr/>
          <p:nvPr/>
        </p:nvSpPr>
        <p:spPr>
          <a:xfrm>
            <a:off x="442952" y="3141007"/>
            <a:ext cx="3022445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Step3 (Store)</a:t>
            </a:r>
          </a:p>
        </p:txBody>
      </p:sp>
      <p:sp>
        <p:nvSpPr>
          <p:cNvPr id="68" name="대각선 방향의 모서리가 둥근 사각형 67"/>
          <p:cNvSpPr/>
          <p:nvPr/>
        </p:nvSpPr>
        <p:spPr>
          <a:xfrm>
            <a:off x="442951" y="4033119"/>
            <a:ext cx="3022448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Step4 (Reconstructing)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81630" y="1943174"/>
            <a:ext cx="2863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대상이 되는 프로그램을 </a:t>
            </a:r>
            <a:r>
              <a:rPr lang="ko-KR" altLang="en-US" sz="1200" b="1" dirty="0"/>
              <a:t>입력</a:t>
            </a:r>
            <a:r>
              <a:rPr lang="en-US" altLang="ko-KR" sz="1200" b="1"/>
              <a:t>/</a:t>
            </a:r>
            <a:r>
              <a:rPr lang="ko-KR" altLang="en-US" sz="1200" b="1"/>
              <a:t>실행</a:t>
            </a:r>
            <a:r>
              <a:rPr lang="ko-KR" altLang="en-US" sz="1200"/>
              <a:t>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681630" y="2763583"/>
            <a:ext cx="3244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/>
              <a:t>도구를 사용하여 </a:t>
            </a:r>
            <a:r>
              <a:rPr lang="ko-KR" altLang="en-US" sz="1200" b="1"/>
              <a:t>정적</a:t>
            </a:r>
            <a:r>
              <a:rPr lang="en-US" altLang="ko-KR" sz="1200" b="1" dirty="0"/>
              <a:t>/</a:t>
            </a:r>
            <a:r>
              <a:rPr lang="ko-KR" altLang="en-US" sz="1200" b="1"/>
              <a:t>동적 분석</a:t>
            </a:r>
            <a:r>
              <a:rPr lang="ko-KR" altLang="en-US" sz="1200"/>
              <a:t>을 수행한다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680536" y="3526678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분석 결과에 재사용 </a:t>
            </a:r>
            <a:r>
              <a:rPr lang="ko-KR" altLang="en-US" sz="1200" dirty="0" err="1"/>
              <a:t>메트릭을</a:t>
            </a:r>
            <a:r>
              <a:rPr lang="ko-KR" altLang="en-US" sz="1200" dirty="0"/>
              <a:t> 적용하고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ko-KR" altLang="en-US" sz="1200" dirty="0"/>
              <a:t>그 결과를 데이터베이스에 </a:t>
            </a:r>
            <a:r>
              <a:rPr lang="ko-KR" altLang="en-US" sz="1200" b="1" dirty="0"/>
              <a:t>저장</a:t>
            </a:r>
            <a:r>
              <a:rPr lang="ko-KR" altLang="en-US" sz="1200" dirty="0"/>
              <a:t>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683392" y="4428990"/>
            <a:ext cx="2502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데이터베이스에 저장된 데이터를 </a:t>
            </a:r>
            <a:r>
              <a:rPr lang="en-US" altLang="ko-KR" sz="1200"/>
              <a:t/>
            </a:r>
            <a:br>
              <a:rPr lang="en-US" altLang="ko-KR" sz="1200"/>
            </a:br>
            <a:r>
              <a:rPr lang="en-US" altLang="ko-KR" sz="1200"/>
              <a:t>GoJS</a:t>
            </a:r>
            <a:r>
              <a:rPr lang="ko-KR" altLang="en-US" sz="1200"/>
              <a:t> 문법에 맞게 </a:t>
            </a:r>
            <a:r>
              <a:rPr lang="ko-KR" altLang="en-US" sz="1200" b="1"/>
              <a:t>재구성</a:t>
            </a:r>
            <a:r>
              <a:rPr lang="ko-KR" altLang="en-US" sz="1200"/>
              <a:t>한다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75" name="대각선 방향의 모서리가 둥근 사각형 74"/>
          <p:cNvSpPr/>
          <p:nvPr/>
        </p:nvSpPr>
        <p:spPr>
          <a:xfrm>
            <a:off x="442952" y="1528833"/>
            <a:ext cx="3022446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Step1 (Input/Running)</a:t>
            </a:r>
          </a:p>
        </p:txBody>
      </p:sp>
      <p:sp>
        <p:nvSpPr>
          <p:cNvPr id="76" name="순서도: 다중 문서 75"/>
          <p:cNvSpPr/>
          <p:nvPr/>
        </p:nvSpPr>
        <p:spPr>
          <a:xfrm>
            <a:off x="4231116" y="1347065"/>
            <a:ext cx="1172361" cy="796168"/>
          </a:xfrm>
          <a:prstGeom prst="flowChartMultidocumen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/>
              <a:t>Source</a:t>
            </a:r>
            <a:br>
              <a:rPr lang="en-US" altLang="ko-KR" sz="800"/>
            </a:br>
            <a:r>
              <a:rPr lang="en-US" altLang="ko-KR" sz="800"/>
              <a:t>Code</a:t>
            </a:r>
            <a:br>
              <a:rPr lang="en-US" altLang="ko-KR" sz="800"/>
            </a:br>
            <a:r>
              <a:rPr lang="en-US" altLang="ko-KR" sz="800"/>
              <a:t>(*.java)</a:t>
            </a:r>
            <a:endParaRPr lang="ko-KR" altLang="en-US" sz="800"/>
          </a:p>
        </p:txBody>
      </p:sp>
      <p:sp>
        <p:nvSpPr>
          <p:cNvPr id="78" name="직사각형 77"/>
          <p:cNvSpPr/>
          <p:nvPr/>
        </p:nvSpPr>
        <p:spPr>
          <a:xfrm>
            <a:off x="4154675" y="2703936"/>
            <a:ext cx="1168279" cy="4317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JVM</a:t>
            </a:r>
          </a:p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(Java Virtual machine)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cxnSp>
        <p:nvCxnSpPr>
          <p:cNvPr id="79" name="꺾인 연결선 49"/>
          <p:cNvCxnSpPr>
            <a:stCxn id="76" idx="2"/>
            <a:endCxn id="78" idx="0"/>
          </p:cNvCxnSpPr>
          <p:nvPr/>
        </p:nvCxnSpPr>
        <p:spPr>
          <a:xfrm>
            <a:off x="4735774" y="2113082"/>
            <a:ext cx="3041" cy="59085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직사각형 103"/>
          <p:cNvSpPr/>
          <p:nvPr/>
        </p:nvSpPr>
        <p:spPr>
          <a:xfrm>
            <a:off x="5830037" y="3830936"/>
            <a:ext cx="779368" cy="4317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dirty="0" err="1">
                <a:solidFill>
                  <a:sysClr val="windowText" lastClr="000000"/>
                </a:solidFill>
              </a:rPr>
              <a:t>Hprof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5830037" y="4440198"/>
            <a:ext cx="779368" cy="43176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Text File</a:t>
            </a:r>
          </a:p>
          <a:p>
            <a:pPr algn="ctr"/>
            <a:r>
              <a:rPr lang="en-US" altLang="ko-KR" sz="800" dirty="0">
                <a:solidFill>
                  <a:sysClr val="windowText" lastClr="000000"/>
                </a:solidFill>
              </a:rPr>
              <a:t>(*.txt)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cxnSp>
        <p:nvCxnSpPr>
          <p:cNvPr id="106" name="직선 연결선 105"/>
          <p:cNvCxnSpPr>
            <a:stCxn id="105" idx="0"/>
            <a:endCxn id="104" idx="2"/>
          </p:cNvCxnSpPr>
          <p:nvPr/>
        </p:nvCxnSpPr>
        <p:spPr>
          <a:xfrm flipV="1">
            <a:off x="6219721" y="4262704"/>
            <a:ext cx="0" cy="17749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꺾인 연결선 49"/>
          <p:cNvCxnSpPr>
            <a:endCxn id="17" idx="1"/>
          </p:cNvCxnSpPr>
          <p:nvPr/>
        </p:nvCxnSpPr>
        <p:spPr>
          <a:xfrm>
            <a:off x="6608890" y="2747538"/>
            <a:ext cx="549295" cy="17053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꺾인 연결선 49"/>
          <p:cNvCxnSpPr>
            <a:endCxn id="16" idx="3"/>
          </p:cNvCxnSpPr>
          <p:nvPr/>
        </p:nvCxnSpPr>
        <p:spPr>
          <a:xfrm flipH="1" flipV="1">
            <a:off x="6587156" y="2643032"/>
            <a:ext cx="555049" cy="17430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연결선 14"/>
          <p:cNvCxnSpPr>
            <a:stCxn id="78" idx="2"/>
            <a:endCxn id="104" idx="1"/>
          </p:cNvCxnSpPr>
          <p:nvPr/>
        </p:nvCxnSpPr>
        <p:spPr>
          <a:xfrm rot="16200000" flipH="1">
            <a:off x="4828868" y="3045651"/>
            <a:ext cx="911116" cy="1091222"/>
          </a:xfrm>
          <a:prstGeom prst="bentConnector2">
            <a:avLst/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직선 연결선 29"/>
          <p:cNvCxnSpPr>
            <a:stCxn id="17" idx="3"/>
            <a:endCxn id="243" idx="1"/>
          </p:cNvCxnSpPr>
          <p:nvPr/>
        </p:nvCxnSpPr>
        <p:spPr>
          <a:xfrm flipV="1">
            <a:off x="7937553" y="2913379"/>
            <a:ext cx="136360" cy="4690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꺾인 연결선 49"/>
          <p:cNvCxnSpPr>
            <a:stCxn id="39" idx="2"/>
            <a:endCxn id="23" idx="1"/>
          </p:cNvCxnSpPr>
          <p:nvPr/>
        </p:nvCxnSpPr>
        <p:spPr>
          <a:xfrm>
            <a:off x="10922441" y="1831752"/>
            <a:ext cx="2" cy="31148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4005976" y="1032344"/>
            <a:ext cx="11095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>
                <a:solidFill>
                  <a:srgbClr val="FFC000"/>
                </a:solidFill>
              </a:rPr>
              <a:t>Static Analysis</a:t>
            </a:r>
            <a:endParaRPr lang="ko-KR" altLang="en-US" sz="1050" b="1">
              <a:solidFill>
                <a:srgbClr val="FFC000"/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4005976" y="4496421"/>
            <a:ext cx="13099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>
                <a:solidFill>
                  <a:schemeClr val="accent1"/>
                </a:solidFill>
              </a:rPr>
              <a:t>Dynamic Analysis</a:t>
            </a:r>
            <a:endParaRPr lang="ko-KR" altLang="en-US" sz="1050" b="1">
              <a:solidFill>
                <a:schemeClr val="accent1"/>
              </a:solidFill>
            </a:endParaRPr>
          </a:p>
        </p:txBody>
      </p:sp>
      <p:sp>
        <p:nvSpPr>
          <p:cNvPr id="235" name="직사각형 234"/>
          <p:cNvSpPr/>
          <p:nvPr/>
        </p:nvSpPr>
        <p:spPr>
          <a:xfrm>
            <a:off x="8074522" y="1153001"/>
            <a:ext cx="1302305" cy="626686"/>
          </a:xfrm>
          <a:prstGeom prst="rect">
            <a:avLst/>
          </a:prstGeom>
          <a:solidFill>
            <a:srgbClr val="DADFE1"/>
          </a:solidFill>
          <a:ln w="3175">
            <a:solidFill>
              <a:srgbClr val="00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Generate DB</a:t>
            </a:r>
            <a:br>
              <a:rPr lang="en-US" altLang="ko-KR" sz="800" b="1" dirty="0">
                <a:solidFill>
                  <a:schemeClr val="tx1"/>
                </a:solidFill>
              </a:rPr>
            </a:br>
            <a:r>
              <a:rPr lang="en-US" altLang="ko-KR" sz="800" b="1" dirty="0">
                <a:solidFill>
                  <a:schemeClr val="tx1"/>
                </a:solidFill>
              </a:rPr>
              <a:t>From ASTM</a:t>
            </a:r>
          </a:p>
        </p:txBody>
      </p:sp>
      <p:sp>
        <p:nvSpPr>
          <p:cNvPr id="242" name="직사각형 241"/>
          <p:cNvSpPr/>
          <p:nvPr/>
        </p:nvSpPr>
        <p:spPr>
          <a:xfrm>
            <a:off x="8073399" y="3239541"/>
            <a:ext cx="1303428" cy="274515"/>
          </a:xfrm>
          <a:prstGeom prst="rect">
            <a:avLst/>
          </a:prstGeom>
          <a:solidFill>
            <a:srgbClr val="00B3F2"/>
          </a:solidFill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</a:rPr>
              <a:t>Real-Time Dynamic Analysis</a:t>
            </a:r>
            <a:r>
              <a:rPr lang="ko-KR" altLang="en-US" sz="900" b="1">
                <a:solidFill>
                  <a:schemeClr val="bg1"/>
                </a:solidFill>
              </a:rPr>
              <a:t> </a:t>
            </a:r>
            <a:r>
              <a:rPr lang="en-US" altLang="ko-KR" sz="900" b="1" dirty="0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243" name="직사각형 242"/>
          <p:cNvSpPr/>
          <p:nvPr/>
        </p:nvSpPr>
        <p:spPr>
          <a:xfrm>
            <a:off x="8073913" y="2600036"/>
            <a:ext cx="1302399" cy="626686"/>
          </a:xfrm>
          <a:prstGeom prst="rect">
            <a:avLst/>
          </a:prstGeom>
          <a:solidFill>
            <a:srgbClr val="DADFE1"/>
          </a:solidFill>
          <a:ln w="3175">
            <a:solidFill>
              <a:srgbClr val="00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Generate DB</a:t>
            </a:r>
            <a:br>
              <a:rPr lang="en-US" altLang="ko-KR" sz="800" b="1" dirty="0">
                <a:solidFill>
                  <a:schemeClr val="tx1"/>
                </a:solidFill>
              </a:rPr>
            </a:br>
            <a:r>
              <a:rPr lang="en-US" altLang="ko-KR" sz="800" b="1" dirty="0">
                <a:solidFill>
                  <a:schemeClr val="tx1"/>
                </a:solidFill>
              </a:rPr>
              <a:t>From </a:t>
            </a:r>
            <a:r>
              <a:rPr lang="en-US" altLang="ko-KR" sz="800" b="1" dirty="0" err="1">
                <a:solidFill>
                  <a:schemeClr val="tx1"/>
                </a:solidFill>
              </a:rPr>
              <a:t>JMap</a:t>
            </a:r>
            <a:endParaRPr lang="en-US" altLang="ko-KR" sz="800" b="1" dirty="0">
              <a:solidFill>
                <a:schemeClr val="tx1"/>
              </a:solidFill>
            </a:endParaRPr>
          </a:p>
        </p:txBody>
      </p:sp>
      <p:sp>
        <p:nvSpPr>
          <p:cNvPr id="279" name="직사각형 278"/>
          <p:cNvSpPr/>
          <p:nvPr/>
        </p:nvSpPr>
        <p:spPr>
          <a:xfrm>
            <a:off x="7153997" y="3251702"/>
            <a:ext cx="783556" cy="43176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>
                <a:solidFill>
                  <a:sysClr val="windowText" lastClr="000000"/>
                </a:solidFill>
              </a:rPr>
              <a:t>Command Prompt Output</a:t>
            </a:r>
            <a:endParaRPr lang="ko-KR" altLang="en-US" sz="700" dirty="0">
              <a:solidFill>
                <a:sysClr val="windowText" lastClr="000000"/>
              </a:solidFill>
            </a:endParaRPr>
          </a:p>
        </p:txBody>
      </p:sp>
      <p:sp>
        <p:nvSpPr>
          <p:cNvPr id="300" name="직사각형 299"/>
          <p:cNvSpPr/>
          <p:nvPr/>
        </p:nvSpPr>
        <p:spPr>
          <a:xfrm>
            <a:off x="5807788" y="3251702"/>
            <a:ext cx="779368" cy="4317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dirty="0" err="1">
                <a:solidFill>
                  <a:sysClr val="windowText" lastClr="000000"/>
                </a:solidFill>
              </a:rPr>
              <a:t>JMap</a:t>
            </a:r>
            <a:endParaRPr lang="ko-KR" altLang="en-US" sz="800" dirty="0">
              <a:solidFill>
                <a:sysClr val="windowText" lastClr="000000"/>
              </a:solidFill>
            </a:endParaRPr>
          </a:p>
        </p:txBody>
      </p:sp>
      <p:cxnSp>
        <p:nvCxnSpPr>
          <p:cNvPr id="311" name="꺾인 연결선 49"/>
          <p:cNvCxnSpPr>
            <a:stCxn id="279" idx="1"/>
            <a:endCxn id="300" idx="3"/>
          </p:cNvCxnSpPr>
          <p:nvPr/>
        </p:nvCxnSpPr>
        <p:spPr>
          <a:xfrm flipH="1">
            <a:off x="6587156" y="3467586"/>
            <a:ext cx="566841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꺾인 연결선 49"/>
          <p:cNvCxnSpPr/>
          <p:nvPr/>
        </p:nvCxnSpPr>
        <p:spPr>
          <a:xfrm flipH="1">
            <a:off x="6582033" y="3048000"/>
            <a:ext cx="568410" cy="33775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꺾인 연결선 49"/>
          <p:cNvCxnSpPr>
            <a:stCxn id="279" idx="0"/>
            <a:endCxn id="17" idx="2"/>
          </p:cNvCxnSpPr>
          <p:nvPr/>
        </p:nvCxnSpPr>
        <p:spPr>
          <a:xfrm flipV="1">
            <a:off x="7545775" y="3133953"/>
            <a:ext cx="2094" cy="11774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꺾인 연결선 49"/>
          <p:cNvCxnSpPr>
            <a:stCxn id="23" idx="2"/>
            <a:endCxn id="243" idx="3"/>
          </p:cNvCxnSpPr>
          <p:nvPr/>
        </p:nvCxnSpPr>
        <p:spPr>
          <a:xfrm flipH="1" flipV="1">
            <a:off x="9376312" y="2913379"/>
            <a:ext cx="776489" cy="467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직사각형 259"/>
          <p:cNvSpPr/>
          <p:nvPr/>
        </p:nvSpPr>
        <p:spPr>
          <a:xfrm>
            <a:off x="5587642" y="966269"/>
            <a:ext cx="6447087" cy="5434531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/>
          </a:p>
        </p:txBody>
      </p:sp>
      <p:sp>
        <p:nvSpPr>
          <p:cNvPr id="360" name="직사각형 359"/>
          <p:cNvSpPr/>
          <p:nvPr/>
        </p:nvSpPr>
        <p:spPr>
          <a:xfrm>
            <a:off x="5587641" y="661715"/>
            <a:ext cx="6447087" cy="2556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n w="0"/>
                <a:solidFill>
                  <a:schemeClr val="bg1"/>
                </a:solidFill>
              </a:rPr>
              <a:t>Tool-Chain</a:t>
            </a:r>
            <a:endParaRPr lang="ko-KR" altLang="en-US" sz="1600" b="1" dirty="0">
              <a:ln w="0"/>
              <a:solidFill>
                <a:schemeClr val="bg1"/>
              </a:solidFill>
            </a:endParaRPr>
          </a:p>
        </p:txBody>
      </p:sp>
      <p:cxnSp>
        <p:nvCxnSpPr>
          <p:cNvPr id="364" name="직선 연결선 32"/>
          <p:cNvCxnSpPr>
            <a:stCxn id="300" idx="1"/>
          </p:cNvCxnSpPr>
          <p:nvPr/>
        </p:nvCxnSpPr>
        <p:spPr>
          <a:xfrm rot="10800000">
            <a:off x="5322954" y="3040582"/>
            <a:ext cx="484834" cy="427004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직사각형 76"/>
          <p:cNvSpPr/>
          <p:nvPr/>
        </p:nvSpPr>
        <p:spPr>
          <a:xfrm>
            <a:off x="0" y="-31521"/>
            <a:ext cx="12192000" cy="6489700"/>
          </a:xfrm>
          <a:prstGeom prst="rect">
            <a:avLst/>
          </a:prstGeom>
          <a:gradFill>
            <a:gsLst>
              <a:gs pos="0">
                <a:schemeClr val="bg1">
                  <a:alpha val="95000"/>
                </a:schemeClr>
              </a:gs>
              <a:gs pos="46000">
                <a:schemeClr val="bg1">
                  <a:lumMod val="95000"/>
                  <a:alpha val="95000"/>
                </a:schemeClr>
              </a:gs>
              <a:gs pos="100000">
                <a:schemeClr val="bg1">
                  <a:lumMod val="75000"/>
                  <a:alpha val="95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455" y="4988287"/>
            <a:ext cx="3659165" cy="1416595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>
            <a:off x="5823064" y="4988287"/>
            <a:ext cx="3762896" cy="1416595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solidFill>
              <a:schemeClr val="bg1">
                <a:lumMod val="50000"/>
              </a:schemeClr>
            </a:solidFill>
          </a:ln>
          <a:effectLst>
            <a:glow rad="76200">
              <a:schemeClr val="accent1">
                <a:lumMod val="60000"/>
                <a:lumOff val="40000"/>
                <a:alpha val="5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ysClr val="windowText" lastClr="000000"/>
                </a:solidFill>
              </a:rPr>
              <a:t>Visualization</a:t>
            </a:r>
            <a:endParaRPr lang="ko-KR" alt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85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4"/>
            </a:pPr>
            <a:r>
              <a:rPr lang="en-US" altLang="ko-KR" sz="2800" b="1" dirty="0"/>
              <a:t>Visualization Tool</a:t>
            </a:r>
            <a:endParaRPr lang="ko-KR" altLang="en-US" sz="1600" b="1" dirty="0">
              <a:ln w="0"/>
              <a:latin typeface="+mn-lt"/>
              <a:ea typeface="+mn-ea"/>
              <a:cs typeface="+mn-cs"/>
            </a:endParaRPr>
          </a:p>
        </p:txBody>
      </p:sp>
      <p:sp>
        <p:nvSpPr>
          <p:cNvPr id="65" name="내용 개체 틀 2"/>
          <p:cNvSpPr>
            <a:spLocks noGrp="1"/>
          </p:cNvSpPr>
          <p:nvPr>
            <p:ph idx="1"/>
          </p:nvPr>
        </p:nvSpPr>
        <p:spPr>
          <a:xfrm>
            <a:off x="417289" y="1082040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o-KR" altLang="en-US" sz="1600" b="1" dirty="0"/>
              <a:t>구조  </a:t>
            </a:r>
            <a:endParaRPr lang="en-US" altLang="ko-KR" sz="1600" b="1" dirty="0"/>
          </a:p>
        </p:txBody>
      </p:sp>
      <p:sp>
        <p:nvSpPr>
          <p:cNvPr id="23" name="순서도: 자기 디스크 22"/>
          <p:cNvSpPr/>
          <p:nvPr/>
        </p:nvSpPr>
        <p:spPr>
          <a:xfrm>
            <a:off x="10152801" y="2143233"/>
            <a:ext cx="1539283" cy="1549642"/>
          </a:xfrm>
          <a:prstGeom prst="flowChartMagneticDisk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>
                <a:solidFill>
                  <a:sysClr val="windowText" lastClr="000000"/>
                </a:solidFill>
              </a:rPr>
              <a:t>MySQL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0124512" y="4685826"/>
            <a:ext cx="1611876" cy="281500"/>
          </a:xfrm>
          <a:prstGeom prst="rect">
            <a:avLst/>
          </a:prstGeom>
          <a:solidFill>
            <a:srgbClr val="B70032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</a:rPr>
              <a:t>Visualization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cxnSp>
        <p:nvCxnSpPr>
          <p:cNvPr id="35" name="직선 연결선 109"/>
          <p:cNvCxnSpPr>
            <a:stCxn id="31" idx="3"/>
            <a:endCxn id="26" idx="2"/>
          </p:cNvCxnSpPr>
          <p:nvPr/>
        </p:nvCxnSpPr>
        <p:spPr>
          <a:xfrm flipV="1">
            <a:off x="9585960" y="4967326"/>
            <a:ext cx="1344490" cy="729259"/>
          </a:xfrm>
          <a:prstGeom prst="bentConnector2">
            <a:avLst/>
          </a:prstGeom>
          <a:ln>
            <a:solidFill>
              <a:schemeClr val="accent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대각선 방향의 모서리가 둥근 사각형 68"/>
          <p:cNvSpPr/>
          <p:nvPr/>
        </p:nvSpPr>
        <p:spPr>
          <a:xfrm>
            <a:off x="442950" y="4958416"/>
            <a:ext cx="3022446" cy="306467"/>
          </a:xfrm>
          <a:prstGeom prst="round2DiagRect">
            <a:avLst/>
          </a:prstGeom>
          <a:noFill/>
          <a:ln>
            <a:solidFill>
              <a:srgbClr val="4472C4">
                <a:alpha val="3098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ko-KR" sz="12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Step5 (Visualization)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80536" y="5382997"/>
            <a:ext cx="2590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Apache </a:t>
            </a:r>
            <a:r>
              <a:rPr lang="ko-KR" altLang="en-US" sz="1200"/>
              <a:t>웹서버를 통해 </a:t>
            </a:r>
            <a:r>
              <a:rPr lang="ko-KR" altLang="en-US" sz="1200" b="1"/>
              <a:t>가시화</a:t>
            </a:r>
            <a:r>
              <a:rPr lang="ko-KR" altLang="en-US" sz="1200"/>
              <a:t>한다</a:t>
            </a:r>
            <a:r>
              <a:rPr lang="en-US" altLang="ko-KR" sz="1200"/>
              <a:t>.</a:t>
            </a:r>
            <a:endParaRPr lang="ko-KR" altLang="en-US" sz="1200" dirty="0"/>
          </a:p>
        </p:txBody>
      </p:sp>
      <p:pic>
        <p:nvPicPr>
          <p:cNvPr id="214" name="그림 2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22663"/>
                    </a14:imgEffect>
                  </a14:imgLayer>
                </a14:imgProps>
              </a:ext>
            </a:extLst>
          </a:blip>
          <a:srcRect r="78188"/>
          <a:stretch/>
        </p:blipFill>
        <p:spPr>
          <a:xfrm>
            <a:off x="10065102" y="5714992"/>
            <a:ext cx="320100" cy="594489"/>
          </a:xfrm>
          <a:prstGeom prst="rect">
            <a:avLst/>
          </a:prstGeom>
        </p:spPr>
      </p:pic>
      <p:sp>
        <p:nvSpPr>
          <p:cNvPr id="219" name="TextBox 218"/>
          <p:cNvSpPr txBox="1"/>
          <p:nvPr/>
        </p:nvSpPr>
        <p:spPr>
          <a:xfrm>
            <a:off x="10234931" y="5741878"/>
            <a:ext cx="1499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>
                <a:solidFill>
                  <a:srgbClr val="D22128"/>
                </a:solidFill>
              </a:rPr>
              <a:t>APACHE</a:t>
            </a:r>
            <a:endParaRPr lang="ko-KR" altLang="en-US" sz="2800">
              <a:solidFill>
                <a:srgbClr val="D22128"/>
              </a:solidFill>
            </a:endParaRPr>
          </a:p>
        </p:txBody>
      </p:sp>
      <p:cxnSp>
        <p:nvCxnSpPr>
          <p:cNvPr id="228" name="꺾인 연결선 49"/>
          <p:cNvCxnSpPr>
            <a:stCxn id="23" idx="3"/>
            <a:endCxn id="251" idx="0"/>
          </p:cNvCxnSpPr>
          <p:nvPr/>
        </p:nvCxnSpPr>
        <p:spPr>
          <a:xfrm>
            <a:off x="10922443" y="3692875"/>
            <a:ext cx="4531" cy="36293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직사각형 250"/>
          <p:cNvSpPr/>
          <p:nvPr/>
        </p:nvSpPr>
        <p:spPr>
          <a:xfrm>
            <a:off x="10125949" y="4055808"/>
            <a:ext cx="1602050" cy="616445"/>
          </a:xfrm>
          <a:prstGeom prst="rect">
            <a:avLst/>
          </a:prstGeom>
          <a:solidFill>
            <a:srgbClr val="DADFE1"/>
          </a:solidFill>
          <a:ln w="3175">
            <a:solidFill>
              <a:srgbClr val="B7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err="1">
                <a:solidFill>
                  <a:schemeClr val="tx1"/>
                </a:solidFill>
              </a:rPr>
              <a:t>GenerateVIS</a:t>
            </a:r>
            <a:endParaRPr lang="en-US" altLang="ko-KR" sz="1000" b="1" dirty="0">
              <a:solidFill>
                <a:schemeClr val="tx1"/>
              </a:solidFill>
            </a:endParaRPr>
          </a:p>
          <a:p>
            <a:pPr algn="ctr"/>
            <a:r>
              <a:rPr lang="en-US" altLang="ko-KR" sz="1000" b="1" dirty="0">
                <a:solidFill>
                  <a:schemeClr val="tx1"/>
                </a:solidFill>
              </a:rPr>
              <a:t>(</a:t>
            </a:r>
            <a:r>
              <a:rPr lang="en-US" altLang="ko-KR" sz="1000" b="1" dirty="0" err="1">
                <a:solidFill>
                  <a:schemeClr val="tx1"/>
                </a:solidFill>
              </a:rPr>
              <a:t>GoJS</a:t>
            </a:r>
            <a:r>
              <a:rPr lang="en-US" altLang="ko-KR" sz="10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" name="모서리가 접힌 도형 1"/>
          <p:cNvSpPr/>
          <p:nvPr/>
        </p:nvSpPr>
        <p:spPr>
          <a:xfrm>
            <a:off x="1276963" y="1360371"/>
            <a:ext cx="1400422" cy="1598299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ko-KR" sz="1200" b="1"/>
              <a:t>&lt;Method&gt;</a:t>
            </a:r>
          </a:p>
          <a:p>
            <a:pPr algn="ctr"/>
            <a:r>
              <a:rPr lang="en-US" altLang="ko-KR" sz="1200" b="1" dirty="0"/>
              <a:t>Static</a:t>
            </a:r>
            <a:endParaRPr lang="ko-KR" altLang="en-US" sz="1200" b="1"/>
          </a:p>
        </p:txBody>
      </p:sp>
      <p:sp>
        <p:nvSpPr>
          <p:cNvPr id="80" name="모서리가 접힌 도형 79"/>
          <p:cNvSpPr/>
          <p:nvPr/>
        </p:nvSpPr>
        <p:spPr>
          <a:xfrm>
            <a:off x="2887033" y="1379239"/>
            <a:ext cx="1370215" cy="1598299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ko-KR" sz="1200" b="1"/>
              <a:t>&lt;Method&gt;</a:t>
            </a:r>
          </a:p>
          <a:p>
            <a:pPr algn="ctr"/>
            <a:r>
              <a:rPr lang="en-US" altLang="ko-KR" sz="1200" b="1" dirty="0"/>
              <a:t>Dynamic</a:t>
            </a:r>
            <a:endParaRPr lang="ko-KR" altLang="en-US" sz="1200" b="1"/>
          </a:p>
        </p:txBody>
      </p:sp>
      <p:sp>
        <p:nvSpPr>
          <p:cNvPr id="81" name="모서리가 접힌 도형 80"/>
          <p:cNvSpPr/>
          <p:nvPr/>
        </p:nvSpPr>
        <p:spPr>
          <a:xfrm>
            <a:off x="4528940" y="1368632"/>
            <a:ext cx="1373978" cy="1598299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ko-KR" sz="1200" b="1"/>
              <a:t>&lt;Class&gt;</a:t>
            </a:r>
          </a:p>
          <a:p>
            <a:pPr algn="ctr"/>
            <a:r>
              <a:rPr lang="en-US" altLang="ko-KR" sz="1200" b="1" dirty="0"/>
              <a:t>Static</a:t>
            </a:r>
            <a:endParaRPr lang="ko-KR" altLang="en-US" sz="1200" b="1"/>
          </a:p>
        </p:txBody>
      </p:sp>
      <p:sp>
        <p:nvSpPr>
          <p:cNvPr id="82" name="모서리가 접힌 도형 81"/>
          <p:cNvSpPr/>
          <p:nvPr/>
        </p:nvSpPr>
        <p:spPr>
          <a:xfrm>
            <a:off x="6067913" y="1387500"/>
            <a:ext cx="2756410" cy="3349055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ko-KR" sz="1200" b="1"/>
              <a:t>&lt;Class&gt;</a:t>
            </a:r>
          </a:p>
          <a:p>
            <a:pPr algn="ctr"/>
            <a:r>
              <a:rPr lang="en-US" altLang="ko-KR" sz="1200" b="1" dirty="0"/>
              <a:t>Dynamic</a:t>
            </a:r>
            <a:endParaRPr lang="ko-KR" altLang="en-US" sz="1200" b="1"/>
          </a:p>
        </p:txBody>
      </p:sp>
      <p:sp>
        <p:nvSpPr>
          <p:cNvPr id="83" name="모서리가 접힌 도형 82"/>
          <p:cNvSpPr/>
          <p:nvPr/>
        </p:nvSpPr>
        <p:spPr>
          <a:xfrm>
            <a:off x="1283233" y="3121377"/>
            <a:ext cx="1394151" cy="1598299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ko-KR" sz="1200" b="1" dirty="0"/>
              <a:t>&lt;Project&gt;</a:t>
            </a:r>
          </a:p>
          <a:p>
            <a:pPr algn="ctr"/>
            <a:r>
              <a:rPr lang="en-US" altLang="ko-KR" sz="1200" b="1" dirty="0"/>
              <a:t>Static</a:t>
            </a:r>
            <a:endParaRPr lang="ko-KR" altLang="en-US" sz="1200" b="1" dirty="0"/>
          </a:p>
        </p:txBody>
      </p:sp>
      <p:sp>
        <p:nvSpPr>
          <p:cNvPr id="84" name="모서리가 접힌 도형 83"/>
          <p:cNvSpPr/>
          <p:nvPr/>
        </p:nvSpPr>
        <p:spPr>
          <a:xfrm>
            <a:off x="2893304" y="3140245"/>
            <a:ext cx="1363945" cy="1598299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ko-KR" sz="1200" b="1" dirty="0"/>
              <a:t>&lt; Project &gt;</a:t>
            </a:r>
          </a:p>
          <a:p>
            <a:pPr algn="ctr"/>
            <a:r>
              <a:rPr lang="en-US" altLang="ko-KR" sz="1200" b="1" dirty="0"/>
              <a:t>Class-Object</a:t>
            </a:r>
            <a:endParaRPr lang="ko-KR" altLang="en-US" sz="1200" b="1" dirty="0"/>
          </a:p>
        </p:txBody>
      </p:sp>
      <p:sp>
        <p:nvSpPr>
          <p:cNvPr id="87" name="모서리가 접힌 도형 86"/>
          <p:cNvSpPr/>
          <p:nvPr/>
        </p:nvSpPr>
        <p:spPr>
          <a:xfrm>
            <a:off x="4541663" y="3138256"/>
            <a:ext cx="1361256" cy="1598299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ko-KR" sz="1200" b="1" dirty="0"/>
              <a:t>&lt; Project &gt;</a:t>
            </a:r>
          </a:p>
          <a:p>
            <a:pPr algn="ctr"/>
            <a:r>
              <a:rPr lang="en-US" altLang="ko-KR" sz="1200" b="1" dirty="0"/>
              <a:t>Dynamic</a:t>
            </a:r>
            <a:endParaRPr lang="ko-KR" altLang="en-US" sz="1200" b="1" dirty="0"/>
          </a:p>
        </p:txBody>
      </p:sp>
      <p:sp>
        <p:nvSpPr>
          <p:cNvPr id="3" name="직사각형 2"/>
          <p:cNvSpPr/>
          <p:nvPr/>
        </p:nvSpPr>
        <p:spPr>
          <a:xfrm>
            <a:off x="6194647" y="1856630"/>
            <a:ext cx="2521129" cy="401433"/>
          </a:xfrm>
          <a:prstGeom prst="rect">
            <a:avLst/>
          </a:prstGeom>
          <a:solidFill>
            <a:schemeClr val="accent6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</a:rPr>
              <a:t>HTML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6194647" y="3866705"/>
            <a:ext cx="2521129" cy="378913"/>
          </a:xfrm>
          <a:prstGeom prst="rect">
            <a:avLst/>
          </a:prstGeom>
          <a:solidFill>
            <a:schemeClr val="accent6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chemeClr val="tx1"/>
                </a:solidFill>
              </a:rPr>
              <a:t>HTML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6194646" y="2284274"/>
            <a:ext cx="2521129" cy="1552995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JavaScript</a:t>
            </a:r>
          </a:p>
        </p:txBody>
      </p:sp>
      <p:cxnSp>
        <p:nvCxnSpPr>
          <p:cNvPr id="90" name="꺾인 연결선 89"/>
          <p:cNvCxnSpPr>
            <a:stCxn id="89" idx="3"/>
            <a:endCxn id="23" idx="2"/>
          </p:cNvCxnSpPr>
          <p:nvPr/>
        </p:nvCxnSpPr>
        <p:spPr>
          <a:xfrm flipV="1">
            <a:off x="8715775" y="2918054"/>
            <a:ext cx="1437026" cy="142718"/>
          </a:xfrm>
          <a:prstGeom prst="bentConnector3">
            <a:avLst>
              <a:gd name="adj1" fmla="val 50000"/>
            </a:avLst>
          </a:prstGeom>
          <a:ln w="38100">
            <a:solidFill>
              <a:srgbClr val="00B3F2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92823" y="2778460"/>
            <a:ext cx="1611723" cy="338554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>
                <a:solidFill>
                  <a:srgbClr val="00B3F2"/>
                </a:solidFill>
              </a:rPr>
              <a:t>Style Template</a:t>
            </a:r>
            <a:endParaRPr lang="ko-KR" altLang="en-US" sz="1600" b="1">
              <a:solidFill>
                <a:srgbClr val="00B3F2"/>
              </a:solidFill>
            </a:endParaRPr>
          </a:p>
        </p:txBody>
      </p:sp>
      <p:cxnSp>
        <p:nvCxnSpPr>
          <p:cNvPr id="91" name="구부러진 연결선 90"/>
          <p:cNvCxnSpPr>
            <a:stCxn id="6" idx="2"/>
            <a:endCxn id="3" idx="1"/>
          </p:cNvCxnSpPr>
          <p:nvPr/>
        </p:nvCxnSpPr>
        <p:spPr>
          <a:xfrm rot="5400000" flipH="1" flipV="1">
            <a:off x="5166832" y="2089200"/>
            <a:ext cx="1059667" cy="995962"/>
          </a:xfrm>
          <a:prstGeom prst="curvedConnector4">
            <a:avLst>
              <a:gd name="adj1" fmla="val -21573"/>
              <a:gd name="adj2" fmla="val 90456"/>
            </a:avLst>
          </a:prstGeom>
          <a:ln w="38100">
            <a:solidFill>
              <a:srgbClr val="00B3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구부러진 연결선 91"/>
          <p:cNvCxnSpPr>
            <a:stCxn id="6" idx="2"/>
            <a:endCxn id="88" idx="1"/>
          </p:cNvCxnSpPr>
          <p:nvPr/>
        </p:nvCxnSpPr>
        <p:spPr>
          <a:xfrm rot="16200000" flipH="1">
            <a:off x="5227092" y="3088607"/>
            <a:ext cx="939148" cy="995962"/>
          </a:xfrm>
          <a:prstGeom prst="curvedConnector2">
            <a:avLst/>
          </a:prstGeom>
          <a:ln w="38100">
            <a:solidFill>
              <a:srgbClr val="00B3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8678242" y="2551562"/>
            <a:ext cx="1593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>
                <a:solidFill>
                  <a:srgbClr val="00B3F2"/>
                </a:solidFill>
              </a:rPr>
              <a:t>Data Selection</a:t>
            </a:r>
            <a:endParaRPr lang="ko-KR" altLang="en-US" sz="1600" b="1">
              <a:solidFill>
                <a:srgbClr val="00B3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1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7" grpId="0" animBg="1"/>
      <p:bldP spid="3" grpId="0" animBg="1"/>
      <p:bldP spid="88" grpId="0" animBg="1"/>
      <p:bldP spid="89" grpId="0" animBg="1"/>
      <p:bldP spid="6" grpId="0" animBg="1"/>
      <p:bldP spid="9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1" y="2136457"/>
            <a:ext cx="10363200" cy="329565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5"/>
            </a:pPr>
            <a:r>
              <a:rPr lang="en-US" altLang="ko-KR" sz="2800" b="1" dirty="0"/>
              <a:t>Case Study – </a:t>
            </a:r>
            <a:r>
              <a:rPr lang="en-US" altLang="ko-KR" sz="1600" b="1" dirty="0"/>
              <a:t>JUnit</a:t>
            </a:r>
            <a:endParaRPr lang="ko-KR" altLang="en-US" sz="28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082040"/>
            <a:ext cx="10515600" cy="5094923"/>
          </a:xfrm>
          <a:ln>
            <a:noFill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sz="1600" b="1" dirty="0"/>
              <a:t>Junit 3.4 vs 4.0</a:t>
            </a:r>
            <a:r>
              <a:rPr lang="en-US" altLang="ko-KR" sz="1200" b="1" dirty="0"/>
              <a:t/>
            </a:r>
            <a:br>
              <a:rPr lang="en-US" altLang="ko-KR" sz="1200" b="1" dirty="0"/>
            </a:br>
            <a:r>
              <a:rPr lang="en-US" altLang="ko-KR" sz="1200" b="1" dirty="0"/>
              <a:t/>
            </a:r>
            <a:br>
              <a:rPr lang="en-US" altLang="ko-KR" sz="1200" b="1" dirty="0"/>
            </a:br>
            <a:endParaRPr lang="en-US" altLang="ko-KR" sz="1200" b="1" dirty="0"/>
          </a:p>
          <a:p>
            <a:pPr marL="311400" indent="0">
              <a:buNone/>
            </a:pPr>
            <a:endParaRPr lang="en-US" altLang="ko-KR" sz="16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16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16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16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16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16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16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16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16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1600" b="1" dirty="0"/>
          </a:p>
          <a:p>
            <a:pPr marL="311400" indent="0">
              <a:buNone/>
            </a:pPr>
            <a:endParaRPr lang="en-US" altLang="ko-KR" sz="1600" b="1" dirty="0"/>
          </a:p>
          <a:p>
            <a:pPr marL="311400" indent="0">
              <a:buNone/>
            </a:pPr>
            <a:endParaRPr lang="en-US" altLang="ko-KR" sz="1600" b="1" dirty="0"/>
          </a:p>
        </p:txBody>
      </p:sp>
      <p:sp>
        <p:nvSpPr>
          <p:cNvPr id="7" name="직사각형 6"/>
          <p:cNvSpPr/>
          <p:nvPr/>
        </p:nvSpPr>
        <p:spPr>
          <a:xfrm>
            <a:off x="1162050" y="1798320"/>
            <a:ext cx="5162549" cy="338137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JUnit3.4</a:t>
            </a:r>
            <a:endParaRPr lang="ko-KR" altLang="en-US" b="1" dirty="0"/>
          </a:p>
        </p:txBody>
      </p:sp>
      <p:sp>
        <p:nvSpPr>
          <p:cNvPr id="44" name="직사각형 43"/>
          <p:cNvSpPr/>
          <p:nvPr/>
        </p:nvSpPr>
        <p:spPr>
          <a:xfrm>
            <a:off x="6324599" y="1798320"/>
            <a:ext cx="5200651" cy="338137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JUnit4.0</a:t>
            </a:r>
            <a:endParaRPr lang="ko-KR" altLang="en-US" b="1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6324600" y="2136457"/>
            <a:ext cx="0" cy="332422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287" y="4514373"/>
            <a:ext cx="6998815" cy="2206943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직사각형 18"/>
          <p:cNvSpPr/>
          <p:nvPr/>
        </p:nvSpPr>
        <p:spPr>
          <a:xfrm>
            <a:off x="2024063" y="2667000"/>
            <a:ext cx="2205037" cy="171450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4850286" y="6224588"/>
            <a:ext cx="6998816" cy="248600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2024063" y="3703319"/>
            <a:ext cx="2795587" cy="171450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4850285" y="6472480"/>
            <a:ext cx="6998816" cy="248600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5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2" grpId="0" animBg="1"/>
      <p:bldP spid="59" grpId="0" animBg="1"/>
      <p:bldP spid="6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5"/>
            </a:pPr>
            <a:r>
              <a:rPr lang="en-US" altLang="ko-KR" sz="2800" b="1" dirty="0"/>
              <a:t>Case Study – </a:t>
            </a:r>
            <a:r>
              <a:rPr lang="en-US" altLang="ko-KR" sz="1600" b="1" dirty="0"/>
              <a:t>JUnit</a:t>
            </a:r>
            <a:endParaRPr lang="ko-KR" altLang="en-US" sz="2800" b="1" dirty="0"/>
          </a:p>
        </p:txBody>
      </p:sp>
      <p:sp>
        <p:nvSpPr>
          <p:cNvPr id="15" name="내용 개체 틀 2"/>
          <p:cNvSpPr>
            <a:spLocks noGrp="1"/>
          </p:cNvSpPr>
          <p:nvPr>
            <p:ph idx="1"/>
          </p:nvPr>
        </p:nvSpPr>
        <p:spPr>
          <a:xfrm>
            <a:off x="838200" y="1082040"/>
            <a:ext cx="10515600" cy="5094923"/>
          </a:xfrm>
          <a:ln>
            <a:noFill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sz="1600" b="1" dirty="0"/>
              <a:t>Junit 3.4 vs 4.0</a:t>
            </a:r>
            <a:r>
              <a:rPr lang="en-US" altLang="ko-KR" sz="1200" b="1" dirty="0"/>
              <a:t/>
            </a:r>
            <a:br>
              <a:rPr lang="en-US" altLang="ko-KR" sz="1200" b="1" dirty="0"/>
            </a:br>
            <a:r>
              <a:rPr lang="en-US" altLang="ko-KR" sz="1200" b="1" dirty="0"/>
              <a:t/>
            </a:r>
            <a:br>
              <a:rPr lang="en-US" altLang="ko-KR" sz="1200" b="1" dirty="0"/>
            </a:br>
            <a:endParaRPr lang="en-US" altLang="ko-KR" sz="1200" b="1" dirty="0"/>
          </a:p>
          <a:p>
            <a:pPr marL="311400" indent="0">
              <a:buNone/>
            </a:pPr>
            <a:endParaRPr lang="en-US" altLang="ko-KR" sz="16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16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16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16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16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16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16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16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16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1600" b="1" dirty="0"/>
          </a:p>
          <a:p>
            <a:pPr marL="311400" indent="0">
              <a:buNone/>
            </a:pPr>
            <a:endParaRPr lang="en-US" altLang="ko-KR" sz="1600" b="1" dirty="0"/>
          </a:p>
          <a:p>
            <a:pPr marL="311400" indent="0">
              <a:buNone/>
            </a:pPr>
            <a:endParaRPr lang="en-US" altLang="ko-KR" sz="16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2142649"/>
            <a:ext cx="10363200" cy="318059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62050" y="1798320"/>
            <a:ext cx="5076825" cy="338137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JUnit3.4</a:t>
            </a:r>
            <a:endParaRPr lang="ko-KR" altLang="en-US" b="1" dirty="0"/>
          </a:p>
        </p:txBody>
      </p:sp>
      <p:sp>
        <p:nvSpPr>
          <p:cNvPr id="44" name="직사각형 43"/>
          <p:cNvSpPr/>
          <p:nvPr/>
        </p:nvSpPr>
        <p:spPr>
          <a:xfrm>
            <a:off x="6238875" y="1798320"/>
            <a:ext cx="5286375" cy="338137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JUnit4.0</a:t>
            </a:r>
            <a:endParaRPr lang="ko-KR" altLang="en-US" b="1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6238875" y="2136457"/>
            <a:ext cx="0" cy="332422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03" y="4330372"/>
            <a:ext cx="5845147" cy="2024063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직사각형 16"/>
          <p:cNvSpPr/>
          <p:nvPr/>
        </p:nvSpPr>
        <p:spPr>
          <a:xfrm>
            <a:off x="6500813" y="2981325"/>
            <a:ext cx="2684462" cy="171450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253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5"/>
            </a:pPr>
            <a:r>
              <a:rPr lang="en-US" altLang="ko-KR" sz="2800" b="1" dirty="0"/>
              <a:t>Case Study – </a:t>
            </a:r>
            <a:r>
              <a:rPr lang="en-US" altLang="ko-KR" sz="1600" b="1" dirty="0"/>
              <a:t>JUnit</a:t>
            </a:r>
            <a:endParaRPr lang="ko-KR" altLang="en-US" sz="28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082040"/>
            <a:ext cx="10515600" cy="5094923"/>
          </a:xfrm>
          <a:ln>
            <a:noFill/>
          </a:ln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altLang="ko-KR" sz="1600" b="1" dirty="0">
                <a:solidFill>
                  <a:prstClr val="black"/>
                </a:solidFill>
              </a:rPr>
              <a:t>Junit 3.4 vs 4.0</a:t>
            </a:r>
            <a:r>
              <a:rPr lang="en-US" altLang="ko-KR" sz="1200" b="1" dirty="0">
                <a:solidFill>
                  <a:prstClr val="black"/>
                </a:solidFill>
              </a:rPr>
              <a:t/>
            </a:r>
            <a:br>
              <a:rPr lang="en-US" altLang="ko-KR" sz="1200" b="1" dirty="0">
                <a:solidFill>
                  <a:prstClr val="black"/>
                </a:solidFill>
              </a:rPr>
            </a:br>
            <a:r>
              <a:rPr lang="en-US" altLang="ko-KR" sz="1200" b="1" dirty="0">
                <a:solidFill>
                  <a:prstClr val="black"/>
                </a:solidFill>
              </a:rPr>
              <a:t/>
            </a:r>
            <a:br>
              <a:rPr lang="en-US" altLang="ko-KR" sz="1200" b="1" dirty="0">
                <a:solidFill>
                  <a:prstClr val="black"/>
                </a:solidFill>
              </a:rPr>
            </a:br>
            <a:endParaRPr lang="en-US" altLang="ko-KR" sz="1200" b="1" dirty="0">
              <a:solidFill>
                <a:prstClr val="black"/>
              </a:solidFill>
            </a:endParaRPr>
          </a:p>
          <a:p>
            <a:pPr marL="311400" lvl="0" indent="0">
              <a:buNone/>
            </a:pPr>
            <a:endParaRPr lang="en-US" altLang="ko-KR" sz="1600" b="1" dirty="0">
              <a:solidFill>
                <a:prstClr val="black"/>
              </a:solidFill>
            </a:endParaRPr>
          </a:p>
          <a:p>
            <a:pPr marL="654300" lvl="0" indent="-342900">
              <a:buFont typeface="+mj-ea"/>
              <a:buAutoNum type="circleNumDbPlain" startAt="3"/>
            </a:pPr>
            <a:endParaRPr lang="en-US" altLang="ko-KR" sz="1600" b="1" dirty="0">
              <a:solidFill>
                <a:prstClr val="black"/>
              </a:solidFill>
            </a:endParaRPr>
          </a:p>
          <a:p>
            <a:pPr marL="654300" lvl="0" indent="-342900">
              <a:buFont typeface="+mj-ea"/>
              <a:buAutoNum type="circleNumDbPlain" startAt="3"/>
            </a:pPr>
            <a:endParaRPr lang="en-US" altLang="ko-KR" sz="1600" b="1" dirty="0">
              <a:solidFill>
                <a:prstClr val="black"/>
              </a:solidFill>
            </a:endParaRPr>
          </a:p>
          <a:p>
            <a:pPr marL="654300" lvl="0" indent="-342900">
              <a:buFont typeface="+mj-ea"/>
              <a:buAutoNum type="circleNumDbPlain" startAt="3"/>
            </a:pPr>
            <a:endParaRPr lang="en-US" altLang="ko-KR" sz="1600" b="1" dirty="0">
              <a:solidFill>
                <a:prstClr val="black"/>
              </a:solidFill>
            </a:endParaRPr>
          </a:p>
          <a:p>
            <a:pPr marL="654300" lvl="0" indent="-342900">
              <a:buFont typeface="+mj-ea"/>
              <a:buAutoNum type="circleNumDbPlain" startAt="3"/>
            </a:pPr>
            <a:endParaRPr lang="en-US" altLang="ko-KR" sz="1600" b="1" dirty="0">
              <a:solidFill>
                <a:prstClr val="black"/>
              </a:solidFill>
            </a:endParaRPr>
          </a:p>
          <a:p>
            <a:pPr marL="654300" lvl="0" indent="-342900">
              <a:buFont typeface="+mj-ea"/>
              <a:buAutoNum type="circleNumDbPlain" startAt="3"/>
            </a:pPr>
            <a:endParaRPr lang="en-US" altLang="ko-KR" sz="1600" b="1" dirty="0">
              <a:solidFill>
                <a:prstClr val="black"/>
              </a:solidFill>
            </a:endParaRPr>
          </a:p>
          <a:p>
            <a:pPr marL="654300" lvl="0" indent="-342900">
              <a:buFont typeface="+mj-ea"/>
              <a:buAutoNum type="circleNumDbPlain" startAt="3"/>
            </a:pPr>
            <a:endParaRPr lang="en-US" altLang="ko-KR" sz="1600" b="1" dirty="0">
              <a:solidFill>
                <a:prstClr val="black"/>
              </a:solidFill>
            </a:endParaRPr>
          </a:p>
          <a:p>
            <a:pPr marL="654300" lvl="0" indent="-342900">
              <a:buFont typeface="+mj-ea"/>
              <a:buAutoNum type="circleNumDbPlain" startAt="3"/>
            </a:pPr>
            <a:endParaRPr lang="en-US" altLang="ko-KR" sz="1600" b="1" dirty="0">
              <a:solidFill>
                <a:prstClr val="black"/>
              </a:solidFill>
            </a:endParaRPr>
          </a:p>
          <a:p>
            <a:pPr marL="654300" lvl="0" indent="-342900">
              <a:buFont typeface="+mj-ea"/>
              <a:buAutoNum type="circleNumDbPlain" startAt="3"/>
            </a:pPr>
            <a:endParaRPr lang="en-US" altLang="ko-KR" sz="1600" b="1" dirty="0">
              <a:solidFill>
                <a:prstClr val="black"/>
              </a:solidFill>
            </a:endParaRPr>
          </a:p>
          <a:p>
            <a:pPr marL="654300" lvl="0" indent="-342900">
              <a:buFont typeface="+mj-ea"/>
              <a:buAutoNum type="circleNumDbPlain" startAt="3"/>
            </a:pPr>
            <a:endParaRPr lang="en-US" altLang="ko-KR" sz="1600" b="1" dirty="0">
              <a:solidFill>
                <a:prstClr val="black"/>
              </a:solidFill>
            </a:endParaRPr>
          </a:p>
          <a:p>
            <a:pPr marL="311400" lvl="0" indent="0">
              <a:buNone/>
            </a:pPr>
            <a:endParaRPr lang="en-US" altLang="ko-KR" sz="1600" b="1" dirty="0">
              <a:solidFill>
                <a:prstClr val="black"/>
              </a:solidFill>
            </a:endParaRPr>
          </a:p>
          <a:p>
            <a:pPr marL="311400" lvl="0" indent="0">
              <a:buNone/>
            </a:pPr>
            <a:endParaRPr lang="en-US" altLang="ko-KR" sz="1600" b="1" dirty="0">
              <a:solidFill>
                <a:prstClr val="black"/>
              </a:solidFill>
            </a:endParaRPr>
          </a:p>
          <a:p>
            <a:pPr marL="311400" indent="0">
              <a:buNone/>
            </a:pPr>
            <a:endParaRPr lang="en-US" altLang="ko-KR" sz="16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16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16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16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16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16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16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16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16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1600" b="1" dirty="0"/>
          </a:p>
          <a:p>
            <a:pPr marL="311400" indent="0">
              <a:buNone/>
            </a:pPr>
            <a:endParaRPr lang="en-US" altLang="ko-KR" sz="1600" b="1" dirty="0"/>
          </a:p>
          <a:p>
            <a:pPr marL="311400" indent="0">
              <a:buNone/>
            </a:pPr>
            <a:endParaRPr lang="en-US" altLang="ko-KR" sz="1600" b="1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750502"/>
              </p:ext>
            </p:extLst>
          </p:nvPr>
        </p:nvGraphicFramePr>
        <p:xfrm>
          <a:off x="1571624" y="1447342"/>
          <a:ext cx="4314825" cy="46421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192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77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77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98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class</a:t>
                      </a:r>
                      <a:endParaRPr lang="ko-KR" altLang="en-US" sz="11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Junit 3.4</a:t>
                      </a:r>
                      <a:endParaRPr lang="ko-KR" altLang="en-US" sz="11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Junit 4.0</a:t>
                      </a:r>
                      <a:endParaRPr lang="ko-KR" altLang="en-US" sz="11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ActiveTestTest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AllTests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AsserTest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ClassLoaderTest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ComparisonCompactorTest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ComparisonFailureTest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DoublePrecisionAssertTest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ExceptionTestCaseTest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ExtensionTest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/>
                        <a:t>Failure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FloatAssertTest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InheritedTestCase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LoadedFromJar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NoArgTestCaseTest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NoTestCaseClass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NoTestCases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NotPublicTestCase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NotVoidTestCase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OneTestCase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OverrideTestCase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/>
                        <a:t>Success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SuiteTest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TestCaseTest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TestImplementorTest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TestListenerTest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TestTestCaseClassLoader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TextRunnerTest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WasRun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</a:tbl>
          </a:graphicData>
        </a:graphic>
      </p:graphicFrame>
      <p:graphicFrame>
        <p:nvGraphicFramePr>
          <p:cNvPr id="37" name="차트 36"/>
          <p:cNvGraphicFramePr/>
          <p:nvPr>
            <p:extLst>
              <p:ext uri="{D42A27DB-BD31-4B8C-83A1-F6EECF244321}">
                <p14:modId xmlns:p14="http://schemas.microsoft.com/office/powerpoint/2010/main" val="1387999900"/>
              </p:ext>
            </p:extLst>
          </p:nvPr>
        </p:nvGraphicFramePr>
        <p:xfrm>
          <a:off x="6210980" y="1447342"/>
          <a:ext cx="2733675" cy="4642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2" name="차트 41"/>
          <p:cNvGraphicFramePr/>
          <p:nvPr>
            <p:extLst>
              <p:ext uri="{D42A27DB-BD31-4B8C-83A1-F6EECF244321}">
                <p14:modId xmlns:p14="http://schemas.microsoft.com/office/powerpoint/2010/main" val="522491544"/>
              </p:ext>
            </p:extLst>
          </p:nvPr>
        </p:nvGraphicFramePr>
        <p:xfrm>
          <a:off x="8944655" y="1447342"/>
          <a:ext cx="2733675" cy="4642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477305" y="6045155"/>
            <a:ext cx="2483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Reusability = 20/28 = </a:t>
            </a:r>
            <a:r>
              <a:rPr lang="en-US" altLang="ko-KR" sz="1400" b="1" dirty="0">
                <a:solidFill>
                  <a:srgbClr val="FF0000"/>
                </a:solidFill>
              </a:rPr>
              <a:t>71%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6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5"/>
            </a:pPr>
            <a:r>
              <a:rPr lang="en-US" altLang="ko-KR" sz="2800" b="1" dirty="0"/>
              <a:t>Case Study – </a:t>
            </a:r>
            <a:r>
              <a:rPr lang="en-US" altLang="ko-KR" sz="1600" b="1" dirty="0"/>
              <a:t>JUnit</a:t>
            </a:r>
            <a:endParaRPr lang="ko-KR" altLang="en-US" sz="2800" b="1" dirty="0"/>
          </a:p>
        </p:txBody>
      </p:sp>
      <p:grpSp>
        <p:nvGrpSpPr>
          <p:cNvPr id="8" name="그룹 7"/>
          <p:cNvGrpSpPr/>
          <p:nvPr/>
        </p:nvGrpSpPr>
        <p:grpSpPr>
          <a:xfrm>
            <a:off x="3105148" y="7780603"/>
            <a:ext cx="7372350" cy="2550491"/>
            <a:chOff x="-952502" y="6361378"/>
            <a:chExt cx="7372350" cy="2550491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52502" y="6361378"/>
              <a:ext cx="7372350" cy="762985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952502" y="7083069"/>
              <a:ext cx="7372350" cy="1828800"/>
            </a:xfrm>
            <a:prstGeom prst="rect">
              <a:avLst/>
            </a:prstGeom>
          </p:spPr>
        </p:pic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" y="1082040"/>
            <a:ext cx="11506200" cy="5038725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5323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6"/>
            </a:pPr>
            <a:r>
              <a:rPr lang="en-US" altLang="ko-KR" sz="2800" b="1" dirty="0"/>
              <a:t>Conclusion &amp; Future works</a:t>
            </a:r>
            <a:endParaRPr lang="ko-KR" altLang="en-US" sz="28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082040"/>
            <a:ext cx="10515600" cy="5094923"/>
          </a:xfrm>
          <a:ln>
            <a:noFill/>
          </a:ln>
        </p:spPr>
        <p:txBody>
          <a:bodyPr anchor="ctr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800" b="1" dirty="0"/>
              <a:t>결론</a:t>
            </a:r>
            <a:endParaRPr lang="en-US" altLang="ko-KR" sz="1800" b="1" dirty="0"/>
          </a:p>
          <a:p>
            <a:pPr marL="742950" lvl="1" indent="-285750">
              <a:lnSpc>
                <a:spcPct val="150000"/>
              </a:lnSpc>
            </a:pPr>
            <a:r>
              <a:rPr lang="ko-KR" altLang="en-US" sz="1400" b="1" dirty="0"/>
              <a:t>객체지향 메커니즘 </a:t>
            </a:r>
            <a:r>
              <a:rPr lang="ko-KR" altLang="en-US" sz="1400" dirty="0"/>
              <a:t>기반의 </a:t>
            </a:r>
            <a:r>
              <a:rPr lang="ko-KR" altLang="en-US" sz="1400" b="1" dirty="0">
                <a:solidFill>
                  <a:srgbClr val="FF0000"/>
                </a:solidFill>
              </a:rPr>
              <a:t>정적</a:t>
            </a:r>
            <a:r>
              <a:rPr lang="en-US" altLang="ko-KR" sz="1400" b="1" dirty="0">
                <a:solidFill>
                  <a:srgbClr val="FF0000"/>
                </a:solidFill>
              </a:rPr>
              <a:t>/</a:t>
            </a:r>
            <a:r>
              <a:rPr lang="ko-KR" altLang="en-US" sz="1400" b="1" dirty="0">
                <a:solidFill>
                  <a:srgbClr val="FF0000"/>
                </a:solidFill>
              </a:rPr>
              <a:t>동적 재사용 </a:t>
            </a:r>
            <a:r>
              <a:rPr lang="ko-KR" altLang="en-US" sz="1400" b="1" dirty="0" err="1">
                <a:solidFill>
                  <a:srgbClr val="FF0000"/>
                </a:solidFill>
              </a:rPr>
              <a:t>매트릭</a:t>
            </a:r>
            <a:r>
              <a:rPr lang="ko-KR" altLang="en-US" sz="1400" b="1" dirty="0">
                <a:solidFill>
                  <a:srgbClr val="FF0000"/>
                </a:solidFill>
              </a:rPr>
              <a:t> 정의</a:t>
            </a:r>
            <a:endParaRPr lang="en-US" altLang="ko-KR" sz="1400" b="1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</a:pPr>
            <a:r>
              <a:rPr lang="ko-KR" altLang="en-US" sz="1400" dirty="0"/>
              <a:t>재사용 모듈 자동식별하기 위한 </a:t>
            </a:r>
            <a:r>
              <a:rPr lang="en-US" altLang="ko-KR" sz="1400" b="1" dirty="0">
                <a:solidFill>
                  <a:srgbClr val="FF0000"/>
                </a:solidFill>
              </a:rPr>
              <a:t>Tool-Chain </a:t>
            </a:r>
            <a:r>
              <a:rPr lang="ko-KR" altLang="en-US" sz="1400" b="1" dirty="0">
                <a:solidFill>
                  <a:srgbClr val="FF0000"/>
                </a:solidFill>
              </a:rPr>
              <a:t>구축</a:t>
            </a:r>
            <a:endParaRPr lang="en-US" altLang="ko-KR" sz="1400" b="1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</a:pPr>
            <a:r>
              <a:rPr lang="ko-KR" altLang="en-US" sz="1400" dirty="0"/>
              <a:t>정적</a:t>
            </a:r>
            <a:r>
              <a:rPr lang="en-US" altLang="ko-KR" sz="1400" dirty="0"/>
              <a:t>/</a:t>
            </a:r>
            <a:r>
              <a:rPr lang="ko-KR" altLang="en-US" sz="1400" dirty="0"/>
              <a:t>동적 분석 결과를 </a:t>
            </a:r>
            <a:r>
              <a:rPr lang="en-US" altLang="ko-KR" sz="1400" dirty="0"/>
              <a:t>Apache</a:t>
            </a:r>
            <a:r>
              <a:rPr lang="ko-KR" altLang="en-US" sz="1400" dirty="0"/>
              <a:t>를</a:t>
            </a:r>
            <a:r>
              <a:rPr lang="en-US" altLang="ko-KR" sz="1400" dirty="0"/>
              <a:t> </a:t>
            </a:r>
            <a:r>
              <a:rPr lang="ko-KR" altLang="en-US" sz="1400" dirty="0"/>
              <a:t>기반으로 웹 환경에서 가시화</a:t>
            </a:r>
            <a:endParaRPr lang="en-US" altLang="ko-KR" sz="1400" dirty="0"/>
          </a:p>
          <a:p>
            <a:pPr marL="742950" lvl="1" indent="-285750">
              <a:lnSpc>
                <a:spcPct val="150000"/>
              </a:lnSpc>
            </a:pPr>
            <a:r>
              <a:rPr lang="ko-KR" altLang="en-US" sz="1400" dirty="0"/>
              <a:t>재사용에 적합한 모듈</a:t>
            </a:r>
            <a:r>
              <a:rPr lang="en-US" altLang="ko-KR" sz="1400" dirty="0"/>
              <a:t>/</a:t>
            </a:r>
            <a:r>
              <a:rPr lang="ko-KR" altLang="en-US" sz="1400" dirty="0"/>
              <a:t>클러스터의 자동 식별을 통해 </a:t>
            </a:r>
            <a:r>
              <a:rPr lang="ko-KR" altLang="en-US" sz="1400" b="1" dirty="0" err="1">
                <a:solidFill>
                  <a:srgbClr val="FF0000"/>
                </a:solidFill>
              </a:rPr>
              <a:t>재사용성</a:t>
            </a:r>
            <a:r>
              <a:rPr lang="ko-KR" altLang="en-US" sz="1400" b="1" dirty="0">
                <a:solidFill>
                  <a:srgbClr val="FF0000"/>
                </a:solidFill>
              </a:rPr>
              <a:t> 향상 및 가이드라인 제공</a:t>
            </a:r>
            <a:endParaRPr lang="en-US" altLang="ko-KR" sz="1400" b="1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</a:pPr>
            <a:r>
              <a:rPr lang="ko-KR" altLang="en-US" sz="1400" dirty="0"/>
              <a:t>재사용을 통해 </a:t>
            </a:r>
            <a:r>
              <a:rPr lang="ko-KR" altLang="en-US" sz="1400" b="1" dirty="0">
                <a:solidFill>
                  <a:srgbClr val="FF0000"/>
                </a:solidFill>
              </a:rPr>
              <a:t>신뢰성</a:t>
            </a:r>
            <a:r>
              <a:rPr lang="en-US" altLang="ko-KR" sz="1400" b="1" dirty="0">
                <a:solidFill>
                  <a:srgbClr val="FF0000"/>
                </a:solidFill>
              </a:rPr>
              <a:t>, </a:t>
            </a:r>
            <a:r>
              <a:rPr lang="ko-KR" altLang="en-US" sz="1400" b="1" dirty="0">
                <a:solidFill>
                  <a:srgbClr val="FF0000"/>
                </a:solidFill>
              </a:rPr>
              <a:t>생산성</a:t>
            </a:r>
            <a:r>
              <a:rPr lang="en-US" altLang="ko-KR" sz="1400" b="1" dirty="0">
                <a:solidFill>
                  <a:srgbClr val="FF0000"/>
                </a:solidFill>
              </a:rPr>
              <a:t>, </a:t>
            </a:r>
            <a:r>
              <a:rPr lang="ko-KR" altLang="en-US" sz="1400" b="1" dirty="0">
                <a:solidFill>
                  <a:srgbClr val="FF0000"/>
                </a:solidFill>
              </a:rPr>
              <a:t>품질 개선</a:t>
            </a:r>
            <a:endParaRPr lang="en-US" altLang="ko-KR" sz="1400" b="1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</a:pPr>
            <a:endParaRPr lang="en-US" altLang="ko-KR" sz="14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800" b="1" dirty="0"/>
              <a:t>향후 연구</a:t>
            </a:r>
            <a:endParaRPr lang="en-US" altLang="ko-KR" sz="1800" b="1" dirty="0"/>
          </a:p>
          <a:p>
            <a:pPr marL="742950" lvl="1" indent="-285750">
              <a:lnSpc>
                <a:spcPct val="150000"/>
              </a:lnSpc>
            </a:pPr>
            <a:r>
              <a:rPr lang="ko-KR" altLang="en-US" sz="1400" dirty="0"/>
              <a:t>재사용 매트릭스의 </a:t>
            </a:r>
            <a:r>
              <a:rPr lang="ko-KR" altLang="en-US" sz="1400" b="1" dirty="0"/>
              <a:t>기준 설정</a:t>
            </a:r>
            <a:r>
              <a:rPr lang="ko-KR" altLang="en-US" sz="1400" dirty="0"/>
              <a:t>을 위한 </a:t>
            </a:r>
            <a:r>
              <a:rPr lang="ko-KR" altLang="en-US" sz="1400" b="1" dirty="0">
                <a:solidFill>
                  <a:srgbClr val="FF0000"/>
                </a:solidFill>
              </a:rPr>
              <a:t>분석</a:t>
            </a:r>
            <a:endParaRPr lang="en-US" altLang="ko-KR" sz="1400" b="1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</a:pPr>
            <a:r>
              <a:rPr lang="ko-KR" altLang="en-US" sz="1400" dirty="0"/>
              <a:t>테스트 케이스에 따라 다른 결과를 보이는 </a:t>
            </a:r>
            <a:r>
              <a:rPr lang="ko-KR" altLang="en-US" sz="1400" b="1" dirty="0"/>
              <a:t>동적 재사용 </a:t>
            </a:r>
            <a:r>
              <a:rPr lang="ko-KR" altLang="en-US" sz="1400" b="1" dirty="0" err="1"/>
              <a:t>매트릭의</a:t>
            </a:r>
            <a:r>
              <a:rPr lang="ko-KR" altLang="en-US" sz="1400" b="1" dirty="0"/>
              <a:t> 개선 </a:t>
            </a:r>
            <a:r>
              <a:rPr lang="ko-KR" altLang="en-US" sz="1400" dirty="0"/>
              <a:t>방법 연구</a:t>
            </a:r>
            <a:endParaRPr lang="en-US" altLang="ko-KR" sz="1400" b="1" dirty="0"/>
          </a:p>
          <a:p>
            <a:pPr marL="742950" lvl="1" indent="-285750">
              <a:lnSpc>
                <a:spcPct val="150000"/>
              </a:lnSpc>
            </a:pPr>
            <a:r>
              <a:rPr lang="ko-KR" altLang="en-US" sz="1400" dirty="0"/>
              <a:t>요구사항 </a:t>
            </a:r>
            <a:r>
              <a:rPr lang="ko-KR" altLang="en-US" sz="1400" dirty="0" err="1"/>
              <a:t>추적성</a:t>
            </a:r>
            <a:r>
              <a:rPr lang="ko-KR" altLang="en-US" sz="1400" dirty="0"/>
              <a:t> 연구를 기반으로 재사용 메커니즘을 </a:t>
            </a:r>
            <a:r>
              <a:rPr lang="ko-KR" altLang="en-US" sz="1400" b="1" dirty="0">
                <a:solidFill>
                  <a:srgbClr val="FF0000"/>
                </a:solidFill>
              </a:rPr>
              <a:t>요구사항 재사용</a:t>
            </a:r>
            <a:r>
              <a:rPr lang="ko-KR" altLang="en-US" sz="1400" dirty="0"/>
              <a:t>으로 확장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285874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en-US" altLang="ko-KR" sz="2800" b="1" dirty="0"/>
              <a:t>DROOM(Dynamic Reusability Object-Oriented Metrics)</a:t>
            </a:r>
            <a:endParaRPr lang="ko-KR" altLang="en-US" sz="2800" b="1" dirty="0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838200" y="1082040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sz="1600" b="1" dirty="0"/>
              <a:t>Method Level</a:t>
            </a:r>
          </a:p>
          <a:p>
            <a:pPr lvl="1">
              <a:buFont typeface="맑은 고딕" panose="020B0503020000020004" pitchFamily="50" charset="-127"/>
              <a:buChar char="–"/>
            </a:pPr>
            <a:r>
              <a:rPr lang="en-US" altLang="ko-KR" sz="1200" b="1" dirty="0">
                <a:solidFill>
                  <a:prstClr val="black"/>
                </a:solidFill>
              </a:rPr>
              <a:t>Static Metrics</a:t>
            </a:r>
          </a:p>
          <a:p>
            <a:pPr lvl="1">
              <a:buFont typeface="맑은 고딕" panose="020B0503020000020004" pitchFamily="50" charset="-127"/>
              <a:buChar char="–"/>
            </a:pPr>
            <a:endParaRPr lang="en-US" altLang="ko-KR" sz="1200" dirty="0"/>
          </a:p>
          <a:p>
            <a:pPr>
              <a:buFont typeface="Wingdings" panose="05000000000000000000" pitchFamily="2" charset="2"/>
              <a:buChar char="§"/>
            </a:pPr>
            <a:endParaRPr lang="en-US" altLang="ko-KR" sz="1600" b="1" dirty="0">
              <a:solidFill>
                <a:srgbClr val="FF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502606" y="3896091"/>
            <a:ext cx="4764843" cy="1384995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base" latinLnBrk="0">
              <a:lnSpc>
                <a:spcPct val="110000"/>
              </a:lnSpc>
            </a:pPr>
            <a:r>
              <a:rPr lang="en-US" altLang="ko-KR" sz="1200" kern="1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ko-KR" sz="1200" kern="100" dirty="0">
                <a:solidFill>
                  <a:srgbClr val="000000"/>
                </a:solidFill>
                <a:latin typeface="한양신명조"/>
              </a:rPr>
              <a:t> </a:t>
            </a:r>
            <a:r>
              <a:rPr lang="en-US" altLang="ko-KR" sz="1200" kern="100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altLang="ko-KR" sz="1200" kern="100" dirty="0">
                <a:solidFill>
                  <a:srgbClr val="000000"/>
                </a:solidFill>
                <a:latin typeface="한양신명조"/>
              </a:rPr>
              <a:t> </a:t>
            </a:r>
            <a:r>
              <a:rPr lang="en-US" altLang="ko-KR" sz="1200" kern="100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200" kern="100" dirty="0">
                <a:solidFill>
                  <a:srgbClr val="000000"/>
                </a:solidFill>
                <a:latin typeface="한양신명조"/>
              </a:rPr>
              <a:t> </a:t>
            </a:r>
            <a:r>
              <a:rPr lang="en-US" altLang="ko-KR" sz="1200" kern="100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createDoc</a:t>
            </a:r>
            <a:r>
              <a:rPr lang="en-US" altLang="ko-KR" sz="1200" kern="100" dirty="0">
                <a:solidFill>
                  <a:srgbClr val="000000"/>
                </a:solidFill>
                <a:latin typeface="Consolas" panose="020B0609020204030204" pitchFamily="49" charset="0"/>
              </a:rPr>
              <a:t>(Document </a:t>
            </a:r>
            <a:r>
              <a:rPr lang="en-US" altLang="ko-KR" sz="1200" kern="100" dirty="0" err="1">
                <a:solidFill>
                  <a:srgbClr val="6A3E3E"/>
                </a:solidFill>
                <a:latin typeface="Consolas" panose="020B0609020204030204" pitchFamily="49" charset="0"/>
              </a:rPr>
              <a:t>aDocument</a:t>
            </a:r>
            <a:r>
              <a:rPr lang="en-US" altLang="ko-KR" sz="1200" kern="1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ko-KR" altLang="ko-KR" sz="2800" b="0" i="0" u="none" strike="noStrike" dirty="0">
              <a:effectLst/>
              <a:latin typeface="Arial" panose="020B0604020202020204" pitchFamily="34" charset="0"/>
            </a:endParaRPr>
          </a:p>
          <a:p>
            <a:pPr marL="256032" fontAlgn="base" latinLnBrk="0">
              <a:lnSpc>
                <a:spcPct val="120000"/>
              </a:lnSpc>
            </a:pPr>
            <a:r>
              <a:rPr lang="en-US" altLang="ko-KR" sz="1200" kern="100" dirty="0">
                <a:solidFill>
                  <a:srgbClr val="6A3E3E"/>
                </a:solidFill>
                <a:latin typeface="Consolas" panose="020B0609020204030204" pitchFamily="49" charset="0"/>
              </a:rPr>
              <a:t>  </a:t>
            </a:r>
            <a:r>
              <a:rPr lang="en-US" altLang="ko-KR" sz="1200" kern="100" dirty="0" err="1">
                <a:solidFill>
                  <a:srgbClr val="6A3E3E"/>
                </a:solidFill>
                <a:latin typeface="Consolas" panose="020B0609020204030204" pitchFamily="49" charset="0"/>
              </a:rPr>
              <a:t>aDocument</a:t>
            </a:r>
            <a:r>
              <a:rPr lang="en-US" altLang="ko-KR" sz="1200" kern="100" dirty="0" err="1">
                <a:solidFill>
                  <a:srgbClr val="000000"/>
                </a:solidFill>
                <a:latin typeface="Consolas" panose="020B0609020204030204" pitchFamily="49" charset="0"/>
              </a:rPr>
              <a:t>.buildDisplay</a:t>
            </a:r>
            <a:r>
              <a:rPr lang="en-US" altLang="ko-KR" sz="1200" kern="1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r>
              <a:rPr lang="en-US" altLang="ko-KR" sz="1200" kern="1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</a:p>
          <a:p>
            <a:pPr marL="256032" fontAlgn="base" latinLnBrk="0">
              <a:lnSpc>
                <a:spcPct val="120000"/>
              </a:lnSpc>
            </a:pPr>
            <a:r>
              <a:rPr lang="en-US" altLang="ko-KR" sz="1200" kern="100" dirty="0">
                <a:solidFill>
                  <a:srgbClr val="6A3E3E"/>
                </a:solidFill>
                <a:latin typeface="Consolas" panose="020B0609020204030204" pitchFamily="49" charset="0"/>
              </a:rPr>
              <a:t>  </a:t>
            </a:r>
            <a:r>
              <a:rPr lang="en-US" altLang="ko-KR" sz="1200" kern="100" dirty="0" err="1">
                <a:solidFill>
                  <a:srgbClr val="6A3E3E"/>
                </a:solidFill>
                <a:latin typeface="Consolas" panose="020B0609020204030204" pitchFamily="49" charset="0"/>
              </a:rPr>
              <a:t>aDocument</a:t>
            </a:r>
            <a:r>
              <a:rPr lang="en-US" altLang="ko-KR" sz="1200" kern="100" dirty="0" err="1">
                <a:solidFill>
                  <a:srgbClr val="000000"/>
                </a:solidFill>
                <a:latin typeface="Consolas" panose="020B0609020204030204" pitchFamily="49" charset="0"/>
              </a:rPr>
              <a:t>.display</a:t>
            </a:r>
            <a:r>
              <a:rPr lang="en-US" altLang="ko-KR" sz="1200" kern="1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endParaRPr lang="ko-KR" altLang="ko-KR" sz="2800" b="0" i="0" u="none" strike="noStrike" dirty="0">
              <a:effectLst/>
              <a:latin typeface="Arial" panose="020B0604020202020204" pitchFamily="34" charset="0"/>
            </a:endParaRPr>
          </a:p>
          <a:p>
            <a:pPr marL="128016" fontAlgn="base" latinLnBrk="0">
              <a:lnSpc>
                <a:spcPct val="120000"/>
              </a:lnSpc>
            </a:pPr>
            <a:r>
              <a:rPr lang="en-US" altLang="ko-KR" sz="1200" kern="1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ko-KR" altLang="ko-KR" sz="2800" b="0" i="0" u="none" strike="noStrike" dirty="0">
              <a:effectLst/>
              <a:latin typeface="Arial" panose="020B0604020202020204" pitchFamily="34" charset="0"/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1200" kern="1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ko-KR" altLang="ko-KR" sz="2800" b="0" i="0" u="none" strike="noStrike" dirty="0">
              <a:effectLst/>
              <a:latin typeface="Arial" panose="020B0604020202020204" pitchFamily="34" charset="0"/>
            </a:endParaRPr>
          </a:p>
          <a:p>
            <a:pPr fontAlgn="base" latinLnBrk="0">
              <a:lnSpc>
                <a:spcPct val="110000"/>
              </a:lnSpc>
            </a:pPr>
            <a:endParaRPr lang="en-US" altLang="ko-KR" sz="1200" kern="0" spc="0" dirty="0">
              <a:solidFill>
                <a:srgbClr val="000000"/>
              </a:solidFill>
              <a:effectLst/>
              <a:latin typeface="한양신명조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표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863303"/>
                  </p:ext>
                </p:extLst>
              </p:nvPr>
            </p:nvGraphicFramePr>
            <p:xfrm>
              <a:off x="1502607" y="1693906"/>
              <a:ext cx="9296936" cy="14989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5396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79132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62128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2730366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3776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Factor</a:t>
                          </a:r>
                          <a:endParaRPr lang="ko-KR" altLang="en-US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Criteria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Metrics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/>
                            <a:t>Structure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60643">
                    <a:tc row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400" b="1" dirty="0"/>
                            <a:t>Coupling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/>
                            <a:t>CBM(Coupling</a:t>
                          </a:r>
                          <a:r>
                            <a:rPr lang="en-US" altLang="ko-KR" sz="1200" baseline="0"/>
                            <a:t> Between Method)</a:t>
                          </a:r>
                          <a:endParaRPr lang="ko-KR" altLang="en-US" sz="1200"/>
                        </a:p>
                      </a:txBody>
                      <a:tcPr anchor="ctr">
                        <a:solidFill>
                          <a:srgbClr val="FBFD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 dirty="0"/>
                            <a:t>#Number of call other method</a:t>
                          </a:r>
                          <a:endParaRPr lang="ko-KR" altLang="en-US" sz="1200" dirty="0"/>
                        </a:p>
                      </a:txBody>
                      <a:tcPr anchor="ctr">
                        <a:solidFill>
                          <a:srgbClr val="FBFDDB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latinLnBrk="1"/>
                          <a:endParaRPr lang="ko-KR" alt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560643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 dirty="0"/>
                            <a:t>MCO(Method Coupling)</a:t>
                          </a:r>
                          <a:endParaRPr lang="ko-KR" altLang="en-US" sz="1200"/>
                        </a:p>
                      </a:txBody>
                      <a:tcPr anchor="ctr">
                        <a:solidFill>
                          <a:srgbClr val="DB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ko-K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altLang="ko-K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ko-KR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𝑐𝑜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US" altLang="ko-KR" sz="1200" dirty="0"/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ko-KR" sz="1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2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𝑐𝑜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𝑐𝑜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𝑐𝑜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𝑐𝑜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𝑐𝑜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𝑐𝑜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oMath>
                          </a14:m>
                          <a:endParaRPr lang="ko-KR" altLang="en-US" sz="1100" dirty="0"/>
                        </a:p>
                      </a:txBody>
                      <a:tcPr anchor="ctr">
                        <a:solidFill>
                          <a:srgbClr val="DBEEF4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표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863303"/>
                  </p:ext>
                </p:extLst>
              </p:nvPr>
            </p:nvGraphicFramePr>
            <p:xfrm>
              <a:off x="1502607" y="1693906"/>
              <a:ext cx="9296936" cy="14989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53964"/>
                    <a:gridCol w="2791326"/>
                    <a:gridCol w="2621280"/>
                    <a:gridCol w="2730366"/>
                  </a:tblGrid>
                  <a:tr h="3776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 smtClean="0"/>
                            <a:t>Factor</a:t>
                          </a:r>
                          <a:endParaRPr lang="ko-KR" altLang="en-US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 smtClean="0"/>
                            <a:t>Criteria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 smtClean="0"/>
                            <a:t>Metrics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smtClean="0"/>
                            <a:t>Structure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</a:tr>
                  <a:tr h="560643">
                    <a:tc row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400" b="1" dirty="0" smtClean="0"/>
                            <a:t>Coupling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 smtClean="0"/>
                            <a:t>CBM(Coupling</a:t>
                          </a:r>
                          <a:r>
                            <a:rPr lang="en-US" altLang="ko-KR" sz="1200" baseline="0" smtClean="0"/>
                            <a:t> Between Method)</a:t>
                          </a:r>
                          <a:endParaRPr lang="ko-KR" altLang="en-US" sz="1200"/>
                        </a:p>
                      </a:txBody>
                      <a:tcPr anchor="ctr">
                        <a:solidFill>
                          <a:srgbClr val="FBFD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 dirty="0" smtClean="0"/>
                            <a:t>#Number of call other method</a:t>
                          </a:r>
                          <a:endParaRPr lang="ko-KR" altLang="en-US" sz="1200" dirty="0"/>
                        </a:p>
                      </a:txBody>
                      <a:tcPr anchor="ctr">
                        <a:solidFill>
                          <a:srgbClr val="FBFDDB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latinLnBrk="1"/>
                          <a:endParaRPr lang="ko-KR" altLang="en-US" sz="1200" dirty="0"/>
                        </a:p>
                      </a:txBody>
                      <a:tcPr anchor="ctr"/>
                    </a:tc>
                  </a:tr>
                  <a:tr h="560643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 dirty="0" smtClean="0"/>
                            <a:t>MCO(Method Coupling)</a:t>
                          </a:r>
                          <a:endParaRPr lang="ko-KR" altLang="en-US" sz="1200"/>
                        </a:p>
                      </a:txBody>
                      <a:tcPr anchor="ctr">
                        <a:solidFill>
                          <a:srgbClr val="DB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50930" t="-169565" r="-104651" b="-5326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2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5" name="TextBox 14"/>
          <p:cNvSpPr txBox="1"/>
          <p:nvPr/>
        </p:nvSpPr>
        <p:spPr>
          <a:xfrm>
            <a:off x="1502607" y="3634481"/>
            <a:ext cx="8980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ko-KR" altLang="en-US" sz="1100" b="1">
                <a:solidFill>
                  <a:schemeClr val="bg1">
                    <a:lumMod val="50000"/>
                  </a:schemeClr>
                </a:solidFill>
              </a:rPr>
              <a:t>예시 코드</a:t>
            </a:r>
            <a:r>
              <a:rPr lang="en-US" altLang="ko-KR" sz="1100" b="1" dirty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ko-KR" altLang="en-US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505576" y="3896091"/>
            <a:ext cx="4293968" cy="2493796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6500830" y="3640742"/>
            <a:ext cx="5661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ko-KR" altLang="en-US" sz="1100" b="1">
                <a:solidFill>
                  <a:schemeClr val="bg1">
                    <a:lumMod val="50000"/>
                  </a:schemeClr>
                </a:solidFill>
              </a:rPr>
              <a:t>구조</a:t>
            </a:r>
            <a:r>
              <a:rPr lang="en-US" altLang="ko-KR" sz="1100" b="1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ko-KR" altLang="en-US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545" y="2051971"/>
            <a:ext cx="2720997" cy="1112547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773" y="4080561"/>
            <a:ext cx="3383573" cy="2158171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2844563" y="4178326"/>
            <a:ext cx="1273411" cy="1778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2844564" y="4384675"/>
            <a:ext cx="857486" cy="1778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4065388" y="4079127"/>
            <a:ext cx="338554" cy="276999"/>
          </a:xfrm>
          <a:prstGeom prst="rect">
            <a:avLst/>
          </a:prstGeom>
          <a:solidFill>
            <a:schemeClr val="bg1">
              <a:lumMod val="75000"/>
              <a:alpha val="48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endParaRPr lang="ko-KR" altLang="en-US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638718" y="4285476"/>
            <a:ext cx="338554" cy="276999"/>
          </a:xfrm>
          <a:prstGeom prst="rect">
            <a:avLst/>
          </a:prstGeom>
          <a:solidFill>
            <a:schemeClr val="bg1">
              <a:lumMod val="75000"/>
              <a:alpha val="48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ko-KR" altLang="en-US" dirty="0"/>
              <a:t>②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31365" y="4293170"/>
            <a:ext cx="94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CBM = 2</a:t>
            </a:r>
            <a:endParaRPr lang="ko-KR" alt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417197" y="3238973"/>
            <a:ext cx="5705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100" b="1" dirty="0"/>
              <a:t>CBM : CK </a:t>
            </a:r>
            <a:r>
              <a:rPr lang="ko-KR" altLang="en-US" sz="1100" b="1" dirty="0"/>
              <a:t>매트릭스 </a:t>
            </a:r>
            <a:r>
              <a:rPr lang="en-US" altLang="ko-KR" sz="1100" b="1" dirty="0"/>
              <a:t>CBO(Coupling Between Object Classes)</a:t>
            </a:r>
            <a:r>
              <a:rPr lang="ko-KR" altLang="en-US" sz="1100" b="1" dirty="0"/>
              <a:t>를 </a:t>
            </a:r>
            <a:r>
              <a:rPr lang="ko-KR" altLang="en-US" sz="1100" b="1" dirty="0" err="1"/>
              <a:t>메소드</a:t>
            </a:r>
            <a:r>
              <a:rPr lang="ko-KR" altLang="en-US" sz="1100" b="1" dirty="0"/>
              <a:t> 레벨로 확장</a:t>
            </a:r>
            <a:endParaRPr lang="en-US" altLang="ko-KR" sz="11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100" b="1" dirty="0"/>
              <a:t>MCO : </a:t>
            </a:r>
            <a:r>
              <a:rPr lang="ko-KR" altLang="en-US" sz="1100" b="1" dirty="0"/>
              <a:t>개선한 매트릭스 </a:t>
            </a:r>
            <a:r>
              <a:rPr lang="en-US" altLang="ko-KR" sz="1100" b="1" dirty="0"/>
              <a:t>CCO(Class Coupling)</a:t>
            </a:r>
            <a:r>
              <a:rPr lang="ko-KR" altLang="en-US" sz="1100" b="1" dirty="0"/>
              <a:t>를 </a:t>
            </a:r>
            <a:r>
              <a:rPr lang="ko-KR" altLang="en-US" sz="1100" b="1" dirty="0" err="1"/>
              <a:t>메소드</a:t>
            </a:r>
            <a:r>
              <a:rPr lang="ko-KR" altLang="en-US" sz="1100" b="1" dirty="0"/>
              <a:t> 레벨로 확장</a:t>
            </a:r>
          </a:p>
        </p:txBody>
      </p:sp>
    </p:spTree>
    <p:extLst>
      <p:ext uri="{BB962C8B-B14F-4D97-AF65-F5344CB8AC3E}">
        <p14:creationId xmlns:p14="http://schemas.microsoft.com/office/powerpoint/2010/main" val="126216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en-US" altLang="ko-KR" sz="2800" b="1" dirty="0"/>
              <a:t>DROOM(Dynamic Reusability Object-Oriented Metrics)</a:t>
            </a:r>
            <a:endParaRPr lang="ko-KR" altLang="en-US" sz="2800" b="1" dirty="0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838200" y="1082040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sz="1600" b="1" dirty="0"/>
              <a:t>Method Level</a:t>
            </a:r>
          </a:p>
          <a:p>
            <a:pPr lvl="1">
              <a:buFont typeface="맑은 고딕" panose="020B0503020000020004" pitchFamily="50" charset="-127"/>
              <a:buChar char="–"/>
            </a:pPr>
            <a:r>
              <a:rPr lang="en-US" altLang="ko-KR" sz="1200" b="1" dirty="0">
                <a:solidFill>
                  <a:prstClr val="black"/>
                </a:solidFill>
              </a:rPr>
              <a:t>Static Metrics</a:t>
            </a:r>
          </a:p>
          <a:p>
            <a:pPr lvl="1">
              <a:buFont typeface="맑은 고딕" panose="020B0503020000020004" pitchFamily="50" charset="-127"/>
              <a:buChar char="–"/>
            </a:pPr>
            <a:endParaRPr lang="en-US" altLang="ko-KR" sz="1200" dirty="0"/>
          </a:p>
          <a:p>
            <a:pPr>
              <a:buFont typeface="Wingdings" panose="05000000000000000000" pitchFamily="2" charset="2"/>
              <a:buChar char="§"/>
            </a:pPr>
            <a:endParaRPr lang="en-US" altLang="ko-KR" sz="1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표 17"/>
              <p:cNvGraphicFramePr>
                <a:graphicFrameLocks noGrp="1"/>
              </p:cNvGraphicFramePr>
              <p:nvPr/>
            </p:nvGraphicFramePr>
            <p:xfrm>
              <a:off x="1502607" y="1693906"/>
              <a:ext cx="9296936" cy="14989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5396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79132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62128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2730366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3776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Factor</a:t>
                          </a:r>
                          <a:endParaRPr lang="ko-KR" altLang="en-US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Criteria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Metrics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/>
                            <a:t>Structure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60643">
                    <a:tc row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400" b="1" dirty="0"/>
                            <a:t>Coupling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/>
                            <a:t>CBM(Coupling</a:t>
                          </a:r>
                          <a:r>
                            <a:rPr lang="en-US" altLang="ko-KR" sz="1200" baseline="0"/>
                            <a:t> Between Method)</a:t>
                          </a:r>
                          <a:endParaRPr lang="ko-KR" altLang="en-US" sz="1200"/>
                        </a:p>
                      </a:txBody>
                      <a:tcPr anchor="ctr">
                        <a:solidFill>
                          <a:srgbClr val="FBFD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 dirty="0"/>
                            <a:t>#Number of call other method</a:t>
                          </a:r>
                          <a:endParaRPr lang="ko-KR" altLang="en-US" sz="1200" dirty="0"/>
                        </a:p>
                      </a:txBody>
                      <a:tcPr anchor="ctr">
                        <a:solidFill>
                          <a:srgbClr val="FBFDDB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latinLnBrk="1"/>
                          <a:endParaRPr lang="ko-KR" alt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560643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 dirty="0"/>
                            <a:t>MCO(Method Coupling)</a:t>
                          </a:r>
                          <a:endParaRPr lang="ko-KR" altLang="en-US" sz="1200"/>
                        </a:p>
                      </a:txBody>
                      <a:tcPr anchor="ctr">
                        <a:solidFill>
                          <a:srgbClr val="DB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ko-K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altLang="ko-K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ko-KR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𝑐𝑜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US" altLang="ko-KR" sz="1200" dirty="0"/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ko-KR" sz="1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2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𝑐𝑜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𝑐𝑜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𝑐𝑜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𝑐𝑜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𝑐𝑜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𝑐𝑜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oMath>
                          </a14:m>
                          <a:endParaRPr lang="ko-KR" altLang="en-US" sz="1100" dirty="0"/>
                        </a:p>
                      </a:txBody>
                      <a:tcPr anchor="ctr">
                        <a:solidFill>
                          <a:srgbClr val="DBEEF4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표 17"/>
              <p:cNvGraphicFramePr>
                <a:graphicFrameLocks noGrp="1"/>
              </p:cNvGraphicFramePr>
              <p:nvPr/>
            </p:nvGraphicFramePr>
            <p:xfrm>
              <a:off x="1502607" y="1693906"/>
              <a:ext cx="9296936" cy="14989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53964"/>
                    <a:gridCol w="2791326"/>
                    <a:gridCol w="2621280"/>
                    <a:gridCol w="2730366"/>
                  </a:tblGrid>
                  <a:tr h="3776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 smtClean="0"/>
                            <a:t>Factor</a:t>
                          </a:r>
                          <a:endParaRPr lang="ko-KR" altLang="en-US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 smtClean="0"/>
                            <a:t>Criteria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 smtClean="0"/>
                            <a:t>Metrics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smtClean="0"/>
                            <a:t>Structure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</a:tr>
                  <a:tr h="560643">
                    <a:tc row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400" b="1" dirty="0" smtClean="0"/>
                            <a:t>Coupling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 smtClean="0"/>
                            <a:t>CBM(Coupling</a:t>
                          </a:r>
                          <a:r>
                            <a:rPr lang="en-US" altLang="ko-KR" sz="1200" baseline="0" smtClean="0"/>
                            <a:t> Between Method)</a:t>
                          </a:r>
                          <a:endParaRPr lang="ko-KR" altLang="en-US" sz="1200"/>
                        </a:p>
                      </a:txBody>
                      <a:tcPr anchor="ctr">
                        <a:solidFill>
                          <a:srgbClr val="FBFD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 dirty="0" smtClean="0"/>
                            <a:t>#Number of call other method</a:t>
                          </a:r>
                          <a:endParaRPr lang="ko-KR" altLang="en-US" sz="1200" dirty="0"/>
                        </a:p>
                      </a:txBody>
                      <a:tcPr anchor="ctr">
                        <a:solidFill>
                          <a:srgbClr val="FBFDDB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latinLnBrk="1"/>
                          <a:endParaRPr lang="ko-KR" altLang="en-US" sz="1200" dirty="0"/>
                        </a:p>
                      </a:txBody>
                      <a:tcPr anchor="ctr"/>
                    </a:tc>
                  </a:tr>
                  <a:tr h="560643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 dirty="0" smtClean="0"/>
                            <a:t>MCO(Method Coupling)</a:t>
                          </a:r>
                          <a:endParaRPr lang="ko-KR" altLang="en-US" sz="1200"/>
                        </a:p>
                      </a:txBody>
                      <a:tcPr anchor="ctr">
                        <a:solidFill>
                          <a:srgbClr val="DB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50930" t="-169565" r="-104651" b="-5326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2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그림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545" y="2051971"/>
            <a:ext cx="2720997" cy="1112547"/>
          </a:xfrm>
          <a:prstGeom prst="rect">
            <a:avLst/>
          </a:prstGeom>
        </p:spPr>
      </p:pic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250585"/>
              </p:ext>
            </p:extLst>
          </p:nvPr>
        </p:nvGraphicFramePr>
        <p:xfrm>
          <a:off x="1502604" y="3819514"/>
          <a:ext cx="9296939" cy="243362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3008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82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882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95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3380"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절차지향 결합도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객체지향 결합도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점수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707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/>
                        <a:t>Data Coupling</a:t>
                      </a:r>
                      <a:endParaRPr lang="ko-KR" altLang="en-US" sz="900" b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/>
                        <a:t>모듈 간 파라미터로 기본 </a:t>
                      </a:r>
                      <a:r>
                        <a:rPr lang="ko-KR" altLang="en-US" sz="900" dirty="0" err="1"/>
                        <a:t>자료형</a:t>
                      </a:r>
                      <a:r>
                        <a:rPr lang="ko-KR" altLang="en-US" sz="900" dirty="0"/>
                        <a:t> 전달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err="1"/>
                        <a:t>메소드</a:t>
                      </a:r>
                      <a:r>
                        <a:rPr lang="ko-KR" altLang="en-US" sz="900" dirty="0"/>
                        <a:t> 간 호출 파라미터로 기본 </a:t>
                      </a:r>
                      <a:r>
                        <a:rPr lang="ko-KR" altLang="en-US" sz="900" dirty="0" err="1"/>
                        <a:t>자료형</a:t>
                      </a:r>
                      <a:r>
                        <a:rPr lang="ko-KR" altLang="en-US" sz="900" dirty="0"/>
                        <a:t> 전달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707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/>
                        <a:t>Stamp Coupling</a:t>
                      </a:r>
                      <a:endParaRPr lang="ko-KR" altLang="en-US" sz="900" b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/>
                        <a:t>모듈 간 파라미터로 기본 </a:t>
                      </a:r>
                      <a:r>
                        <a:rPr lang="ko-KR" altLang="en-US" sz="900" dirty="0" err="1"/>
                        <a:t>자료형이</a:t>
                      </a:r>
                      <a:r>
                        <a:rPr lang="ko-KR" altLang="en-US" sz="900" dirty="0"/>
                        <a:t> 아닌 복잡한 자료 구조 전달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err="1"/>
                        <a:t>메소드</a:t>
                      </a:r>
                      <a:r>
                        <a:rPr lang="ko-KR" altLang="en-US" sz="900" dirty="0"/>
                        <a:t> 간 호출 파라미터로 배열</a:t>
                      </a:r>
                      <a:r>
                        <a:rPr lang="en-US" altLang="ko-KR" sz="900" dirty="0"/>
                        <a:t>, </a:t>
                      </a:r>
                      <a:r>
                        <a:rPr lang="ko-KR" altLang="en-US" sz="900" dirty="0"/>
                        <a:t>오브젝트 등 전달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6707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/>
                        <a:t>Control</a:t>
                      </a:r>
                      <a:r>
                        <a:rPr lang="en-US" altLang="ko-KR" sz="900" b="1" baseline="0" dirty="0"/>
                        <a:t> Coupling</a:t>
                      </a:r>
                      <a:endParaRPr lang="ko-KR" altLang="en-US" sz="900" b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/>
                        <a:t>호출 시에 전달되는 </a:t>
                      </a:r>
                      <a:r>
                        <a:rPr lang="ko-KR" altLang="en-US" sz="900" dirty="0" err="1"/>
                        <a:t>파라미터가</a:t>
                      </a:r>
                      <a:r>
                        <a:rPr lang="ko-KR" altLang="en-US" sz="900" dirty="0"/>
                        <a:t> 모듈의 제어를 지시하는 데이터로 </a:t>
                      </a:r>
                      <a:r>
                        <a:rPr lang="en-US" altLang="ko-KR" sz="900" dirty="0"/>
                        <a:t/>
                      </a:r>
                      <a:br>
                        <a:rPr lang="en-US" altLang="ko-KR" sz="900" dirty="0"/>
                      </a:br>
                      <a:r>
                        <a:rPr lang="ko-KR" altLang="en-US" sz="900" dirty="0"/>
                        <a:t>사용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/>
                        <a:t>호출 시에 전달되는 </a:t>
                      </a:r>
                      <a:r>
                        <a:rPr lang="ko-KR" altLang="en-US" sz="900" dirty="0" err="1"/>
                        <a:t>파라미터가</a:t>
                      </a:r>
                      <a:r>
                        <a:rPr lang="ko-KR" altLang="en-US" sz="900" dirty="0"/>
                        <a:t> </a:t>
                      </a:r>
                      <a:r>
                        <a:rPr lang="en-US" altLang="ko-KR" sz="900" dirty="0"/>
                        <a:t>if/switch</a:t>
                      </a:r>
                      <a:r>
                        <a:rPr lang="ko-KR" altLang="en-US" sz="900" dirty="0"/>
                        <a:t>문과 같은 분기 조건으로 </a:t>
                      </a:r>
                      <a:r>
                        <a:rPr lang="en-US" altLang="ko-KR" sz="900" dirty="0"/>
                        <a:t/>
                      </a:r>
                      <a:br>
                        <a:rPr lang="en-US" altLang="ko-KR" sz="900" dirty="0"/>
                      </a:br>
                      <a:r>
                        <a:rPr lang="ko-KR" altLang="en-US" sz="900" dirty="0"/>
                        <a:t>사용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3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6707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/>
                        <a:t>External Coupling</a:t>
                      </a:r>
                      <a:endParaRPr lang="ko-KR" altLang="en-US" sz="900" b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/>
                        <a:t>외부</a:t>
                      </a:r>
                      <a:r>
                        <a:rPr lang="en-US" altLang="ko-KR" sz="900" dirty="0"/>
                        <a:t> </a:t>
                      </a:r>
                      <a:r>
                        <a:rPr lang="ko-KR" altLang="en-US" sz="900" dirty="0"/>
                        <a:t>자료 공유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/>
                        <a:t>호출</a:t>
                      </a:r>
                      <a:r>
                        <a:rPr lang="en-US" altLang="ko-KR" sz="900" dirty="0"/>
                        <a:t> </a:t>
                      </a:r>
                      <a:r>
                        <a:rPr lang="ko-KR" altLang="en-US" sz="900" dirty="0" err="1"/>
                        <a:t>파라미터에</a:t>
                      </a:r>
                      <a:r>
                        <a:rPr lang="ko-KR" altLang="en-US" sz="900" dirty="0"/>
                        <a:t> </a:t>
                      </a:r>
                      <a:r>
                        <a:rPr lang="en-US" altLang="ko-KR" sz="900" dirty="0"/>
                        <a:t>File, Font, HTTP</a:t>
                      </a:r>
                      <a:r>
                        <a:rPr lang="ko-KR" altLang="en-US" sz="900" dirty="0"/>
                        <a:t>와 같은 외부 데이터를 전달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4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6707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/>
                        <a:t>Common Coupling</a:t>
                      </a:r>
                      <a:endParaRPr lang="ko-KR" altLang="en-US" sz="900" b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/>
                        <a:t>공유되는 공통 데이터 영역을 여러 모듈이 사용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/>
                        <a:t>호출</a:t>
                      </a:r>
                      <a:r>
                        <a:rPr lang="en-US" altLang="ko-KR" sz="900" dirty="0"/>
                        <a:t> </a:t>
                      </a:r>
                      <a:r>
                        <a:rPr lang="ko-KR" altLang="en-US" sz="900" dirty="0"/>
                        <a:t>시 </a:t>
                      </a:r>
                      <a:r>
                        <a:rPr lang="en-US" altLang="ko-KR" sz="900" dirty="0"/>
                        <a:t>static</a:t>
                      </a:r>
                      <a:r>
                        <a:rPr lang="ko-KR" altLang="en-US" sz="900" dirty="0"/>
                        <a:t>으로 선언된 </a:t>
                      </a:r>
                      <a:r>
                        <a:rPr lang="ko-KR" altLang="en-US" sz="900" dirty="0" err="1"/>
                        <a:t>메소드</a:t>
                      </a:r>
                      <a:r>
                        <a:rPr lang="ko-KR" altLang="en-US" sz="900" dirty="0"/>
                        <a:t> 호출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5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6707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/>
                        <a:t>Content Coupling</a:t>
                      </a:r>
                      <a:endParaRPr lang="ko-KR" altLang="en-US" sz="900" b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/>
                        <a:t>특정</a:t>
                      </a:r>
                      <a:r>
                        <a:rPr lang="en-US" altLang="ko-KR" sz="900"/>
                        <a:t> </a:t>
                      </a:r>
                      <a:r>
                        <a:rPr lang="ko-KR" altLang="en-US" sz="900"/>
                        <a:t>모듈이 다른 모듈의 내부 기능이나 내부 자료 참조</a:t>
                      </a:r>
                      <a:endParaRPr lang="ko-KR" altLang="en-US"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/>
                        <a:t>호출</a:t>
                      </a:r>
                      <a:r>
                        <a:rPr lang="en-US" altLang="ko-KR" sz="900" dirty="0"/>
                        <a:t> </a:t>
                      </a:r>
                      <a:r>
                        <a:rPr lang="ko-KR" altLang="en-US" sz="900" dirty="0"/>
                        <a:t>시 </a:t>
                      </a:r>
                      <a:r>
                        <a:rPr lang="en-US" altLang="ko-KR" sz="900" dirty="0"/>
                        <a:t>get/set </a:t>
                      </a:r>
                      <a:r>
                        <a:rPr lang="ko-KR" altLang="en-US" sz="900" dirty="0" err="1"/>
                        <a:t>메소드를</a:t>
                      </a:r>
                      <a:r>
                        <a:rPr lang="ko-KR" altLang="en-US" sz="900" dirty="0"/>
                        <a:t> 호출하고 해당 </a:t>
                      </a:r>
                      <a:r>
                        <a:rPr lang="ko-KR" altLang="en-US" sz="900" dirty="0" err="1"/>
                        <a:t>메소드가</a:t>
                      </a:r>
                      <a:r>
                        <a:rPr lang="ko-KR" altLang="en-US" sz="900" dirty="0"/>
                        <a:t> 있는 클래스에 </a:t>
                      </a:r>
                      <a:r>
                        <a:rPr lang="en-US" altLang="ko-KR" sz="900" dirty="0"/>
                        <a:t>private </a:t>
                      </a:r>
                      <a:r>
                        <a:rPr lang="ko-KR" altLang="en-US" sz="900" dirty="0"/>
                        <a:t>형 변수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6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417197" y="3238973"/>
            <a:ext cx="5705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100" b="1" dirty="0"/>
              <a:t>CBM : CK </a:t>
            </a:r>
            <a:r>
              <a:rPr lang="ko-KR" altLang="en-US" sz="1100" b="1" dirty="0"/>
              <a:t>매트릭스 </a:t>
            </a:r>
            <a:r>
              <a:rPr lang="en-US" altLang="ko-KR" sz="1100" b="1" dirty="0"/>
              <a:t>CBO(Coupling Between Object Classes)</a:t>
            </a:r>
            <a:r>
              <a:rPr lang="ko-KR" altLang="en-US" sz="1100" b="1" dirty="0"/>
              <a:t>를 </a:t>
            </a:r>
            <a:r>
              <a:rPr lang="ko-KR" altLang="en-US" sz="1100" b="1" dirty="0" err="1"/>
              <a:t>메소드</a:t>
            </a:r>
            <a:r>
              <a:rPr lang="ko-KR" altLang="en-US" sz="1100" b="1" dirty="0"/>
              <a:t> 레벨로 확장</a:t>
            </a:r>
            <a:endParaRPr lang="en-US" altLang="ko-KR" sz="11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100" b="1" dirty="0"/>
              <a:t>MCO : </a:t>
            </a:r>
            <a:r>
              <a:rPr lang="ko-KR" altLang="en-US" sz="1100" b="1" dirty="0"/>
              <a:t>개선한 매트릭스 </a:t>
            </a:r>
            <a:r>
              <a:rPr lang="en-US" altLang="ko-KR" sz="1100" b="1" dirty="0"/>
              <a:t>CCO(Class Coupling)</a:t>
            </a:r>
            <a:r>
              <a:rPr lang="ko-KR" altLang="en-US" sz="1100" b="1" dirty="0"/>
              <a:t>를 </a:t>
            </a:r>
            <a:r>
              <a:rPr lang="ko-KR" altLang="en-US" sz="1100" b="1" dirty="0" err="1"/>
              <a:t>메소드</a:t>
            </a:r>
            <a:r>
              <a:rPr lang="ko-KR" altLang="en-US" sz="1100" b="1" dirty="0"/>
              <a:t> 레벨로 확장</a:t>
            </a:r>
          </a:p>
        </p:txBody>
      </p:sp>
    </p:spTree>
    <p:extLst>
      <p:ext uri="{BB962C8B-B14F-4D97-AF65-F5344CB8AC3E}">
        <p14:creationId xmlns:p14="http://schemas.microsoft.com/office/powerpoint/2010/main" val="2108412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en-US" altLang="ko-KR" sz="2800" b="1" dirty="0"/>
              <a:t>DROOM(Dynamic Reusability Object-Oriented Metrics)</a:t>
            </a:r>
            <a:endParaRPr lang="ko-KR" altLang="en-US" sz="2800" b="1" dirty="0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838200" y="1082040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sz="1600" b="1" dirty="0"/>
              <a:t>Method Level</a:t>
            </a:r>
          </a:p>
          <a:p>
            <a:pPr lvl="1">
              <a:buFont typeface="맑은 고딕" panose="020B0503020000020004" pitchFamily="50" charset="-127"/>
              <a:buChar char="–"/>
            </a:pPr>
            <a:r>
              <a:rPr lang="en-US" altLang="ko-KR" sz="1200" b="1" dirty="0">
                <a:solidFill>
                  <a:prstClr val="black"/>
                </a:solidFill>
              </a:rPr>
              <a:t>Static Metrics</a:t>
            </a:r>
          </a:p>
          <a:p>
            <a:pPr lvl="1">
              <a:buFont typeface="맑은 고딕" panose="020B0503020000020004" pitchFamily="50" charset="-127"/>
              <a:buChar char="–"/>
            </a:pPr>
            <a:endParaRPr lang="en-US" altLang="ko-KR" sz="1200" dirty="0"/>
          </a:p>
          <a:p>
            <a:pPr>
              <a:buFont typeface="Wingdings" panose="05000000000000000000" pitchFamily="2" charset="2"/>
              <a:buChar char="§"/>
            </a:pPr>
            <a:endParaRPr lang="en-US" altLang="ko-KR" sz="1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표 17"/>
              <p:cNvGraphicFramePr>
                <a:graphicFrameLocks noGrp="1"/>
              </p:cNvGraphicFramePr>
              <p:nvPr/>
            </p:nvGraphicFramePr>
            <p:xfrm>
              <a:off x="1502607" y="1693906"/>
              <a:ext cx="9296936" cy="14989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5396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79132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62128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2730366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3776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Factor</a:t>
                          </a:r>
                          <a:endParaRPr lang="ko-KR" altLang="en-US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Criteria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Metrics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/>
                            <a:t>Structure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60643">
                    <a:tc row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400" b="1" dirty="0"/>
                            <a:t>Coupling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/>
                            <a:t>CBM(Coupling</a:t>
                          </a:r>
                          <a:r>
                            <a:rPr lang="en-US" altLang="ko-KR" sz="1200" baseline="0"/>
                            <a:t> Between Method)</a:t>
                          </a:r>
                          <a:endParaRPr lang="ko-KR" altLang="en-US" sz="1200"/>
                        </a:p>
                      </a:txBody>
                      <a:tcPr anchor="ctr">
                        <a:solidFill>
                          <a:srgbClr val="FBFD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 dirty="0"/>
                            <a:t>#Number of call other method</a:t>
                          </a:r>
                          <a:endParaRPr lang="ko-KR" altLang="en-US" sz="1200" dirty="0"/>
                        </a:p>
                      </a:txBody>
                      <a:tcPr anchor="ctr">
                        <a:solidFill>
                          <a:srgbClr val="FBFDDB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latinLnBrk="1"/>
                          <a:endParaRPr lang="ko-KR" alt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560643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 dirty="0"/>
                            <a:t>MCO(Method Coupling)</a:t>
                          </a:r>
                          <a:endParaRPr lang="ko-KR" altLang="en-US" sz="1200"/>
                        </a:p>
                      </a:txBody>
                      <a:tcPr anchor="ctr">
                        <a:solidFill>
                          <a:srgbClr val="DB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ko-K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altLang="ko-K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ko-KR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𝑐𝑜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US" altLang="ko-KR" sz="1200" dirty="0"/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ko-KR" sz="1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2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𝑐𝑜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𝑐𝑜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𝑐𝑜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𝑐𝑜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𝑐𝑜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𝑐𝑜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oMath>
                          </a14:m>
                          <a:endParaRPr lang="ko-KR" altLang="en-US" sz="1100" dirty="0"/>
                        </a:p>
                      </a:txBody>
                      <a:tcPr anchor="ctr">
                        <a:solidFill>
                          <a:srgbClr val="DBEEF4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표 17"/>
              <p:cNvGraphicFramePr>
                <a:graphicFrameLocks noGrp="1"/>
              </p:cNvGraphicFramePr>
              <p:nvPr/>
            </p:nvGraphicFramePr>
            <p:xfrm>
              <a:off x="1502607" y="1693906"/>
              <a:ext cx="9296936" cy="14989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53964"/>
                    <a:gridCol w="2791326"/>
                    <a:gridCol w="2621280"/>
                    <a:gridCol w="2730366"/>
                  </a:tblGrid>
                  <a:tr h="3776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 smtClean="0"/>
                            <a:t>Factor</a:t>
                          </a:r>
                          <a:endParaRPr lang="ko-KR" altLang="en-US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 smtClean="0"/>
                            <a:t>Criteria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 smtClean="0"/>
                            <a:t>Metrics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smtClean="0"/>
                            <a:t>Structure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</a:tr>
                  <a:tr h="560643">
                    <a:tc row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400" b="1" dirty="0" smtClean="0"/>
                            <a:t>Coupling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 smtClean="0"/>
                            <a:t>CBM(Coupling</a:t>
                          </a:r>
                          <a:r>
                            <a:rPr lang="en-US" altLang="ko-KR" sz="1200" baseline="0" smtClean="0"/>
                            <a:t> Between Method)</a:t>
                          </a:r>
                          <a:endParaRPr lang="ko-KR" altLang="en-US" sz="1200"/>
                        </a:p>
                      </a:txBody>
                      <a:tcPr anchor="ctr">
                        <a:solidFill>
                          <a:srgbClr val="FBFD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 dirty="0" smtClean="0"/>
                            <a:t>#Number of call other method</a:t>
                          </a:r>
                          <a:endParaRPr lang="ko-KR" altLang="en-US" sz="1200" dirty="0"/>
                        </a:p>
                      </a:txBody>
                      <a:tcPr anchor="ctr">
                        <a:solidFill>
                          <a:srgbClr val="FBFDDB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latinLnBrk="1"/>
                          <a:endParaRPr lang="ko-KR" altLang="en-US" sz="1200" dirty="0"/>
                        </a:p>
                      </a:txBody>
                      <a:tcPr anchor="ctr"/>
                    </a:tc>
                  </a:tr>
                  <a:tr h="560643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 dirty="0" smtClean="0"/>
                            <a:t>MCO(Method Coupling)</a:t>
                          </a:r>
                          <a:endParaRPr lang="ko-KR" altLang="en-US" sz="1200"/>
                        </a:p>
                      </a:txBody>
                      <a:tcPr anchor="ctr">
                        <a:solidFill>
                          <a:srgbClr val="DB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50930" t="-169565" r="-104651" b="-5326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2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그림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545" y="2051971"/>
            <a:ext cx="2720997" cy="1112547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502606" y="3896091"/>
            <a:ext cx="4764843" cy="2566857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1200" kern="100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200" kern="100" dirty="0">
                <a:solidFill>
                  <a:srgbClr val="000000"/>
                </a:solidFill>
                <a:latin typeface="한양신명조"/>
              </a:rPr>
              <a:t> </a:t>
            </a:r>
            <a:r>
              <a:rPr lang="en-US" altLang="ko-KR" sz="1200" kern="100" dirty="0" err="1">
                <a:solidFill>
                  <a:srgbClr val="000000"/>
                </a:solidFill>
                <a:latin typeface="Consolas" panose="020B0609020204030204" pitchFamily="49" charset="0"/>
              </a:rPr>
              <a:t>Control_Caller</a:t>
            </a:r>
            <a:r>
              <a:rPr lang="en-US" altLang="ko-KR" sz="1200" kern="1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endParaRPr lang="en-US" altLang="ko-KR" sz="1200" kern="0" dirty="0">
              <a:solidFill>
                <a:srgbClr val="000000"/>
              </a:solidFill>
              <a:latin typeface="한양신명조"/>
            </a:endParaRPr>
          </a:p>
          <a:p>
            <a:pPr marL="381000" fontAlgn="base" latinLnBrk="0"/>
            <a:r>
              <a:rPr lang="en-US" altLang="ko-KR" sz="1200" kern="100" dirty="0" err="1">
                <a:solidFill>
                  <a:srgbClr val="0000C0"/>
                </a:solidFill>
                <a:latin typeface="Consolas" panose="020B0609020204030204" pitchFamily="49" charset="0"/>
              </a:rPr>
              <a:t>con</a:t>
            </a:r>
            <a:r>
              <a:rPr lang="en-US" altLang="ko-KR" sz="1200" kern="100" dirty="0" err="1">
                <a:solidFill>
                  <a:srgbClr val="000000"/>
                </a:solidFill>
                <a:latin typeface="Consolas" panose="020B0609020204030204" pitchFamily="49" charset="0"/>
              </a:rPr>
              <a:t>.Control_Callee</a:t>
            </a:r>
            <a:r>
              <a:rPr lang="en-US" altLang="ko-KR" sz="1200" kern="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200" kern="100" dirty="0">
                <a:solidFill>
                  <a:srgbClr val="0000C0"/>
                </a:solidFill>
                <a:latin typeface="Consolas" panose="020B0609020204030204" pitchFamily="49" charset="0"/>
              </a:rPr>
              <a:t>s</a:t>
            </a:r>
            <a:r>
              <a:rPr lang="en-US" altLang="ko-KR" sz="1200" kern="1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altLang="ko-KR" sz="1200" kern="100" dirty="0">
                <a:solidFill>
                  <a:srgbClr val="0000C0"/>
                </a:solidFill>
                <a:latin typeface="Consolas" panose="020B0609020204030204" pitchFamily="49" charset="0"/>
              </a:rPr>
              <a:t>s2</a:t>
            </a:r>
            <a:r>
              <a:rPr lang="en-US" altLang="ko-KR" sz="1200" kern="1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altLang="ko-KR" sz="1200" kern="0" dirty="0">
              <a:solidFill>
                <a:srgbClr val="000000"/>
              </a:solidFill>
              <a:latin typeface="한양신명조"/>
            </a:endParaRPr>
          </a:p>
          <a:p>
            <a:pPr fontAlgn="base" latinLnBrk="0"/>
            <a:r>
              <a:rPr lang="en-US" altLang="ko-KR" sz="1200" kern="100" dirty="0">
                <a:solidFill>
                  <a:srgbClr val="7F0055"/>
                </a:solidFill>
                <a:latin typeface="Consolas" panose="020B0609020204030204" pitchFamily="49" charset="0"/>
              </a:rPr>
              <a:t>}</a:t>
            </a:r>
          </a:p>
          <a:p>
            <a:pPr fontAlgn="base" latinLnBrk="0"/>
            <a:endParaRPr lang="en-US" altLang="ko-KR" sz="1200" kern="100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fontAlgn="base" latinLnBrk="0"/>
            <a:r>
              <a:rPr lang="en-US" altLang="ko-KR" sz="1200" kern="100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200" kern="100" dirty="0">
                <a:solidFill>
                  <a:srgbClr val="000000"/>
                </a:solidFill>
                <a:latin typeface="한양신명조"/>
              </a:rPr>
              <a:t> </a:t>
            </a:r>
            <a:r>
              <a:rPr lang="en-US" altLang="ko-KR" sz="1200" kern="100" dirty="0" err="1">
                <a:solidFill>
                  <a:srgbClr val="000000"/>
                </a:solidFill>
                <a:latin typeface="Consolas" panose="020B0609020204030204" pitchFamily="49" charset="0"/>
              </a:rPr>
              <a:t>Control_Callee</a:t>
            </a:r>
            <a:r>
              <a:rPr lang="en-US" altLang="ko-KR" sz="1200" kern="100" dirty="0">
                <a:solidFill>
                  <a:srgbClr val="000000"/>
                </a:solidFill>
                <a:latin typeface="Consolas" panose="020B0609020204030204" pitchFamily="49" charset="0"/>
              </a:rPr>
              <a:t>(String </a:t>
            </a:r>
            <a:r>
              <a:rPr lang="en-US" altLang="ko-KR" sz="1200" kern="100" dirty="0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en-US" altLang="ko-KR" sz="1200" kern="100" dirty="0">
                <a:solidFill>
                  <a:srgbClr val="000000"/>
                </a:solidFill>
                <a:latin typeface="Consolas" panose="020B0609020204030204" pitchFamily="49" charset="0"/>
              </a:rPr>
              <a:t>, String </a:t>
            </a:r>
            <a:r>
              <a:rPr lang="en-US" altLang="ko-KR" sz="1200" kern="100" dirty="0">
                <a:solidFill>
                  <a:srgbClr val="6A3E3E"/>
                </a:solidFill>
                <a:latin typeface="Consolas" panose="020B0609020204030204" pitchFamily="49" charset="0"/>
              </a:rPr>
              <a:t>s2</a:t>
            </a:r>
            <a:r>
              <a:rPr lang="en-US" altLang="ko-KR" sz="1200" kern="1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altLang="ko-KR" sz="1200" kern="0" dirty="0">
              <a:solidFill>
                <a:srgbClr val="000000"/>
              </a:solidFill>
              <a:latin typeface="한양신명조"/>
            </a:endParaRPr>
          </a:p>
          <a:p>
            <a:pPr marL="457200" fontAlgn="base" latinLnBrk="0">
              <a:lnSpc>
                <a:spcPct val="120000"/>
              </a:lnSpc>
            </a:pPr>
            <a:r>
              <a:rPr lang="en-US" altLang="ko-KR" sz="1200" kern="100" dirty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200" kern="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200" kern="100" dirty="0" err="1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en-US" altLang="ko-KR" sz="1200" kern="100" dirty="0" err="1">
                <a:solidFill>
                  <a:srgbClr val="000000"/>
                </a:solidFill>
                <a:latin typeface="Consolas" panose="020B0609020204030204" pitchFamily="49" charset="0"/>
              </a:rPr>
              <a:t>.equals</a:t>
            </a:r>
            <a:r>
              <a:rPr lang="en-US" altLang="ko-KR" sz="1200" kern="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200" kern="100" dirty="0">
                <a:solidFill>
                  <a:srgbClr val="2A00FF"/>
                </a:solidFill>
                <a:latin typeface="Consolas" panose="020B0609020204030204" pitchFamily="49" charset="0"/>
              </a:rPr>
              <a:t>"TRUE"</a:t>
            </a:r>
            <a:r>
              <a:rPr lang="en-US" altLang="ko-KR" sz="1200" kern="100" dirty="0">
                <a:solidFill>
                  <a:srgbClr val="000000"/>
                </a:solidFill>
                <a:latin typeface="Consolas" panose="020B0609020204030204" pitchFamily="49" charset="0"/>
              </a:rPr>
              <a:t>)){ </a:t>
            </a:r>
            <a:endParaRPr lang="en-US" altLang="ko-KR" sz="1200" kern="0" dirty="0">
              <a:solidFill>
                <a:srgbClr val="000000"/>
              </a:solidFill>
              <a:latin typeface="한양신명조"/>
            </a:endParaRPr>
          </a:p>
          <a:p>
            <a:pPr marL="457200" fontAlgn="base" latinLnBrk="0">
              <a:lnSpc>
                <a:spcPct val="120000"/>
              </a:lnSpc>
            </a:pPr>
            <a:r>
              <a:rPr lang="en-US" altLang="ko-KR" sz="1200" i="1" kern="100" dirty="0">
                <a:solidFill>
                  <a:srgbClr val="000000"/>
                </a:solidFill>
                <a:latin typeface="Consolas" panose="020B0609020204030204" pitchFamily="49" charset="0"/>
              </a:rPr>
              <a:t>...</a:t>
            </a:r>
            <a:endParaRPr lang="en-US" altLang="ko-KR" sz="1200" kern="0" dirty="0">
              <a:solidFill>
                <a:srgbClr val="000000"/>
              </a:solidFill>
              <a:latin typeface="한양신명조"/>
            </a:endParaRPr>
          </a:p>
          <a:p>
            <a:pPr marL="457200" fontAlgn="base" latinLnBrk="0">
              <a:lnSpc>
                <a:spcPct val="120000"/>
              </a:lnSpc>
            </a:pPr>
            <a:r>
              <a:rPr lang="en-US" altLang="ko-KR" sz="1200" kern="100" dirty="0">
                <a:solidFill>
                  <a:srgbClr val="7F0055"/>
                </a:solidFill>
                <a:latin typeface="Consolas" panose="020B0609020204030204" pitchFamily="49" charset="0"/>
              </a:rPr>
              <a:t>}</a:t>
            </a:r>
          </a:p>
          <a:p>
            <a:pPr marL="457200" fontAlgn="base" latinLnBrk="0">
              <a:lnSpc>
                <a:spcPct val="120000"/>
              </a:lnSpc>
            </a:pPr>
            <a:r>
              <a:rPr lang="en-US" altLang="ko-KR" sz="1200" kern="100" dirty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200" kern="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200" kern="100" dirty="0">
                <a:solidFill>
                  <a:srgbClr val="6A3E3E"/>
                </a:solidFill>
                <a:latin typeface="Consolas" panose="020B0609020204030204" pitchFamily="49" charset="0"/>
              </a:rPr>
              <a:t>s2</a:t>
            </a:r>
            <a:r>
              <a:rPr lang="en-US" altLang="ko-KR" sz="1200" kern="100" dirty="0">
                <a:solidFill>
                  <a:srgbClr val="000000"/>
                </a:solidFill>
                <a:latin typeface="Consolas" panose="020B0609020204030204" pitchFamily="49" charset="0"/>
              </a:rPr>
              <a:t>.equals(</a:t>
            </a:r>
            <a:r>
              <a:rPr lang="en-US" altLang="ko-KR" sz="1200" kern="100" dirty="0">
                <a:solidFill>
                  <a:srgbClr val="2A00FF"/>
                </a:solidFill>
                <a:latin typeface="Consolas" panose="020B0609020204030204" pitchFamily="49" charset="0"/>
              </a:rPr>
              <a:t>"TRUE"</a:t>
            </a:r>
            <a:r>
              <a:rPr lang="en-US" altLang="ko-KR" sz="1200" kern="100" dirty="0">
                <a:solidFill>
                  <a:srgbClr val="000000"/>
                </a:solidFill>
                <a:latin typeface="Consolas" panose="020B0609020204030204" pitchFamily="49" charset="0"/>
              </a:rPr>
              <a:t>)){</a:t>
            </a:r>
            <a:endParaRPr lang="en-US" altLang="ko-KR" sz="1200" kern="0" dirty="0">
              <a:solidFill>
                <a:srgbClr val="000000"/>
              </a:solidFill>
              <a:latin typeface="한양신명조"/>
            </a:endParaRPr>
          </a:p>
          <a:p>
            <a:pPr marL="457200" fontAlgn="base" latinLnBrk="0">
              <a:lnSpc>
                <a:spcPct val="120000"/>
              </a:lnSpc>
            </a:pPr>
            <a:r>
              <a:rPr lang="en-US" altLang="ko-KR" sz="1200" kern="100" dirty="0">
                <a:solidFill>
                  <a:srgbClr val="000000"/>
                </a:solidFill>
                <a:latin typeface="Consolas" panose="020B0609020204030204" pitchFamily="49" charset="0"/>
              </a:rPr>
              <a:t>...</a:t>
            </a:r>
            <a:endParaRPr lang="en-US" altLang="ko-KR" sz="1200" kern="0" dirty="0">
              <a:solidFill>
                <a:srgbClr val="000000"/>
              </a:solidFill>
              <a:latin typeface="한양신명조"/>
            </a:endParaRPr>
          </a:p>
          <a:p>
            <a:pPr marL="457200" fontAlgn="base" latinLnBrk="0">
              <a:lnSpc>
                <a:spcPct val="120000"/>
              </a:lnSpc>
            </a:pPr>
            <a:r>
              <a:rPr lang="en-US" altLang="ko-KR" sz="1200" kern="100" dirty="0">
                <a:solidFill>
                  <a:srgbClr val="7F0055"/>
                </a:solidFill>
                <a:latin typeface="Consolas" panose="020B0609020204030204" pitchFamily="49" charset="0"/>
              </a:rPr>
              <a:t>}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1200" kern="1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2607" y="3634481"/>
            <a:ext cx="8980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ko-KR" altLang="en-US" sz="1100" b="1">
                <a:solidFill>
                  <a:schemeClr val="bg1">
                    <a:lumMod val="50000"/>
                  </a:schemeClr>
                </a:solidFill>
              </a:rPr>
              <a:t>예시 코드</a:t>
            </a:r>
            <a:r>
              <a:rPr lang="en-US" altLang="ko-KR" sz="1100" b="1" dirty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ko-KR" altLang="en-US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505576" y="3896090"/>
            <a:ext cx="4293968" cy="2566857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500830" y="3640742"/>
            <a:ext cx="5661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ko-KR" altLang="en-US" sz="1100" b="1">
                <a:solidFill>
                  <a:schemeClr val="bg1">
                    <a:lumMod val="50000"/>
                  </a:schemeClr>
                </a:solidFill>
              </a:rPr>
              <a:t>구조</a:t>
            </a:r>
            <a:r>
              <a:rPr lang="en-US" altLang="ko-KR" sz="1100" b="1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ko-KR" altLang="en-US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214283" y="4674689"/>
            <a:ext cx="1637118" cy="1778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292561" y="4880606"/>
            <a:ext cx="1350751" cy="1778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253128" y="4397690"/>
            <a:ext cx="1571777" cy="276999"/>
          </a:xfrm>
          <a:prstGeom prst="rect">
            <a:avLst/>
          </a:prstGeom>
          <a:solidFill>
            <a:schemeClr val="bg1">
              <a:lumMod val="75000"/>
              <a:alpha val="48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Stamp Coupling *2</a:t>
            </a:r>
            <a:endParaRPr lang="ko-KR" alt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02153" y="5146137"/>
            <a:ext cx="1450975" cy="276999"/>
          </a:xfrm>
          <a:prstGeom prst="rect">
            <a:avLst/>
          </a:prstGeom>
          <a:solidFill>
            <a:schemeClr val="bg1">
              <a:lumMod val="75000"/>
              <a:alpha val="48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Control Coupling *2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2292561" y="5554875"/>
            <a:ext cx="1426952" cy="1778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3078" y="4443551"/>
            <a:ext cx="4310246" cy="17558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417197" y="3238973"/>
            <a:ext cx="5705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100" b="1" dirty="0"/>
              <a:t>CBM : CK </a:t>
            </a:r>
            <a:r>
              <a:rPr lang="ko-KR" altLang="en-US" sz="1100" b="1" dirty="0"/>
              <a:t>매트릭스 </a:t>
            </a:r>
            <a:r>
              <a:rPr lang="en-US" altLang="ko-KR" sz="1100" b="1" dirty="0"/>
              <a:t>CBO(Coupling Between Object Classes)</a:t>
            </a:r>
            <a:r>
              <a:rPr lang="ko-KR" altLang="en-US" sz="1100" b="1" dirty="0"/>
              <a:t>를 </a:t>
            </a:r>
            <a:r>
              <a:rPr lang="ko-KR" altLang="en-US" sz="1100" b="1" dirty="0" err="1"/>
              <a:t>메소드</a:t>
            </a:r>
            <a:r>
              <a:rPr lang="ko-KR" altLang="en-US" sz="1100" b="1" dirty="0"/>
              <a:t> 레벨로 확장</a:t>
            </a:r>
            <a:endParaRPr lang="en-US" altLang="ko-KR" sz="11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100" b="1" dirty="0"/>
              <a:t>MCO : </a:t>
            </a:r>
            <a:r>
              <a:rPr lang="ko-KR" altLang="en-US" sz="1100" b="1" dirty="0"/>
              <a:t>개선한 매트릭스 </a:t>
            </a:r>
            <a:r>
              <a:rPr lang="en-US" altLang="ko-KR" sz="1100" b="1" dirty="0"/>
              <a:t>CCO(Class Coupling)</a:t>
            </a:r>
            <a:r>
              <a:rPr lang="ko-KR" altLang="en-US" sz="1100" b="1" dirty="0"/>
              <a:t>를 </a:t>
            </a:r>
            <a:r>
              <a:rPr lang="ko-KR" altLang="en-US" sz="1100" b="1" dirty="0" err="1"/>
              <a:t>메소드</a:t>
            </a:r>
            <a:r>
              <a:rPr lang="ko-KR" altLang="en-US" sz="1100" b="1" dirty="0"/>
              <a:t> 레벨로 확장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04989" y="4129238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>
                <a:solidFill>
                  <a:srgbClr val="FF0000"/>
                </a:solidFill>
              </a:rPr>
              <a:t>수정</a:t>
            </a:r>
          </a:p>
        </p:txBody>
      </p:sp>
    </p:spTree>
    <p:extLst>
      <p:ext uri="{BB962C8B-B14F-4D97-AF65-F5344CB8AC3E}">
        <p14:creationId xmlns:p14="http://schemas.microsoft.com/office/powerpoint/2010/main" val="191481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altLang="ko-KR" sz="3600" b="1" dirty="0"/>
              <a:t>Motivation</a:t>
            </a:r>
            <a:endParaRPr lang="ko-KR" altLang="en-US" sz="3600" b="1" dirty="0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838200" y="994065"/>
            <a:ext cx="5122349" cy="5094923"/>
          </a:xfrm>
          <a:ln>
            <a:noFill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/>
              <a:t>오픈 소스의 업데이트 </a:t>
            </a:r>
            <a:r>
              <a:rPr lang="en-US" altLang="ko-KR" sz="2000" b="1" dirty="0"/>
              <a:t>&amp; </a:t>
            </a:r>
            <a:r>
              <a:rPr lang="ko-KR" altLang="en-US" sz="2000" b="1" dirty="0" err="1"/>
              <a:t>재사용율</a:t>
            </a:r>
            <a:endParaRPr lang="en-US" altLang="ko-KR" sz="2000" b="1" dirty="0"/>
          </a:p>
          <a:p>
            <a:pPr lvl="1">
              <a:buFont typeface="맑은 고딕" panose="020B0503020000020004" pitchFamily="50" charset="-127"/>
              <a:buChar char="–"/>
            </a:pPr>
            <a:r>
              <a:rPr lang="en-US" altLang="ko-KR" sz="2000" b="1" dirty="0"/>
              <a:t>JUnit</a:t>
            </a:r>
            <a:r>
              <a:rPr lang="en-US" altLang="ko-KR" sz="1600" b="1" dirty="0"/>
              <a:t/>
            </a:r>
            <a:br>
              <a:rPr lang="en-US" altLang="ko-KR" sz="1600" b="1" dirty="0"/>
            </a:br>
            <a:endParaRPr lang="en-US" altLang="ko-KR" sz="1600" b="1" dirty="0"/>
          </a:p>
          <a:p>
            <a:pPr marL="311400" indent="0">
              <a:buNone/>
            </a:pPr>
            <a:endParaRPr lang="en-US" altLang="ko-KR" sz="20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20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20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20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20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20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20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20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20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2000" b="1" dirty="0"/>
          </a:p>
          <a:p>
            <a:pPr marL="311400" indent="0">
              <a:buNone/>
            </a:pPr>
            <a:endParaRPr lang="en-US" altLang="ko-KR" sz="2000" b="1" dirty="0"/>
          </a:p>
          <a:p>
            <a:pPr marL="311400" indent="0">
              <a:buNone/>
            </a:pPr>
            <a:endParaRPr lang="en-US" altLang="ko-KR" sz="2000" b="1" dirty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017061"/>
              </p:ext>
            </p:extLst>
          </p:nvPr>
        </p:nvGraphicFramePr>
        <p:xfrm>
          <a:off x="6772274" y="1443550"/>
          <a:ext cx="4314825" cy="46421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192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77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77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98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class</a:t>
                      </a:r>
                      <a:endParaRPr lang="ko-KR" altLang="en-US" sz="11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Junit 3.4</a:t>
                      </a:r>
                      <a:endParaRPr lang="ko-KR" altLang="en-US" sz="11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Junit 4.0</a:t>
                      </a:r>
                      <a:endParaRPr lang="ko-KR" altLang="en-US" sz="11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ActiveTestTest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AllTests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AsserTest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ClassLoaderTest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ComparisonCompactorTest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ComparisonFailureTest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DoublePrecisionAssertTest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ExceptionTestCaseTest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ExtensionTest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/>
                        <a:t>Failure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FloatAssertTest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InheritedTestCase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LoadedFromJar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NoArgTestCaseTest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NoTestCaseClass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NoTestCases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NotPublicTestCase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NotVoidTestCase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OneTestCase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OverrideTestCase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/>
                        <a:t>Success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SuiteTest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TestCaseTest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TestImplementorTest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TestListenerTest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4.0</a:t>
                      </a:r>
                      <a:endParaRPr lang="ko-KR" altLang="en-US" sz="800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TestTestCaseClassLoader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TextRunnerTest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498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/>
                        <a:t>WasRun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/>
                        <a:t>V</a:t>
                      </a:r>
                      <a:r>
                        <a:rPr lang="en-US" altLang="ko-KR" sz="800" baseline="0" dirty="0"/>
                        <a:t> 3.4</a:t>
                      </a:r>
                      <a:endParaRPr lang="ko-KR" altLang="en-US" sz="800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603855" y="6081479"/>
            <a:ext cx="2483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Reusability = 20/28 = </a:t>
            </a:r>
            <a:r>
              <a:rPr lang="en-US" altLang="ko-KR" sz="1400" b="1" dirty="0">
                <a:solidFill>
                  <a:srgbClr val="FF0000"/>
                </a:solidFill>
              </a:rPr>
              <a:t>71%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24" name="차트 23"/>
          <p:cNvGraphicFramePr/>
          <p:nvPr>
            <p:extLst>
              <p:ext uri="{D42A27DB-BD31-4B8C-83A1-F6EECF244321}">
                <p14:modId xmlns:p14="http://schemas.microsoft.com/office/powerpoint/2010/main" val="3026560054"/>
              </p:ext>
            </p:extLst>
          </p:nvPr>
        </p:nvGraphicFramePr>
        <p:xfrm>
          <a:off x="948724" y="1443550"/>
          <a:ext cx="5483225" cy="4770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398537" y="6085654"/>
            <a:ext cx="5453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The Average annual update = (7+1+5+1+0+5+3+4+9)/9 = 4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8404622" y="4874300"/>
            <a:ext cx="3694257" cy="369332"/>
            <a:chOff x="8385572" y="1702475"/>
            <a:chExt cx="3694257" cy="369332"/>
          </a:xfrm>
        </p:grpSpPr>
        <p:sp>
          <p:nvSpPr>
            <p:cNvPr id="28" name="TextBox 27"/>
            <p:cNvSpPr txBox="1"/>
            <p:nvPr/>
          </p:nvSpPr>
          <p:spPr>
            <a:xfrm>
              <a:off x="11249024" y="1702475"/>
              <a:ext cx="830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rgbClr val="FF0000"/>
                  </a:solidFill>
                </a:rPr>
                <a:t>Reuse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8385572" y="1797844"/>
              <a:ext cx="2701527" cy="178594"/>
            </a:xfrm>
            <a:prstGeom prst="rect">
              <a:avLst/>
            </a:prstGeom>
            <a:solidFill>
              <a:srgbClr val="FF0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cxnSp>
          <p:nvCxnSpPr>
            <p:cNvPr id="30" name="직선 화살표 연결선 29"/>
            <p:cNvCxnSpPr>
              <a:stCxn id="31" idx="3"/>
              <a:endCxn id="28" idx="1"/>
            </p:cNvCxnSpPr>
            <p:nvPr/>
          </p:nvCxnSpPr>
          <p:spPr>
            <a:xfrm>
              <a:off x="11087099" y="1887141"/>
              <a:ext cx="161925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1268074" y="1590377"/>
            <a:ext cx="7246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chemeClr val="bg1">
                    <a:lumMod val="50000"/>
                  </a:schemeClr>
                </a:solidFill>
              </a:rPr>
              <a:t>삭제</a:t>
            </a:r>
          </a:p>
        </p:txBody>
      </p:sp>
      <p:cxnSp>
        <p:nvCxnSpPr>
          <p:cNvPr id="15" name="직선 화살표 연결선 14"/>
          <p:cNvCxnSpPr/>
          <p:nvPr/>
        </p:nvCxnSpPr>
        <p:spPr>
          <a:xfrm flipV="1">
            <a:off x="11069335" y="1721182"/>
            <a:ext cx="198739" cy="28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268074" y="1892647"/>
            <a:ext cx="7246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chemeClr val="bg1">
                    <a:lumMod val="50000"/>
                  </a:schemeClr>
                </a:solidFill>
              </a:rPr>
              <a:t>재사용</a:t>
            </a:r>
          </a:p>
        </p:txBody>
      </p:sp>
      <p:cxnSp>
        <p:nvCxnSpPr>
          <p:cNvPr id="17" name="직선 화살표 연결선 16"/>
          <p:cNvCxnSpPr/>
          <p:nvPr/>
        </p:nvCxnSpPr>
        <p:spPr>
          <a:xfrm flipV="1">
            <a:off x="11069335" y="2023452"/>
            <a:ext cx="198739" cy="28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268074" y="2245897"/>
            <a:ext cx="7246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chemeClr val="bg1">
                    <a:lumMod val="50000"/>
                  </a:schemeClr>
                </a:solidFill>
              </a:rPr>
              <a:t>신규</a:t>
            </a:r>
          </a:p>
        </p:txBody>
      </p:sp>
      <p:cxnSp>
        <p:nvCxnSpPr>
          <p:cNvPr id="19" name="직선 화살표 연결선 18"/>
          <p:cNvCxnSpPr/>
          <p:nvPr/>
        </p:nvCxnSpPr>
        <p:spPr>
          <a:xfrm flipV="1">
            <a:off x="11069335" y="2376702"/>
            <a:ext cx="198739" cy="28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61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en-US" altLang="ko-KR" sz="2800" b="1" dirty="0"/>
              <a:t>DROOM(Dynamic Reusability Object-Oriented Metrics)</a:t>
            </a:r>
            <a:endParaRPr lang="ko-KR" altLang="en-US" sz="2800" b="1" dirty="0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838200" y="1082040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sz="1600" b="1" dirty="0"/>
              <a:t>Method Level</a:t>
            </a:r>
          </a:p>
          <a:p>
            <a:pPr lvl="1">
              <a:buFont typeface="맑은 고딕" panose="020B0503020000020004" pitchFamily="50" charset="-127"/>
              <a:buChar char="–"/>
            </a:pPr>
            <a:r>
              <a:rPr lang="en-US" altLang="ko-KR" sz="1200" b="1" dirty="0">
                <a:solidFill>
                  <a:prstClr val="black"/>
                </a:solidFill>
              </a:rPr>
              <a:t>Static Metrics</a:t>
            </a:r>
          </a:p>
          <a:p>
            <a:pPr lvl="1">
              <a:buFont typeface="맑은 고딕" panose="020B0503020000020004" pitchFamily="50" charset="-127"/>
              <a:buChar char="–"/>
            </a:pPr>
            <a:endParaRPr lang="en-US" altLang="ko-KR" sz="1200" dirty="0"/>
          </a:p>
          <a:p>
            <a:pPr>
              <a:buFont typeface="Wingdings" panose="05000000000000000000" pitchFamily="2" charset="2"/>
              <a:buChar char="§"/>
            </a:pPr>
            <a:endParaRPr lang="en-US" altLang="ko-KR" sz="1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표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8569311"/>
                  </p:ext>
                </p:extLst>
              </p:nvPr>
            </p:nvGraphicFramePr>
            <p:xfrm>
              <a:off x="1502607" y="1693906"/>
              <a:ext cx="9296936" cy="14989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5396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79132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62128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2730366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3776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Factor</a:t>
                          </a:r>
                          <a:endParaRPr lang="ko-KR" altLang="en-US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Criteria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Metrics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/>
                            <a:t>Structure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60643">
                    <a:tc row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400" b="1" dirty="0"/>
                            <a:t>Cohesion</a:t>
                          </a:r>
                          <a:endParaRPr lang="ko-KR" altLang="en-US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 dirty="0"/>
                            <a:t>LCOS(Lack of Cohesion of Statements)</a:t>
                          </a:r>
                          <a:endParaRPr lang="ko-KR" altLang="en-US" sz="1200" dirty="0"/>
                        </a:p>
                      </a:txBody>
                      <a:tcPr anchor="ctr">
                        <a:solidFill>
                          <a:srgbClr val="FBFD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𝑛𝑢𝑚𝑏𝑒𝑟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𝑜𝑓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𝑎𝑐𝑐𝑒𝑠𝑠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𝑡𝑜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𝑒𝑥𝑡𝑒𝑟𝑛𝑎𝑙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𝑎𝑡𝑡𝑟𝑖𝑏𝑢𝑡𝑒</m:t>
                                    </m:r>
                                  </m:num>
                                  <m:den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𝑛𝑢𝑚𝑏𝑒𝑟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𝑜𝑓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𝑎𝑐𝑐𝑒𝑠𝑠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𝑡𝑜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𝑎𝑡𝑡𝑟𝑖𝑏𝑢𝑡𝑒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solidFill>
                          <a:srgbClr val="FBFDDB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latinLnBrk="1"/>
                          <a:endParaRPr lang="ko-KR" alt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560643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 dirty="0"/>
                            <a:t>MCE(Method</a:t>
                          </a:r>
                          <a:r>
                            <a:rPr lang="en-US" altLang="ko-KR" sz="1200" baseline="0" dirty="0"/>
                            <a:t> Cohesion)</a:t>
                          </a:r>
                          <a:endParaRPr lang="ko-KR" altLang="en-US" sz="1200" dirty="0"/>
                        </a:p>
                      </a:txBody>
                      <a:tcPr anchor="ctr">
                        <a:solidFill>
                          <a:srgbClr val="DB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ko-K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altLang="ko-K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ko-KR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𝑐𝑒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US" altLang="ko-KR" sz="1200" dirty="0"/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ko-KR" sz="1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2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𝑐𝑒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𝑐𝑒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𝑐𝑒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𝑐𝑒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𝑐𝑒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𝑐𝑒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𝑐𝑒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oMath>
                          </a14:m>
                          <a:endParaRPr lang="ko-KR" altLang="en-US" sz="1200" dirty="0"/>
                        </a:p>
                      </a:txBody>
                      <a:tcPr anchor="ctr">
                        <a:solidFill>
                          <a:srgbClr val="DBEEF4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표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8569311"/>
                  </p:ext>
                </p:extLst>
              </p:nvPr>
            </p:nvGraphicFramePr>
            <p:xfrm>
              <a:off x="1502607" y="1693906"/>
              <a:ext cx="9296936" cy="14989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53964"/>
                    <a:gridCol w="2791326"/>
                    <a:gridCol w="2621280"/>
                    <a:gridCol w="2730366"/>
                  </a:tblGrid>
                  <a:tr h="3776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 smtClean="0"/>
                            <a:t>Factor</a:t>
                          </a:r>
                          <a:endParaRPr lang="ko-KR" altLang="en-US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 smtClean="0"/>
                            <a:t>Criteria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 smtClean="0"/>
                            <a:t>Metrics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smtClean="0"/>
                            <a:t>Structure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</a:tr>
                  <a:tr h="560643">
                    <a:tc row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400" b="1" dirty="0" smtClean="0"/>
                            <a:t>Cohesion</a:t>
                          </a:r>
                          <a:endParaRPr lang="ko-KR" altLang="en-US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 dirty="0" smtClean="0"/>
                            <a:t>LCOS(Lack of Cohesion of Statements)</a:t>
                          </a:r>
                          <a:endParaRPr lang="ko-KR" altLang="en-US" sz="1200" dirty="0"/>
                        </a:p>
                      </a:txBody>
                      <a:tcPr anchor="ctr">
                        <a:solidFill>
                          <a:srgbClr val="FBFD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50930" t="-67742" r="-104651" b="-15161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latinLnBrk="1"/>
                          <a:endParaRPr lang="ko-KR" altLang="en-US" sz="1200" dirty="0"/>
                        </a:p>
                      </a:txBody>
                      <a:tcPr anchor="ctr"/>
                    </a:tc>
                  </a:tr>
                  <a:tr h="560643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 dirty="0" smtClean="0"/>
                            <a:t>MCE(Method</a:t>
                          </a:r>
                          <a:r>
                            <a:rPr lang="en-US" altLang="ko-KR" sz="1200" baseline="0" dirty="0" smtClean="0"/>
                            <a:t> Cohesion)</a:t>
                          </a:r>
                          <a:endParaRPr lang="ko-KR" altLang="en-US" sz="1200" dirty="0"/>
                        </a:p>
                      </a:txBody>
                      <a:tcPr anchor="ctr">
                        <a:solidFill>
                          <a:srgbClr val="DB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50930" t="-169565" r="-104651" b="-5326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2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26" name="TextBox 25"/>
          <p:cNvSpPr txBox="1"/>
          <p:nvPr/>
        </p:nvSpPr>
        <p:spPr>
          <a:xfrm>
            <a:off x="1417197" y="3238973"/>
            <a:ext cx="56060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100" b="1" dirty="0"/>
              <a:t>LCOS : CK </a:t>
            </a:r>
            <a:r>
              <a:rPr lang="ko-KR" altLang="en-US" sz="1100" b="1" dirty="0"/>
              <a:t>매트릭스 </a:t>
            </a:r>
            <a:r>
              <a:rPr lang="en-US" altLang="ko-KR" sz="1100" b="1" dirty="0"/>
              <a:t>LCOM(Lack of Cohesion of Methods)</a:t>
            </a:r>
            <a:r>
              <a:rPr lang="ko-KR" altLang="en-US" sz="1100" b="1" dirty="0"/>
              <a:t>를 </a:t>
            </a:r>
            <a:r>
              <a:rPr lang="ko-KR" altLang="en-US" sz="1100" b="1" dirty="0" err="1"/>
              <a:t>메소드</a:t>
            </a:r>
            <a:r>
              <a:rPr lang="ko-KR" altLang="en-US" sz="1100" b="1" dirty="0"/>
              <a:t> 레벨로 확장</a:t>
            </a:r>
            <a:endParaRPr lang="en-US" altLang="ko-KR" sz="11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100" b="1" dirty="0"/>
              <a:t>MCE : </a:t>
            </a:r>
            <a:r>
              <a:rPr lang="ko-KR" altLang="en-US" sz="1100" b="1" dirty="0"/>
              <a:t>개선한 매트릭스 </a:t>
            </a:r>
            <a:r>
              <a:rPr lang="en-US" altLang="ko-KR" sz="1100" b="1" dirty="0"/>
              <a:t>CCE(Class Cohesion)</a:t>
            </a:r>
            <a:r>
              <a:rPr lang="ko-KR" altLang="en-US" sz="1100" b="1" dirty="0"/>
              <a:t>을 </a:t>
            </a:r>
            <a:r>
              <a:rPr lang="ko-KR" altLang="en-US" sz="1100" b="1" dirty="0" err="1"/>
              <a:t>메소드</a:t>
            </a:r>
            <a:r>
              <a:rPr lang="ko-KR" altLang="en-US" sz="1100" b="1" dirty="0"/>
              <a:t> 레벨로 확장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1502606" y="3896091"/>
            <a:ext cx="4764843" cy="2585323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 String </a:t>
            </a:r>
            <a:r>
              <a:rPr lang="en-US" altLang="ko-KR" sz="1100" dirty="0">
                <a:solidFill>
                  <a:srgbClr val="0000C0"/>
                </a:solidFill>
                <a:latin typeface="Consolas" panose="020B0609020204030204" pitchFamily="49" charset="0"/>
              </a:rPr>
              <a:t>title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ko-KR" altLang="en-US" sz="11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altLang="ko-KR" sz="1100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 Vector </a:t>
            </a:r>
            <a:r>
              <a:rPr lang="en-US" altLang="ko-KR" sz="1100" dirty="0">
                <a:solidFill>
                  <a:srgbClr val="0000C0"/>
                </a:solidFill>
                <a:latin typeface="Consolas" panose="020B0609020204030204" pitchFamily="49" charset="0"/>
              </a:rPr>
              <a:t>headings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100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 Vector();</a:t>
            </a:r>
          </a:p>
          <a:p>
            <a:r>
              <a:rPr lang="en-US" altLang="ko-KR" sz="1100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 Vector </a:t>
            </a:r>
            <a:r>
              <a:rPr lang="en-US" altLang="ko-KR" sz="1100" dirty="0" err="1">
                <a:solidFill>
                  <a:srgbClr val="0000C0"/>
                </a:solidFill>
                <a:latin typeface="Consolas" panose="020B0609020204030204" pitchFamily="49" charset="0"/>
              </a:rPr>
              <a:t>textSegments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100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 Vector();</a:t>
            </a:r>
          </a:p>
          <a:p>
            <a:r>
              <a:rPr lang="en-US" altLang="ko-KR" sz="1100" dirty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 Vector </a:t>
            </a:r>
            <a:r>
              <a:rPr lang="en-US" altLang="ko-KR" sz="1100" dirty="0">
                <a:solidFill>
                  <a:srgbClr val="0000C0"/>
                </a:solidFill>
                <a:latin typeface="Consolas" panose="020B0609020204030204" pitchFamily="49" charset="0"/>
              </a:rPr>
              <a:t>display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100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 Vector();</a:t>
            </a:r>
          </a:p>
          <a:p>
            <a:endParaRPr lang="ko-KR" altLang="en-US" sz="7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altLang="ko-KR" sz="11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100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buildDisplay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lvl="1"/>
            <a:r>
              <a:rPr lang="en-US" altLang="ko-KR" sz="1100" dirty="0" err="1">
                <a:solidFill>
                  <a:srgbClr val="0000C0"/>
                </a:solidFill>
                <a:latin typeface="Consolas" panose="020B0609020204030204" pitchFamily="49" charset="0"/>
              </a:rPr>
              <a:t>display</a:t>
            </a:r>
            <a:r>
              <a:rPr lang="en-US" altLang="ko-KR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.addElement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getATitle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100" dirty="0">
                <a:solidFill>
                  <a:srgbClr val="0000C0"/>
                </a:solidFill>
                <a:latin typeface="Consolas" panose="020B0609020204030204" pitchFamily="49" charset="0"/>
              </a:rPr>
              <a:t>title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lvl="1"/>
            <a:endParaRPr lang="ko-KR" altLang="en-US" sz="6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lvl="1"/>
            <a:r>
              <a:rPr lang="en-US" altLang="ko-KR" sz="1100" dirty="0">
                <a:solidFill>
                  <a:srgbClr val="7F0055"/>
                </a:solidFill>
                <a:latin typeface="Consolas" panose="020B0609020204030204" pitchFamily="49" charset="0"/>
              </a:rPr>
              <a:t>for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1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1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=0;</a:t>
            </a:r>
            <a:r>
              <a:rPr lang="en-US" altLang="ko-KR" sz="1100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100" dirty="0" err="1">
                <a:solidFill>
                  <a:srgbClr val="0000C0"/>
                </a:solidFill>
                <a:latin typeface="Consolas" panose="020B0609020204030204" pitchFamily="49" charset="0"/>
              </a:rPr>
              <a:t>headings</a:t>
            </a:r>
            <a:r>
              <a:rPr lang="en-US" altLang="ko-KR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.size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();++</a:t>
            </a:r>
            <a:r>
              <a:rPr lang="en-US" altLang="ko-KR" sz="11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lvl="2"/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n-US" altLang="ko-KR" sz="1100" dirty="0">
                <a:solidFill>
                  <a:srgbClr val="6A3E3E"/>
                </a:solidFill>
                <a:latin typeface="Consolas" panose="020B0609020204030204" pitchFamily="49" charset="0"/>
              </a:rPr>
              <a:t>heading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 = (String)</a:t>
            </a:r>
            <a:r>
              <a:rPr lang="en-US" altLang="ko-KR" sz="1100" dirty="0" err="1">
                <a:solidFill>
                  <a:srgbClr val="0000C0"/>
                </a:solidFill>
                <a:latin typeface="Consolas" panose="020B0609020204030204" pitchFamily="49" charset="0"/>
              </a:rPr>
              <a:t>headings</a:t>
            </a:r>
            <a:r>
              <a:rPr lang="en-US" altLang="ko-KR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.elementAt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1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2"/>
            <a:r>
              <a:rPr lang="en-US" altLang="ko-KR" sz="1100" dirty="0" err="1">
                <a:solidFill>
                  <a:srgbClr val="0000C0"/>
                </a:solidFill>
                <a:latin typeface="Consolas" panose="020B0609020204030204" pitchFamily="49" charset="0"/>
              </a:rPr>
              <a:t>display</a:t>
            </a:r>
            <a:r>
              <a:rPr lang="en-US" altLang="ko-KR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.addElement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getAHeading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100" dirty="0">
                <a:solidFill>
                  <a:srgbClr val="6A3E3E"/>
                </a:solidFill>
                <a:latin typeface="Consolas" panose="020B0609020204030204" pitchFamily="49" charset="0"/>
              </a:rPr>
              <a:t>heading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100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+1));</a:t>
            </a:r>
          </a:p>
          <a:p>
            <a:pPr lvl="2"/>
            <a:endParaRPr lang="ko-KR" altLang="en-US" sz="5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lvl="2"/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n-US" altLang="ko-KR" sz="1100" dirty="0">
                <a:solidFill>
                  <a:srgbClr val="6A3E3E"/>
                </a:solidFill>
                <a:latin typeface="Consolas" panose="020B0609020204030204" pitchFamily="49" charset="0"/>
              </a:rPr>
              <a:t>text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 = (String)</a:t>
            </a:r>
            <a:r>
              <a:rPr lang="en-US" altLang="ko-KR" sz="1100" dirty="0" err="1">
                <a:solidFill>
                  <a:srgbClr val="0000C0"/>
                </a:solidFill>
                <a:latin typeface="Consolas" panose="020B0609020204030204" pitchFamily="49" charset="0"/>
              </a:rPr>
              <a:t>textSegments</a:t>
            </a:r>
            <a:r>
              <a:rPr lang="en-US" altLang="ko-KR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.elementAt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1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2"/>
            <a:r>
              <a:rPr lang="en-US" altLang="ko-KR" sz="1100" dirty="0" err="1">
                <a:solidFill>
                  <a:srgbClr val="0000C0"/>
                </a:solidFill>
                <a:latin typeface="Consolas" panose="020B0609020204030204" pitchFamily="49" charset="0"/>
              </a:rPr>
              <a:t>display</a:t>
            </a:r>
            <a:r>
              <a:rPr lang="en-US" altLang="ko-KR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.addElement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100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 Text(</a:t>
            </a:r>
            <a:r>
              <a:rPr lang="en-US" altLang="ko-KR" sz="1100" dirty="0">
                <a:solidFill>
                  <a:srgbClr val="6A3E3E"/>
                </a:solidFill>
                <a:latin typeface="Consolas" panose="020B0609020204030204" pitchFamily="49" charset="0"/>
              </a:rPr>
              <a:t>text</a:t>
            </a:r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));;</a:t>
            </a:r>
          </a:p>
          <a:p>
            <a:pPr lvl="1"/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1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02607" y="3634481"/>
            <a:ext cx="8980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ko-KR" altLang="en-US" sz="1100" b="1">
                <a:solidFill>
                  <a:schemeClr val="bg1">
                    <a:lumMod val="50000"/>
                  </a:schemeClr>
                </a:solidFill>
              </a:rPr>
              <a:t>예시 코드</a:t>
            </a:r>
            <a:r>
              <a:rPr lang="en-US" altLang="ko-KR" sz="1100" b="1" dirty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ko-KR" altLang="en-US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505576" y="3896091"/>
            <a:ext cx="4293968" cy="2584062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6500830" y="3640742"/>
            <a:ext cx="5661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ko-KR" altLang="en-US" sz="1100" b="1">
                <a:solidFill>
                  <a:schemeClr val="bg1">
                    <a:lumMod val="50000"/>
                  </a:schemeClr>
                </a:solidFill>
              </a:rPr>
              <a:t>구조</a:t>
            </a:r>
            <a:r>
              <a:rPr lang="en-US" altLang="ko-KR" sz="1100" b="1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ko-KR" altLang="en-US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546" y="2043340"/>
            <a:ext cx="2525966" cy="1201673"/>
          </a:xfrm>
          <a:prstGeom prst="rect">
            <a:avLst/>
          </a:prstGeom>
        </p:spPr>
      </p:pic>
      <p:grpSp>
        <p:nvGrpSpPr>
          <p:cNvPr id="32" name="그룹 31"/>
          <p:cNvGrpSpPr/>
          <p:nvPr/>
        </p:nvGrpSpPr>
        <p:grpSpPr>
          <a:xfrm>
            <a:off x="1564563" y="3964366"/>
            <a:ext cx="2121612" cy="659488"/>
            <a:chOff x="1564563" y="3964366"/>
            <a:chExt cx="2121612" cy="659488"/>
          </a:xfrm>
        </p:grpSpPr>
        <p:sp>
          <p:nvSpPr>
            <p:cNvPr id="33" name="직사각형 32"/>
            <p:cNvSpPr/>
            <p:nvPr/>
          </p:nvSpPr>
          <p:spPr>
            <a:xfrm>
              <a:off x="1564565" y="3964366"/>
              <a:ext cx="1672089" cy="164872"/>
            </a:xfrm>
            <a:prstGeom prst="rect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1564564" y="4129238"/>
              <a:ext cx="1797761" cy="164872"/>
            </a:xfrm>
            <a:prstGeom prst="rect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1564563" y="4294110"/>
              <a:ext cx="2121612" cy="164872"/>
            </a:xfrm>
            <a:prstGeom prst="rect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564563" y="4458982"/>
              <a:ext cx="1750137" cy="164872"/>
            </a:xfrm>
            <a:prstGeom prst="rect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7" name="왼쪽 대괄호 36"/>
          <p:cNvSpPr/>
          <p:nvPr/>
        </p:nvSpPr>
        <p:spPr>
          <a:xfrm>
            <a:off x="1790700" y="4972050"/>
            <a:ext cx="114300" cy="1162267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967" y="4121969"/>
            <a:ext cx="4202233" cy="22785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4989" y="4129238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>
                <a:solidFill>
                  <a:srgbClr val="FF0000"/>
                </a:solidFill>
              </a:rPr>
              <a:t>수정</a:t>
            </a:r>
          </a:p>
        </p:txBody>
      </p:sp>
    </p:spTree>
    <p:extLst>
      <p:ext uri="{BB962C8B-B14F-4D97-AF65-F5344CB8AC3E}">
        <p14:creationId xmlns:p14="http://schemas.microsoft.com/office/powerpoint/2010/main" val="127292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en-US" altLang="ko-KR" sz="2800" b="1" dirty="0"/>
              <a:t>DROOM(Dynamic Reusability Object-Oriented Metrics)</a:t>
            </a:r>
            <a:endParaRPr lang="ko-KR" altLang="en-US" sz="2800" b="1" dirty="0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838200" y="1082040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sz="1600" b="1" dirty="0"/>
              <a:t>Method Level</a:t>
            </a:r>
          </a:p>
          <a:p>
            <a:pPr lvl="1">
              <a:buFont typeface="맑은 고딕" panose="020B0503020000020004" pitchFamily="50" charset="-127"/>
              <a:buChar char="–"/>
            </a:pPr>
            <a:r>
              <a:rPr lang="en-US" altLang="ko-KR" sz="1200" b="1" dirty="0">
                <a:solidFill>
                  <a:prstClr val="black"/>
                </a:solidFill>
              </a:rPr>
              <a:t>Static Metrics</a:t>
            </a:r>
          </a:p>
          <a:p>
            <a:pPr lvl="1">
              <a:buFont typeface="맑은 고딕" panose="020B0503020000020004" pitchFamily="50" charset="-127"/>
              <a:buChar char="–"/>
            </a:pPr>
            <a:endParaRPr lang="en-US" altLang="ko-KR" sz="1200" dirty="0"/>
          </a:p>
          <a:p>
            <a:pPr>
              <a:buFont typeface="Wingdings" panose="05000000000000000000" pitchFamily="2" charset="2"/>
              <a:buChar char="§"/>
            </a:pPr>
            <a:endParaRPr lang="en-US" altLang="ko-KR" sz="1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표 2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02607" y="1693906"/>
              <a:ext cx="9296936" cy="14989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5396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79132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62128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2730366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3776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Factor</a:t>
                          </a:r>
                          <a:endParaRPr lang="ko-KR" altLang="en-US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Criteria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Metrics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/>
                            <a:t>Structure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60643">
                    <a:tc row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400" b="1" dirty="0"/>
                            <a:t>Cohesion</a:t>
                          </a:r>
                          <a:endParaRPr lang="ko-KR" altLang="en-US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 dirty="0"/>
                            <a:t>LCOS(Lack of Cohesion of Statements)</a:t>
                          </a:r>
                          <a:endParaRPr lang="ko-KR" altLang="en-US" sz="1200" dirty="0"/>
                        </a:p>
                      </a:txBody>
                      <a:tcPr anchor="ctr">
                        <a:solidFill>
                          <a:srgbClr val="FBFD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𝑛𝑢𝑚𝑏𝑒𝑟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𝑜𝑓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𝑎𝑐𝑐𝑒𝑠𝑠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𝑡𝑜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𝑒𝑥𝑡𝑒𝑟𝑛𝑎𝑙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𝑎𝑡𝑡𝑟𝑖𝑏𝑢𝑡𝑒</m:t>
                                    </m:r>
                                  </m:num>
                                  <m:den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𝑛𝑢𝑚𝑏𝑒𝑟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𝑜𝑓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𝑎𝑐𝑐𝑒𝑠𝑠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𝑡𝑜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𝑎𝑡𝑡𝑟𝑖𝑏𝑢𝑡𝑒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solidFill>
                          <a:srgbClr val="FBFDDB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latinLnBrk="1"/>
                          <a:endParaRPr lang="ko-KR" alt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560643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 dirty="0"/>
                            <a:t>MCE(Method</a:t>
                          </a:r>
                          <a:r>
                            <a:rPr lang="en-US" altLang="ko-KR" sz="1200" baseline="0" dirty="0"/>
                            <a:t> Cohesion)</a:t>
                          </a:r>
                          <a:endParaRPr lang="ko-KR" altLang="en-US" sz="1200" dirty="0"/>
                        </a:p>
                      </a:txBody>
                      <a:tcPr anchor="ctr">
                        <a:solidFill>
                          <a:srgbClr val="DB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ko-K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altLang="ko-K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ko-KR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𝑐𝑒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US" altLang="ko-KR" sz="1200" dirty="0"/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ko-KR" sz="1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2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𝑐𝑒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𝑐𝑒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𝑐𝑒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𝑐𝑒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𝑐𝑒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𝑐𝑒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𝑐𝑒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oMath>
                          </a14:m>
                          <a:endParaRPr lang="ko-KR" altLang="en-US" sz="1200" dirty="0"/>
                        </a:p>
                      </a:txBody>
                      <a:tcPr anchor="ctr">
                        <a:solidFill>
                          <a:srgbClr val="DBEEF4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표 2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02607" y="1693906"/>
              <a:ext cx="9296936" cy="14989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53964"/>
                    <a:gridCol w="2791326"/>
                    <a:gridCol w="2621280"/>
                    <a:gridCol w="2730366"/>
                  </a:tblGrid>
                  <a:tr h="3776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 smtClean="0"/>
                            <a:t>Factor</a:t>
                          </a:r>
                          <a:endParaRPr lang="ko-KR" altLang="en-US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 smtClean="0"/>
                            <a:t>Criteria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 smtClean="0"/>
                            <a:t>Metrics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smtClean="0"/>
                            <a:t>Structure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</a:tr>
                  <a:tr h="560643">
                    <a:tc row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400" b="1" dirty="0" smtClean="0"/>
                            <a:t>Cohesion</a:t>
                          </a:r>
                          <a:endParaRPr lang="ko-KR" altLang="en-US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 dirty="0" smtClean="0"/>
                            <a:t>LCOS(Lack of Cohesion of Statements)</a:t>
                          </a:r>
                          <a:endParaRPr lang="ko-KR" altLang="en-US" sz="1200" dirty="0"/>
                        </a:p>
                      </a:txBody>
                      <a:tcPr anchor="ctr">
                        <a:solidFill>
                          <a:srgbClr val="FBFD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50930" t="-67742" r="-104651" b="-15161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latinLnBrk="1"/>
                          <a:endParaRPr lang="ko-KR" altLang="en-US" sz="1200" dirty="0"/>
                        </a:p>
                      </a:txBody>
                      <a:tcPr anchor="ctr"/>
                    </a:tc>
                  </a:tr>
                  <a:tr h="560643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 dirty="0" smtClean="0"/>
                            <a:t>MCE(Method</a:t>
                          </a:r>
                          <a:r>
                            <a:rPr lang="en-US" altLang="ko-KR" sz="1200" baseline="0" dirty="0" smtClean="0"/>
                            <a:t> Cohesion)</a:t>
                          </a:r>
                          <a:endParaRPr lang="ko-KR" altLang="en-US" sz="1200" dirty="0"/>
                        </a:p>
                      </a:txBody>
                      <a:tcPr anchor="ctr">
                        <a:solidFill>
                          <a:srgbClr val="DB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50930" t="-169565" r="-104651" b="-5326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2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31" name="그림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546" y="2043340"/>
            <a:ext cx="2525966" cy="1201673"/>
          </a:xfrm>
          <a:prstGeom prst="rect">
            <a:avLst/>
          </a:prstGeom>
        </p:spPr>
      </p:pic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573211"/>
              </p:ext>
            </p:extLst>
          </p:nvPr>
        </p:nvGraphicFramePr>
        <p:xfrm>
          <a:off x="1502604" y="3705215"/>
          <a:ext cx="9296941" cy="26974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2260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05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705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54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43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60925"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절차지향 응집도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객체지향 응집도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점수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가중치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4567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/>
                        <a:t>Functional Cohesion</a:t>
                      </a:r>
                      <a:endParaRPr lang="ko-KR" altLang="en-US" sz="900" b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/>
                        <a:t>모듈 내 모든 구성요소들이 한 가지 기능과 연관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err="1"/>
                        <a:t>메소드</a:t>
                      </a:r>
                      <a:r>
                        <a:rPr lang="ko-KR" altLang="en-US" sz="900" dirty="0"/>
                        <a:t> 내 동일한 변수가 반복적으로 사용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7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567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/>
                        <a:t>Sequential Cohesion</a:t>
                      </a:r>
                      <a:endParaRPr lang="ko-KR" altLang="en-US" sz="900" b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/>
                        <a:t>모듈 내 한 구성요소의 출력이 다른 구성요소의 입력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err="1"/>
                        <a:t>메소드</a:t>
                      </a:r>
                      <a:r>
                        <a:rPr lang="ko-KR" altLang="en-US" sz="900" dirty="0"/>
                        <a:t> 리턴 값이 다음 </a:t>
                      </a:r>
                      <a:r>
                        <a:rPr lang="ko-KR" altLang="en-US" sz="900" dirty="0" err="1"/>
                        <a:t>메소드의</a:t>
                      </a:r>
                      <a:r>
                        <a:rPr lang="ko-KR" altLang="en-US" sz="900" dirty="0"/>
                        <a:t> 입력 값으로 사용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6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0.86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4567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/>
                        <a:t>Communicational Cohesion</a:t>
                      </a:r>
                      <a:endParaRPr lang="ko-KR" altLang="en-US" sz="900" b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/>
                        <a:t>모듈이 여러 가지 기능을 수행하며 모듈 내 구성요소들이 </a:t>
                      </a:r>
                      <a:r>
                        <a:rPr lang="en-US" altLang="ko-KR" sz="900" dirty="0"/>
                        <a:t/>
                      </a:r>
                      <a:br>
                        <a:rPr lang="en-US" altLang="ko-KR" sz="900" dirty="0"/>
                      </a:br>
                      <a:r>
                        <a:rPr lang="ko-KR" altLang="en-US" sz="900" dirty="0"/>
                        <a:t>동일한 입력 자료 이용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err="1"/>
                        <a:t>메소드</a:t>
                      </a:r>
                      <a:r>
                        <a:rPr lang="ko-KR" altLang="en-US" sz="900" dirty="0"/>
                        <a:t> 호출 입력 값에 공통된 변수 입력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5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0.71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4567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/>
                        <a:t>Procedural Cohesion</a:t>
                      </a:r>
                      <a:endParaRPr lang="ko-KR" altLang="en-US" sz="900" b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/>
                        <a:t>모듈 내 구성요소들이 연관되어 있고 특정 순서대로 실행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/>
                        <a:t>하나의 클래스에 있는 </a:t>
                      </a:r>
                      <a:r>
                        <a:rPr lang="ko-KR" altLang="en-US" sz="900" dirty="0" err="1"/>
                        <a:t>메소드</a:t>
                      </a:r>
                      <a:r>
                        <a:rPr lang="ko-KR" altLang="en-US" sz="900" dirty="0"/>
                        <a:t> 여러 개 호출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4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0.57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4567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/>
                        <a:t>Temporal Cohesion</a:t>
                      </a:r>
                      <a:endParaRPr lang="ko-KR" altLang="en-US" sz="900" b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/>
                        <a:t>모듈 내 구성요소들이 서로 다른 기능을 같은 시간에 실행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err="1"/>
                        <a:t>메소드</a:t>
                      </a:r>
                      <a:r>
                        <a:rPr lang="ko-KR" altLang="en-US" sz="900" dirty="0"/>
                        <a:t> 호출 없이 변수 초기화만 실행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3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0.43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410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/>
                        <a:t>Logical Cohesion</a:t>
                      </a:r>
                      <a:endParaRPr lang="ko-KR" altLang="en-US" sz="900" b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/>
                        <a:t>모듈 내 구성요소들이 논리적으로 연관된</a:t>
                      </a:r>
                      <a:r>
                        <a:rPr lang="en-US" altLang="ko-KR" sz="900" dirty="0"/>
                        <a:t>/</a:t>
                      </a:r>
                      <a:r>
                        <a:rPr lang="ko-KR" altLang="en-US" sz="900" dirty="0"/>
                        <a:t>비슷한 기능 수행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/>
                        <a:t>switch</a:t>
                      </a:r>
                      <a:r>
                        <a:rPr lang="ko-KR" altLang="en-US" sz="900" dirty="0"/>
                        <a:t>문이 쓰여 </a:t>
                      </a:r>
                      <a:r>
                        <a:rPr lang="en-US" altLang="ko-KR" sz="900" dirty="0"/>
                        <a:t>case</a:t>
                      </a:r>
                      <a:r>
                        <a:rPr lang="ko-KR" altLang="en-US" sz="900" dirty="0"/>
                        <a:t>에 따라 다른 작업 수행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0.29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4567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/>
                        <a:t>Coincidental Cohesion</a:t>
                      </a:r>
                      <a:endParaRPr lang="ko-KR" altLang="en-US" sz="900" b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/>
                        <a:t>모듈 내 구성요소들이 서로 관련 없는 기능 수행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/>
                        <a:t>모든 </a:t>
                      </a:r>
                      <a:r>
                        <a:rPr lang="ko-KR" altLang="en-US" sz="900" dirty="0" err="1"/>
                        <a:t>응집도에</a:t>
                      </a:r>
                      <a:r>
                        <a:rPr lang="ko-KR" altLang="en-US" sz="900" dirty="0"/>
                        <a:t> 포함되지 않음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0.17</a:t>
                      </a:r>
                      <a:endParaRPr lang="ko-KR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417197" y="3238973"/>
            <a:ext cx="56060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100" b="1" dirty="0"/>
              <a:t>LCOS : CK </a:t>
            </a:r>
            <a:r>
              <a:rPr lang="ko-KR" altLang="en-US" sz="1100" b="1" dirty="0"/>
              <a:t>매트릭스 </a:t>
            </a:r>
            <a:r>
              <a:rPr lang="en-US" altLang="ko-KR" sz="1100" b="1" dirty="0"/>
              <a:t>LCOM(Lack of Cohesion of Methods)</a:t>
            </a:r>
            <a:r>
              <a:rPr lang="ko-KR" altLang="en-US" sz="1100" b="1" dirty="0"/>
              <a:t>를 </a:t>
            </a:r>
            <a:r>
              <a:rPr lang="ko-KR" altLang="en-US" sz="1100" b="1" dirty="0" err="1"/>
              <a:t>메소드</a:t>
            </a:r>
            <a:r>
              <a:rPr lang="ko-KR" altLang="en-US" sz="1100" b="1" dirty="0"/>
              <a:t> 레벨로 확장</a:t>
            </a:r>
            <a:endParaRPr lang="en-US" altLang="ko-KR" sz="11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100" b="1" dirty="0"/>
              <a:t>MCE : </a:t>
            </a:r>
            <a:r>
              <a:rPr lang="ko-KR" altLang="en-US" sz="1100" b="1" dirty="0"/>
              <a:t>개선한 매트릭스 </a:t>
            </a:r>
            <a:r>
              <a:rPr lang="en-US" altLang="ko-KR" sz="1100" b="1" dirty="0"/>
              <a:t>CCE(Class Cohesion)</a:t>
            </a:r>
            <a:r>
              <a:rPr lang="ko-KR" altLang="en-US" sz="1100" b="1" dirty="0"/>
              <a:t>을 </a:t>
            </a:r>
            <a:r>
              <a:rPr lang="ko-KR" altLang="en-US" sz="1100" b="1" dirty="0" err="1"/>
              <a:t>메소드</a:t>
            </a:r>
            <a:r>
              <a:rPr lang="ko-KR" altLang="en-US" sz="1100" b="1" dirty="0"/>
              <a:t> 레벨로 확장</a:t>
            </a:r>
          </a:p>
        </p:txBody>
      </p:sp>
    </p:spTree>
    <p:extLst>
      <p:ext uri="{BB962C8B-B14F-4D97-AF65-F5344CB8AC3E}">
        <p14:creationId xmlns:p14="http://schemas.microsoft.com/office/powerpoint/2010/main" val="34647732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en-US" altLang="ko-KR" sz="2800" b="1" dirty="0"/>
              <a:t>DROOM(Dynamic Reusability Object-Oriented Metrics)</a:t>
            </a:r>
            <a:endParaRPr lang="ko-KR" altLang="en-US" sz="2800" b="1" dirty="0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838200" y="1082040"/>
            <a:ext cx="10515600" cy="5094923"/>
          </a:xfrm>
          <a:ln>
            <a:noFill/>
          </a:ln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sz="1600" b="1" dirty="0"/>
              <a:t>Method Level</a:t>
            </a:r>
          </a:p>
          <a:p>
            <a:pPr lvl="1">
              <a:buFont typeface="맑은 고딕" panose="020B0503020000020004" pitchFamily="50" charset="-127"/>
              <a:buChar char="–"/>
            </a:pPr>
            <a:r>
              <a:rPr lang="en-US" altLang="ko-KR" sz="1200" b="1" dirty="0">
                <a:solidFill>
                  <a:prstClr val="black"/>
                </a:solidFill>
              </a:rPr>
              <a:t>Static Metrics</a:t>
            </a:r>
          </a:p>
          <a:p>
            <a:pPr lvl="1">
              <a:buFont typeface="맑은 고딕" panose="020B0503020000020004" pitchFamily="50" charset="-127"/>
              <a:buChar char="–"/>
            </a:pPr>
            <a:endParaRPr lang="en-US" altLang="ko-KR" sz="1200" dirty="0"/>
          </a:p>
          <a:p>
            <a:pPr>
              <a:buFont typeface="Wingdings" panose="05000000000000000000" pitchFamily="2" charset="2"/>
              <a:buChar char="§"/>
            </a:pPr>
            <a:endParaRPr lang="en-US" altLang="ko-KR" sz="1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표 2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02607" y="1693906"/>
              <a:ext cx="9296936" cy="14989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5396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79132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62128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2730366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3776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Factor</a:t>
                          </a:r>
                          <a:endParaRPr lang="ko-KR" altLang="en-US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Criteria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/>
                            <a:t>Metrics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/>
                            <a:t>Structure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60643">
                    <a:tc row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400" b="1" dirty="0"/>
                            <a:t>Cohesion</a:t>
                          </a:r>
                          <a:endParaRPr lang="ko-KR" altLang="en-US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 dirty="0"/>
                            <a:t>LCOS(Lack of Cohesion of Statements)</a:t>
                          </a:r>
                          <a:endParaRPr lang="ko-KR" altLang="en-US" sz="1200" dirty="0"/>
                        </a:p>
                      </a:txBody>
                      <a:tcPr anchor="ctr">
                        <a:solidFill>
                          <a:srgbClr val="FBFD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𝑛𝑢𝑚𝑏𝑒𝑟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𝑜𝑓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𝑎𝑐𝑐𝑒𝑠𝑠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𝑡𝑜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𝑒𝑥𝑡𝑒𝑟𝑛𝑎𝑙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𝑎𝑡𝑡𝑟𝑖𝑏𝑢𝑡𝑒</m:t>
                                    </m:r>
                                  </m:num>
                                  <m:den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𝑛𝑢𝑚𝑏𝑒𝑟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𝑜𝑓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𝑎𝑐𝑐𝑒𝑠𝑠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𝑡𝑜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𝑎𝑡𝑡𝑟𝑖𝑏𝑢𝑡𝑒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solidFill>
                          <a:srgbClr val="FBFDDB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latinLnBrk="1"/>
                          <a:endParaRPr lang="ko-KR" alt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560643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 dirty="0"/>
                            <a:t>MCE(Method</a:t>
                          </a:r>
                          <a:r>
                            <a:rPr lang="en-US" altLang="ko-KR" sz="1200" baseline="0" dirty="0"/>
                            <a:t> Cohesion)</a:t>
                          </a:r>
                          <a:endParaRPr lang="ko-KR" altLang="en-US" sz="1200" dirty="0"/>
                        </a:p>
                      </a:txBody>
                      <a:tcPr anchor="ctr">
                        <a:solidFill>
                          <a:srgbClr val="DB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ko-K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altLang="ko-K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ko-KR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𝑐𝑒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US" altLang="ko-KR" sz="1200" dirty="0"/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ko-KR" sz="1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2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𝑐𝑒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𝑐𝑒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𝑐𝑒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𝑐𝑒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𝑐𝑒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𝑐𝑒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𝑐𝑒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oMath>
                          </a14:m>
                          <a:endParaRPr lang="ko-KR" altLang="en-US" sz="1200" dirty="0"/>
                        </a:p>
                      </a:txBody>
                      <a:tcPr anchor="ctr">
                        <a:solidFill>
                          <a:srgbClr val="DBEEF4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표 2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02607" y="1693906"/>
              <a:ext cx="9296936" cy="14989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53964"/>
                    <a:gridCol w="2791326"/>
                    <a:gridCol w="2621280"/>
                    <a:gridCol w="2730366"/>
                  </a:tblGrid>
                  <a:tr h="3776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 smtClean="0"/>
                            <a:t>Factor</a:t>
                          </a:r>
                          <a:endParaRPr lang="ko-KR" altLang="en-US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 smtClean="0"/>
                            <a:t>Criteria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dirty="0" smtClean="0"/>
                            <a:t>Metrics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1" smtClean="0"/>
                            <a:t>Structure</a:t>
                          </a:r>
                          <a:endParaRPr lang="ko-KR" altLang="en-US" sz="1400" b="1"/>
                        </a:p>
                      </a:txBody>
                      <a:tcPr anchor="ctr"/>
                    </a:tc>
                  </a:tr>
                  <a:tr h="560643">
                    <a:tc row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400" b="1" dirty="0" smtClean="0"/>
                            <a:t>Cohesion</a:t>
                          </a:r>
                          <a:endParaRPr lang="ko-KR" altLang="en-US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 dirty="0" smtClean="0"/>
                            <a:t>LCOS(Lack of Cohesion of Statements)</a:t>
                          </a:r>
                          <a:endParaRPr lang="ko-KR" altLang="en-US" sz="1200" dirty="0"/>
                        </a:p>
                      </a:txBody>
                      <a:tcPr anchor="ctr">
                        <a:solidFill>
                          <a:srgbClr val="FBFDD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50930" t="-67742" r="-104651" b="-15161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latinLnBrk="1"/>
                          <a:endParaRPr lang="ko-KR" altLang="en-US" sz="1200" dirty="0"/>
                        </a:p>
                      </a:txBody>
                      <a:tcPr anchor="ctr"/>
                    </a:tc>
                  </a:tr>
                  <a:tr h="560643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 dirty="0" smtClean="0"/>
                            <a:t>MCE(Method</a:t>
                          </a:r>
                          <a:r>
                            <a:rPr lang="en-US" altLang="ko-KR" sz="1200" baseline="0" dirty="0" smtClean="0"/>
                            <a:t> Cohesion)</a:t>
                          </a:r>
                          <a:endParaRPr lang="ko-KR" altLang="en-US" sz="1200" dirty="0"/>
                        </a:p>
                      </a:txBody>
                      <a:tcPr anchor="ctr">
                        <a:solidFill>
                          <a:srgbClr val="DB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50930" t="-169565" r="-104651" b="-5326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2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31" name="그림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546" y="2043340"/>
            <a:ext cx="2525966" cy="1201673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502606" y="3896091"/>
            <a:ext cx="4764843" cy="1209562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base" latinLnBrk="0">
              <a:lnSpc>
                <a:spcPct val="140000"/>
              </a:lnSpc>
            </a:pPr>
            <a:r>
              <a:rPr lang="en-US" altLang="ko-KR" sz="1100" kern="100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100" kern="100" dirty="0">
                <a:solidFill>
                  <a:srgbClr val="000000"/>
                </a:solidFill>
                <a:latin typeface="한양신명조"/>
              </a:rPr>
              <a:t> </a:t>
            </a:r>
            <a:r>
              <a:rPr lang="en-US" altLang="ko-KR" sz="1100" kern="100" dirty="0" err="1">
                <a:solidFill>
                  <a:srgbClr val="000000"/>
                </a:solidFill>
                <a:latin typeface="Consolas" panose="020B0609020204030204" pitchFamily="49" charset="0"/>
              </a:rPr>
              <a:t>processGrade</a:t>
            </a:r>
            <a:r>
              <a:rPr lang="en-US" altLang="ko-KR" sz="1100" kern="1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endParaRPr lang="en-US" altLang="ko-KR" sz="1100" kern="0" dirty="0">
              <a:solidFill>
                <a:srgbClr val="000000"/>
              </a:solidFill>
              <a:latin typeface="한양신명조"/>
            </a:endParaRPr>
          </a:p>
          <a:p>
            <a:pPr marL="190500" fontAlgn="base" latinLnBrk="0">
              <a:lnSpc>
                <a:spcPct val="140000"/>
              </a:lnSpc>
            </a:pPr>
            <a:r>
              <a:rPr lang="en-US" altLang="ko-KR" sz="1100" kern="100" dirty="0" err="1">
                <a:solidFill>
                  <a:srgbClr val="6A3E3E"/>
                </a:solidFill>
                <a:latin typeface="Consolas" panose="020B0609020204030204" pitchFamily="49" charset="0"/>
              </a:rPr>
              <a:t>numberGrade</a:t>
            </a:r>
            <a:r>
              <a:rPr lang="en-US" altLang="ko-KR" sz="1100" kern="100" dirty="0">
                <a:solidFill>
                  <a:srgbClr val="000000"/>
                </a:solidFill>
                <a:latin typeface="한양신명조"/>
              </a:rPr>
              <a:t> </a:t>
            </a:r>
            <a:r>
              <a:rPr lang="en-US" altLang="ko-KR" sz="1100" kern="1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altLang="ko-KR" sz="1100" kern="100" dirty="0" err="1">
                <a:solidFill>
                  <a:srgbClr val="000000"/>
                </a:solidFill>
                <a:latin typeface="Consolas" panose="020B0609020204030204" pitchFamily="49" charset="0"/>
              </a:rPr>
              <a:t>getGrade</a:t>
            </a:r>
            <a:r>
              <a:rPr lang="en-US" altLang="ko-KR" sz="1100" kern="1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endParaRPr lang="en-US" altLang="ko-KR" sz="1100" kern="0" dirty="0">
              <a:solidFill>
                <a:srgbClr val="000000"/>
              </a:solidFill>
              <a:latin typeface="한양신명조"/>
            </a:endParaRPr>
          </a:p>
          <a:p>
            <a:pPr marL="190500" fontAlgn="base" latinLnBrk="0">
              <a:lnSpc>
                <a:spcPct val="140000"/>
              </a:lnSpc>
            </a:pPr>
            <a:r>
              <a:rPr lang="en-US" altLang="ko-KR" sz="1100" kern="100" dirty="0" err="1">
                <a:solidFill>
                  <a:srgbClr val="6A3E3E"/>
                </a:solidFill>
                <a:latin typeface="Consolas" panose="020B0609020204030204" pitchFamily="49" charset="0"/>
              </a:rPr>
              <a:t>letterGrade</a:t>
            </a:r>
            <a:r>
              <a:rPr lang="en-US" altLang="ko-KR" sz="1100" kern="100" dirty="0">
                <a:solidFill>
                  <a:srgbClr val="000000"/>
                </a:solidFill>
                <a:latin typeface="한양신명조"/>
              </a:rPr>
              <a:t> </a:t>
            </a:r>
            <a:r>
              <a:rPr lang="en-US" altLang="ko-KR" sz="1100" kern="1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altLang="ko-KR" sz="1100" kern="100" dirty="0" err="1">
                <a:solidFill>
                  <a:srgbClr val="000000"/>
                </a:solidFill>
                <a:latin typeface="Consolas" panose="020B0609020204030204" pitchFamily="49" charset="0"/>
              </a:rPr>
              <a:t>computeLetter</a:t>
            </a:r>
            <a:r>
              <a:rPr lang="en-US" altLang="ko-KR" sz="1100" kern="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100" kern="100" dirty="0" err="1">
                <a:solidFill>
                  <a:srgbClr val="6A3E3E"/>
                </a:solidFill>
                <a:latin typeface="Consolas" panose="020B0609020204030204" pitchFamily="49" charset="0"/>
              </a:rPr>
              <a:t>numberGrade</a:t>
            </a:r>
            <a:r>
              <a:rPr lang="en-US" altLang="ko-KR" sz="1100" kern="1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altLang="ko-KR" sz="1100" kern="0" dirty="0">
              <a:solidFill>
                <a:srgbClr val="000000"/>
              </a:solidFill>
              <a:latin typeface="한양신명조"/>
            </a:endParaRPr>
          </a:p>
          <a:p>
            <a:pPr marL="190500" fontAlgn="base" latinLnBrk="0">
              <a:lnSpc>
                <a:spcPct val="140000"/>
              </a:lnSpc>
            </a:pPr>
            <a:r>
              <a:rPr lang="en-US" altLang="ko-KR" sz="1100" kern="100" dirty="0" err="1">
                <a:solidFill>
                  <a:srgbClr val="000000"/>
                </a:solidFill>
                <a:latin typeface="Consolas" panose="020B0609020204030204" pitchFamily="49" charset="0"/>
              </a:rPr>
              <a:t>displayLetter</a:t>
            </a:r>
            <a:r>
              <a:rPr lang="en-US" altLang="ko-KR" sz="1100" kern="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100" kern="100" dirty="0" err="1">
                <a:solidFill>
                  <a:srgbClr val="6A3E3E"/>
                </a:solidFill>
                <a:latin typeface="Consolas" panose="020B0609020204030204" pitchFamily="49" charset="0"/>
              </a:rPr>
              <a:t>letterGrade</a:t>
            </a:r>
            <a:r>
              <a:rPr lang="en-US" altLang="ko-KR" sz="1100" kern="1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altLang="ko-KR" sz="1100" kern="0" dirty="0">
              <a:solidFill>
                <a:srgbClr val="000000"/>
              </a:solidFill>
              <a:latin typeface="한양신명조"/>
            </a:endParaRPr>
          </a:p>
          <a:p>
            <a:pPr fontAlgn="base" latinLnBrk="0"/>
            <a:r>
              <a:rPr lang="en-US" altLang="ko-KR" sz="1100" kern="1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1100" kern="0" spc="0" dirty="0">
              <a:solidFill>
                <a:srgbClr val="000000"/>
              </a:solidFill>
              <a:effectLst/>
              <a:latin typeface="한양신명조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2607" y="3634481"/>
            <a:ext cx="8980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ko-KR" altLang="en-US" sz="1100" b="1">
                <a:solidFill>
                  <a:schemeClr val="bg1">
                    <a:lumMod val="50000"/>
                  </a:schemeClr>
                </a:solidFill>
              </a:rPr>
              <a:t>예시 코드</a:t>
            </a:r>
            <a:r>
              <a:rPr lang="en-US" altLang="ko-KR" sz="1100" b="1" dirty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ko-KR" altLang="en-US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505576" y="3896091"/>
            <a:ext cx="4293968" cy="2466208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500830" y="3640742"/>
            <a:ext cx="5661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ko-KR" altLang="en-US" sz="1100" b="1">
                <a:solidFill>
                  <a:schemeClr val="bg1">
                    <a:lumMod val="50000"/>
                  </a:schemeClr>
                </a:solidFill>
              </a:rPr>
              <a:t>구조</a:t>
            </a:r>
            <a:r>
              <a:rPr lang="en-US" altLang="ko-KR" sz="1100" b="1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ko-KR" altLang="en-US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725235" y="4213999"/>
            <a:ext cx="922716" cy="1778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725235" y="4450345"/>
            <a:ext cx="922716" cy="1778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3885027" y="4450345"/>
            <a:ext cx="852073" cy="177800"/>
          </a:xfrm>
          <a:prstGeom prst="rect">
            <a:avLst/>
          </a:prstGeom>
          <a:noFill/>
          <a:ln w="25400">
            <a:solidFill>
              <a:schemeClr val="tx1">
                <a:alpha val="4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2849977" y="4704345"/>
            <a:ext cx="852073" cy="177800"/>
          </a:xfrm>
          <a:prstGeom prst="rect">
            <a:avLst/>
          </a:prstGeom>
          <a:noFill/>
          <a:ln w="25400">
            <a:solidFill>
              <a:schemeClr val="tx1">
                <a:alpha val="4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구부러진 연결선 17"/>
          <p:cNvCxnSpPr>
            <a:stCxn id="14" idx="2"/>
            <a:endCxn id="16" idx="0"/>
          </p:cNvCxnSpPr>
          <p:nvPr/>
        </p:nvCxnSpPr>
        <p:spPr>
          <a:xfrm rot="16200000" flipH="1">
            <a:off x="3219555" y="3358836"/>
            <a:ext cx="58546" cy="2124471"/>
          </a:xfrm>
          <a:prstGeom prst="curvedConnector3">
            <a:avLst>
              <a:gd name="adj1" fmla="val 50000"/>
            </a:avLst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구부러진 연결선 18"/>
          <p:cNvCxnSpPr>
            <a:stCxn id="15" idx="2"/>
            <a:endCxn id="17" idx="0"/>
          </p:cNvCxnSpPr>
          <p:nvPr/>
        </p:nvCxnSpPr>
        <p:spPr>
          <a:xfrm rot="16200000" flipH="1">
            <a:off x="2693203" y="4121534"/>
            <a:ext cx="76200" cy="1089421"/>
          </a:xfrm>
          <a:prstGeom prst="curvedConnector3">
            <a:avLst>
              <a:gd name="adj1" fmla="val 50000"/>
            </a:avLst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그림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940" y="3934213"/>
            <a:ext cx="4542028" cy="24308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17197" y="3238973"/>
            <a:ext cx="56060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100" b="1" dirty="0"/>
              <a:t>LCOS : CK </a:t>
            </a:r>
            <a:r>
              <a:rPr lang="ko-KR" altLang="en-US" sz="1100" b="1" dirty="0"/>
              <a:t>매트릭스 </a:t>
            </a:r>
            <a:r>
              <a:rPr lang="en-US" altLang="ko-KR" sz="1100" b="1" dirty="0"/>
              <a:t>LCOM(Lack of Cohesion of Methods)</a:t>
            </a:r>
            <a:r>
              <a:rPr lang="ko-KR" altLang="en-US" sz="1100" b="1" dirty="0"/>
              <a:t>를 </a:t>
            </a:r>
            <a:r>
              <a:rPr lang="ko-KR" altLang="en-US" sz="1100" b="1" dirty="0" err="1"/>
              <a:t>메소드</a:t>
            </a:r>
            <a:r>
              <a:rPr lang="ko-KR" altLang="en-US" sz="1100" b="1" dirty="0"/>
              <a:t> 레벨로 확장</a:t>
            </a:r>
            <a:endParaRPr lang="en-US" altLang="ko-KR" sz="11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100" b="1" dirty="0"/>
              <a:t>MCE : </a:t>
            </a:r>
            <a:r>
              <a:rPr lang="ko-KR" altLang="en-US" sz="1100" b="1" dirty="0"/>
              <a:t>개선한 매트릭스 </a:t>
            </a:r>
            <a:r>
              <a:rPr lang="en-US" altLang="ko-KR" sz="1100" b="1" dirty="0"/>
              <a:t>CCE(Class Cohesion)</a:t>
            </a:r>
            <a:r>
              <a:rPr lang="ko-KR" altLang="en-US" sz="1100" b="1" dirty="0"/>
              <a:t>을 </a:t>
            </a:r>
            <a:r>
              <a:rPr lang="ko-KR" altLang="en-US" sz="1100" b="1" dirty="0" err="1"/>
              <a:t>메소드</a:t>
            </a:r>
            <a:r>
              <a:rPr lang="ko-KR" altLang="en-US" sz="1100" b="1" dirty="0"/>
              <a:t> 레벨로 확장</a:t>
            </a:r>
          </a:p>
        </p:txBody>
      </p:sp>
    </p:spTree>
    <p:extLst>
      <p:ext uri="{BB962C8B-B14F-4D97-AF65-F5344CB8AC3E}">
        <p14:creationId xmlns:p14="http://schemas.microsoft.com/office/powerpoint/2010/main" val="369212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altLang="ko-KR" sz="3600" b="1" dirty="0"/>
              <a:t>Motivation</a:t>
            </a:r>
            <a:endParaRPr lang="ko-KR" altLang="en-US" sz="3600" b="1" dirty="0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838200" y="994065"/>
            <a:ext cx="5122349" cy="5094923"/>
          </a:xfrm>
          <a:ln>
            <a:noFill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/>
              <a:t>오픈 소스의 업데이트 </a:t>
            </a:r>
            <a:r>
              <a:rPr lang="en-US" altLang="ko-KR" sz="2000" b="1" dirty="0"/>
              <a:t>&amp; </a:t>
            </a:r>
            <a:r>
              <a:rPr lang="ko-KR" altLang="en-US" sz="2000" b="1" dirty="0" err="1"/>
              <a:t>재사용율</a:t>
            </a:r>
            <a:endParaRPr lang="en-US" altLang="ko-KR" sz="2000" b="1" dirty="0"/>
          </a:p>
          <a:p>
            <a:pPr lvl="1">
              <a:buFont typeface="맑은 고딕" panose="020B0503020000020004" pitchFamily="50" charset="-127"/>
              <a:buChar char="–"/>
            </a:pPr>
            <a:r>
              <a:rPr lang="en-US" altLang="ko-KR" sz="2000" b="1" dirty="0"/>
              <a:t>JUnit</a:t>
            </a:r>
            <a:r>
              <a:rPr lang="en-US" altLang="ko-KR" sz="1600" b="1" dirty="0"/>
              <a:t/>
            </a:r>
            <a:br>
              <a:rPr lang="en-US" altLang="ko-KR" sz="1600" b="1" dirty="0"/>
            </a:br>
            <a:endParaRPr lang="en-US" altLang="ko-KR" sz="1600" b="1" dirty="0"/>
          </a:p>
          <a:p>
            <a:pPr marL="311400" indent="0">
              <a:buNone/>
            </a:pPr>
            <a:endParaRPr lang="en-US" altLang="ko-KR" sz="20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20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20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20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20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20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20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20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2000" b="1" dirty="0"/>
          </a:p>
          <a:p>
            <a:pPr marL="654300" indent="-342900">
              <a:buFont typeface="+mj-ea"/>
              <a:buAutoNum type="circleNumDbPlain" startAt="3"/>
            </a:pPr>
            <a:endParaRPr lang="en-US" altLang="ko-KR" sz="2000" b="1" dirty="0"/>
          </a:p>
          <a:p>
            <a:pPr marL="311400" indent="0">
              <a:buNone/>
            </a:pPr>
            <a:endParaRPr lang="en-US" altLang="ko-KR" sz="2000" b="1" dirty="0"/>
          </a:p>
          <a:p>
            <a:pPr marL="311400" indent="0">
              <a:buNone/>
            </a:pPr>
            <a:endParaRPr lang="en-US" altLang="ko-KR" sz="2000" b="1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496852"/>
              </p:ext>
            </p:extLst>
          </p:nvPr>
        </p:nvGraphicFramePr>
        <p:xfrm>
          <a:off x="1504949" y="1625255"/>
          <a:ext cx="9486903" cy="40080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72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34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862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70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/>
                        <a:t>Project</a:t>
                      </a:r>
                      <a:endParaRPr lang="ko-KR" altLang="en-US" sz="110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/>
                        <a:t>Junit 3.4</a:t>
                      </a:r>
                      <a:endParaRPr lang="ko-KR" altLang="en-US" sz="110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/>
                        <a:t>Junit 4.0</a:t>
                      </a:r>
                      <a:endParaRPr lang="ko-KR" altLang="en-US" sz="1100" b="1" dirty="0"/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7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/>
                        <a:t>Class</a:t>
                      </a:r>
                      <a:endParaRPr lang="ko-KR" altLang="en-US" sz="1100" b="1" dirty="0"/>
                    </a:p>
                  </a:txBody>
                  <a:tcPr marT="18288" marB="18288"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err="1"/>
                        <a:t>SuiteTest</a:t>
                      </a:r>
                      <a:endParaRPr lang="ko-KR" altLang="en-US" sz="1100" b="1" dirty="0"/>
                    </a:p>
                  </a:txBody>
                  <a:tcPr marT="18288" marB="18288"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23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/>
                        <a:t>Structure</a:t>
                      </a:r>
                      <a:endParaRPr lang="ko-KR" altLang="en-US" sz="800" b="1" dirty="0"/>
                    </a:p>
                  </a:txBody>
                  <a:tcPr marT="18288" marB="18288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/>
                    </a:p>
                  </a:txBody>
                  <a:tcPr marT="18288" marB="18288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rgbClr val="FF0000"/>
                        </a:solidFill>
                      </a:endParaRPr>
                    </a:p>
                  </a:txBody>
                  <a:tcPr marT="18288" marB="18288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372" y="2673351"/>
            <a:ext cx="4154851" cy="24257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558" y="2307970"/>
            <a:ext cx="4347340" cy="3119707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2392680" y="3581400"/>
            <a:ext cx="1257300" cy="304801"/>
          </a:xfrm>
          <a:prstGeom prst="roundRect">
            <a:avLst>
              <a:gd name="adj" fmla="val 3750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6765341" y="4959350"/>
            <a:ext cx="1095143" cy="304801"/>
          </a:xfrm>
          <a:prstGeom prst="roundRect">
            <a:avLst>
              <a:gd name="adj" fmla="val 37500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8063351" y="4959350"/>
            <a:ext cx="1582299" cy="304801"/>
          </a:xfrm>
          <a:prstGeom prst="roundRect">
            <a:avLst>
              <a:gd name="adj" fmla="val 37500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6627298" y="4727230"/>
            <a:ext cx="514885" cy="27699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</a:rPr>
              <a:t>New</a:t>
            </a:r>
            <a:endParaRPr lang="ko-KR" altLang="en-US" sz="1200" b="1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63351" y="4727230"/>
            <a:ext cx="514885" cy="27699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</a:rPr>
              <a:t>New</a:t>
            </a:r>
            <a:endParaRPr lang="ko-KR" altLang="en-US" sz="1200" b="1" dirty="0">
              <a:solidFill>
                <a:srgbClr val="00B0F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174003" y="2195867"/>
            <a:ext cx="4314825" cy="3362325"/>
          </a:xfrm>
          <a:prstGeom prst="rect">
            <a:avLst/>
          </a:prstGeom>
          <a:solidFill>
            <a:srgbClr val="E7E7E7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9" name="직사각형 28"/>
          <p:cNvSpPr/>
          <p:nvPr/>
        </p:nvSpPr>
        <p:spPr>
          <a:xfrm>
            <a:off x="6586538" y="2205038"/>
            <a:ext cx="4351360" cy="3362325"/>
          </a:xfrm>
          <a:prstGeom prst="rect">
            <a:avLst/>
          </a:prstGeom>
          <a:solidFill>
            <a:srgbClr val="E7E7E7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4" name="그룹 3"/>
          <p:cNvGrpSpPr/>
          <p:nvPr/>
        </p:nvGrpSpPr>
        <p:grpSpPr>
          <a:xfrm>
            <a:off x="3107892" y="3592673"/>
            <a:ext cx="7092509" cy="1777081"/>
            <a:chOff x="3107892" y="3592673"/>
            <a:chExt cx="7092509" cy="1777081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3107892" y="3592673"/>
              <a:ext cx="2297151" cy="568712"/>
            </a:xfrm>
            <a:prstGeom prst="roundRect">
              <a:avLst/>
            </a:prstGeom>
            <a:solidFill>
              <a:srgbClr val="609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/>
                <a:t>Method</a:t>
              </a:r>
              <a:endParaRPr lang="ko-KR" altLang="en-US" sz="2400" b="1" dirty="0"/>
            </a:p>
          </p:txBody>
        </p:sp>
        <p:sp>
          <p:nvSpPr>
            <p:cNvPr id="33" name="모서리가 둥근 직사각형 32"/>
            <p:cNvSpPr/>
            <p:nvPr/>
          </p:nvSpPr>
          <p:spPr>
            <a:xfrm>
              <a:off x="7705924" y="3592673"/>
              <a:ext cx="2297151" cy="568712"/>
            </a:xfrm>
            <a:prstGeom prst="roundRect">
              <a:avLst/>
            </a:prstGeom>
            <a:solidFill>
              <a:srgbClr val="609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/>
                <a:t>Method</a:t>
              </a:r>
              <a:endParaRPr lang="ko-KR" altLang="en-US" sz="2400" b="1" dirty="0"/>
            </a:p>
          </p:txBody>
        </p:sp>
        <p:cxnSp>
          <p:nvCxnSpPr>
            <p:cNvPr id="20" name="직선 화살표 연결선 19"/>
            <p:cNvCxnSpPr>
              <a:stCxn id="18" idx="3"/>
              <a:endCxn id="33" idx="1"/>
            </p:cNvCxnSpPr>
            <p:nvPr/>
          </p:nvCxnSpPr>
          <p:spPr>
            <a:xfrm>
              <a:off x="5405043" y="3877029"/>
              <a:ext cx="2300881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895653" y="3686145"/>
              <a:ext cx="1186350" cy="523220"/>
            </a:xfrm>
            <a:prstGeom prst="rect">
              <a:avLst/>
            </a:prstGeom>
            <a:solidFill>
              <a:srgbClr val="E8E8E8">
                <a:alpha val="63000"/>
              </a:srgb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>
                      <a:lumMod val="50000"/>
                    </a:schemeClr>
                  </a:solidFill>
                </a:rPr>
                <a:t>Reuse</a:t>
              </a:r>
              <a:endParaRPr lang="ko-KR" altLang="en-US" sz="2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29072" y="4294898"/>
              <a:ext cx="6492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+mj-ea"/>
                <a:buAutoNum type="circleNumDbPlain"/>
              </a:pPr>
              <a:r>
                <a:rPr lang="ko-KR" altLang="en-US" b="1" dirty="0"/>
                <a:t>내부 품질 </a:t>
              </a:r>
              <a:r>
                <a:rPr lang="en-US" altLang="ko-KR" b="1" dirty="0"/>
                <a:t>Bad…………………………………</a:t>
              </a:r>
              <a:r>
                <a:rPr lang="en-US" altLang="ko-KR" b="1" dirty="0">
                  <a:sym typeface="Wingdings" panose="05000000000000000000" pitchFamily="2" charset="2"/>
                </a:rPr>
                <a:t> </a:t>
              </a:r>
              <a:r>
                <a:rPr lang="ko-KR" altLang="en-US" b="1" dirty="0">
                  <a:sym typeface="Wingdings" panose="05000000000000000000" pitchFamily="2" charset="2"/>
                </a:rPr>
                <a:t>내부 품질 </a:t>
              </a:r>
              <a:r>
                <a:rPr lang="en-US" altLang="ko-KR" b="1" dirty="0">
                  <a:sym typeface="Wingdings" panose="05000000000000000000" pitchFamily="2" charset="2"/>
                </a:rPr>
                <a:t>Bad</a:t>
              </a:r>
              <a:endParaRPr lang="ko-KR" altLang="en-US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22822" y="4647660"/>
              <a:ext cx="7077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+mj-ea"/>
                <a:buAutoNum type="circleNumDbPlain" startAt="2"/>
              </a:pPr>
              <a:r>
                <a:rPr lang="ko-KR" altLang="en-US" b="1" dirty="0"/>
                <a:t>외부 결합</a:t>
              </a:r>
              <a:r>
                <a:rPr lang="en-US" altLang="ko-KR" b="1" dirty="0"/>
                <a:t>	…………………………………</a:t>
              </a:r>
              <a:r>
                <a:rPr lang="en-US" altLang="ko-KR" b="1" dirty="0">
                  <a:sym typeface="Wingdings" panose="05000000000000000000" pitchFamily="2" charset="2"/>
                </a:rPr>
                <a:t> </a:t>
              </a:r>
              <a:r>
                <a:rPr lang="ko-KR" altLang="en-US" b="1" dirty="0">
                  <a:sym typeface="Wingdings" panose="05000000000000000000" pitchFamily="2" charset="2"/>
                </a:rPr>
                <a:t>오류 발생 가능성 ↑</a:t>
              </a:r>
              <a:endParaRPr lang="ko-KR" altLang="en-US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22822" y="5000422"/>
              <a:ext cx="6195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+mj-ea"/>
                <a:buAutoNum type="circleNumDbPlain" startAt="3"/>
              </a:pPr>
              <a:r>
                <a:rPr lang="en-US" altLang="ko-KR" b="1" dirty="0"/>
                <a:t>Dead Code	…………………………………</a:t>
              </a:r>
              <a:r>
                <a:rPr lang="en-US" altLang="ko-KR" b="1" dirty="0">
                  <a:sym typeface="Wingdings" panose="05000000000000000000" pitchFamily="2" charset="2"/>
                </a:rPr>
                <a:t> </a:t>
              </a:r>
              <a:r>
                <a:rPr lang="en-US" altLang="ko-KR" b="1" dirty="0"/>
                <a:t>Dead Code</a:t>
              </a:r>
              <a:endParaRPr lang="ko-KR" altLang="en-US" b="1" dirty="0"/>
            </a:p>
          </p:txBody>
        </p:sp>
        <p:sp>
          <p:nvSpPr>
            <p:cNvPr id="22" name="곱셈 기호 21"/>
            <p:cNvSpPr/>
            <p:nvPr/>
          </p:nvSpPr>
          <p:spPr>
            <a:xfrm>
              <a:off x="6083430" y="4383904"/>
              <a:ext cx="856516" cy="942168"/>
            </a:xfrm>
            <a:prstGeom prst="mathMultiply">
              <a:avLst>
                <a:gd name="adj1" fmla="val 786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9392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1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139699" y="1183801"/>
            <a:ext cx="7034506" cy="5159375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altLang="ko-KR" sz="3600" b="1" dirty="0"/>
              <a:t>Motivation</a:t>
            </a:r>
            <a:endParaRPr lang="ko-KR" alt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92449" y="2352728"/>
            <a:ext cx="4797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Which module do u reuse?</a:t>
            </a:r>
            <a:endParaRPr lang="ko-KR" alt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54233" y="4655598"/>
            <a:ext cx="3420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Reusability Metrics</a:t>
            </a:r>
            <a:endParaRPr lang="ko-KR" alt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321090" y="2950968"/>
            <a:ext cx="327525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2000" b="1" dirty="0"/>
              <a:t>기존 매트릭스 문제점 도출</a:t>
            </a:r>
            <a:endParaRPr lang="en-US" altLang="ko-KR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321090" y="3777192"/>
            <a:ext cx="267252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2000" b="1" dirty="0"/>
              <a:t>개선된 매트릭스 제안</a:t>
            </a:r>
            <a:endParaRPr lang="en-US" altLang="ko-KR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321090" y="4603416"/>
            <a:ext cx="482696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2000" b="1" dirty="0"/>
              <a:t>재사용 모듈 식별 및 가시화 시스템 구축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21090" y="2124744"/>
            <a:ext cx="241604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2000" b="1" dirty="0"/>
              <a:t>기존 매트릭스 조사</a:t>
            </a:r>
            <a:endParaRPr lang="en-US" altLang="ko-KR" sz="2000" b="1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876" y="1965670"/>
            <a:ext cx="694283" cy="694283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876" y="2814393"/>
            <a:ext cx="694283" cy="694283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80" y="3663116"/>
            <a:ext cx="653025" cy="653025"/>
          </a:xfrm>
          <a:prstGeom prst="rect">
            <a:avLst/>
          </a:prstGeom>
        </p:spPr>
      </p:pic>
      <p:pic>
        <p:nvPicPr>
          <p:cNvPr id="9220" name="Picture 4" descr="관련 이미지"/>
          <p:cNvPicPr>
            <a:picLocks noChangeAspect="1" noChangeArrowheads="1"/>
          </p:cNvPicPr>
          <p:nvPr/>
        </p:nvPicPr>
        <p:blipFill>
          <a:blip r:embed="rId7" cstate="print">
            <a:lum brigh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879" y="4470581"/>
            <a:ext cx="655358" cy="65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91" y="5280380"/>
            <a:ext cx="667849" cy="66784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321090" y="5429638"/>
            <a:ext cx="336502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2000" b="1" dirty="0"/>
              <a:t>오픈 소스 및 프로그램 적용</a:t>
            </a:r>
          </a:p>
        </p:txBody>
      </p:sp>
      <p:sp>
        <p:nvSpPr>
          <p:cNvPr id="32" name="아래쪽 화살표 31"/>
          <p:cNvSpPr/>
          <p:nvPr/>
        </p:nvSpPr>
        <p:spPr>
          <a:xfrm>
            <a:off x="3371596" y="2853497"/>
            <a:ext cx="514604" cy="1824552"/>
          </a:xfrm>
          <a:prstGeom prst="downArrow">
            <a:avLst>
              <a:gd name="adj1" fmla="val 11538"/>
              <a:gd name="adj2" fmla="val 4423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3" name="TextBox 2"/>
          <p:cNvSpPr txBox="1"/>
          <p:nvPr/>
        </p:nvSpPr>
        <p:spPr>
          <a:xfrm>
            <a:off x="817425" y="2433804"/>
            <a:ext cx="675185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Issue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4441" y="4717153"/>
            <a:ext cx="1048429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Research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3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직사각형 83"/>
          <p:cNvSpPr/>
          <p:nvPr/>
        </p:nvSpPr>
        <p:spPr>
          <a:xfrm>
            <a:off x="5638800" y="2210103"/>
            <a:ext cx="2067830" cy="3746411"/>
          </a:xfrm>
          <a:prstGeom prst="rect">
            <a:avLst/>
          </a:prstGeom>
          <a:solidFill>
            <a:srgbClr val="00B0F0">
              <a:alpha val="32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en-US" altLang="ko-KR" sz="3600" b="1" dirty="0"/>
              <a:t>Related Works</a:t>
            </a:r>
            <a:endParaRPr lang="ko-KR" altLang="en-US" sz="3600" b="1" dirty="0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838200" y="1082040"/>
            <a:ext cx="10515600" cy="5094923"/>
          </a:xfrm>
          <a:ln>
            <a:noFill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/>
              <a:t>대표적인 재사용 </a:t>
            </a:r>
            <a:r>
              <a:rPr lang="ko-KR" altLang="en-US" sz="2000" b="1" dirty="0" err="1"/>
              <a:t>메트릭스</a:t>
            </a:r>
            <a:endParaRPr lang="en-US" altLang="ko-KR" sz="2000" b="1" dirty="0"/>
          </a:p>
          <a:p>
            <a:pPr>
              <a:buFont typeface="Wingdings" panose="05000000000000000000" pitchFamily="2" charset="2"/>
              <a:buChar char="§"/>
            </a:pPr>
            <a:endParaRPr lang="en-US" altLang="ko-KR" sz="2000" b="1" dirty="0"/>
          </a:p>
          <a:p>
            <a:pPr marL="654300" indent="-342900">
              <a:buFont typeface="Wingdings" panose="05000000000000000000" pitchFamily="2" charset="2"/>
              <a:buChar char="ü"/>
            </a:pPr>
            <a:r>
              <a:rPr lang="en-US" altLang="ko-KR" sz="2000" b="1" dirty="0"/>
              <a:t>CK(</a:t>
            </a:r>
            <a:r>
              <a:rPr lang="en-US" altLang="ko-KR" sz="2000" b="1" dirty="0" err="1"/>
              <a:t>Chidamber</a:t>
            </a:r>
            <a:r>
              <a:rPr lang="en-US" altLang="ko-KR" sz="2000" b="1" dirty="0"/>
              <a:t> &amp; </a:t>
            </a:r>
            <a:r>
              <a:rPr lang="en-US" altLang="ko-KR" sz="2000" b="1" dirty="0" err="1"/>
              <a:t>Kemerer</a:t>
            </a:r>
            <a:r>
              <a:rPr lang="en-US" altLang="ko-KR" sz="2000" b="1" dirty="0"/>
              <a:t>) Metrics</a:t>
            </a:r>
          </a:p>
        </p:txBody>
      </p:sp>
      <p:grpSp>
        <p:nvGrpSpPr>
          <p:cNvPr id="73" name="그룹 72"/>
          <p:cNvGrpSpPr/>
          <p:nvPr/>
        </p:nvGrpSpPr>
        <p:grpSpPr>
          <a:xfrm>
            <a:off x="1938059" y="2959044"/>
            <a:ext cx="7219702" cy="1990105"/>
            <a:chOff x="1938059" y="2959044"/>
            <a:chExt cx="7219702" cy="1990105"/>
          </a:xfrm>
        </p:grpSpPr>
        <p:sp>
          <p:nvSpPr>
            <p:cNvPr id="62" name="직사각형 61"/>
            <p:cNvSpPr/>
            <p:nvPr/>
          </p:nvSpPr>
          <p:spPr>
            <a:xfrm>
              <a:off x="7706631" y="2959044"/>
              <a:ext cx="1451130" cy="1990105"/>
            </a:xfrm>
            <a:prstGeom prst="rect">
              <a:avLst/>
            </a:prstGeom>
            <a:solidFill>
              <a:srgbClr val="00B0F0">
                <a:alpha val="32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938059" y="2959044"/>
              <a:ext cx="2214839" cy="1977949"/>
            </a:xfrm>
            <a:prstGeom prst="rect">
              <a:avLst/>
            </a:prstGeom>
            <a:solidFill>
              <a:srgbClr val="00B0F0">
                <a:alpha val="32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1926091" y="5495979"/>
            <a:ext cx="2226807" cy="460535"/>
          </a:xfrm>
          <a:prstGeom prst="rect">
            <a:avLst/>
          </a:prstGeom>
          <a:solidFill>
            <a:srgbClr val="00B0F0">
              <a:alpha val="32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64" name="직사각형 63"/>
          <p:cNvSpPr/>
          <p:nvPr/>
        </p:nvSpPr>
        <p:spPr>
          <a:xfrm>
            <a:off x="1926092" y="4936994"/>
            <a:ext cx="2226807" cy="549405"/>
          </a:xfrm>
          <a:prstGeom prst="rect">
            <a:avLst/>
          </a:prstGeom>
          <a:solidFill>
            <a:srgbClr val="00B0F0">
              <a:alpha val="32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1" name="직사각형 20"/>
          <p:cNvSpPr/>
          <p:nvPr/>
        </p:nvSpPr>
        <p:spPr>
          <a:xfrm>
            <a:off x="9163307" y="4949149"/>
            <a:ext cx="1750255" cy="562651"/>
          </a:xfrm>
          <a:prstGeom prst="rect">
            <a:avLst/>
          </a:prstGeom>
          <a:solidFill>
            <a:srgbClr val="00B0F0">
              <a:alpha val="32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2" name="직사각형 21"/>
          <p:cNvSpPr/>
          <p:nvPr/>
        </p:nvSpPr>
        <p:spPr>
          <a:xfrm>
            <a:off x="9163308" y="5495980"/>
            <a:ext cx="1750255" cy="460535"/>
          </a:xfrm>
          <a:prstGeom prst="rect">
            <a:avLst/>
          </a:prstGeom>
          <a:solidFill>
            <a:srgbClr val="00B0F0">
              <a:alpha val="32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aphicFrame>
        <p:nvGraphicFramePr>
          <p:cNvPr id="15" name="Group 6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2012235"/>
              </p:ext>
            </p:extLst>
          </p:nvPr>
        </p:nvGraphicFramePr>
        <p:xfrm>
          <a:off x="1920630" y="2210103"/>
          <a:ext cx="8996337" cy="3746412"/>
        </p:xfrm>
        <a:graphic>
          <a:graphicData uri="http://schemas.openxmlformats.org/drawingml/2006/table">
            <a:tbl>
              <a:tblPr/>
              <a:tblGrid>
                <a:gridCol w="22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57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50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14922"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METRIC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COMPLEXITY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(To develop, to test  and to maintain)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RE-USABILITY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ENCAPSULATION, MODULARITY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705"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WMC</a:t>
                      </a:r>
                      <a:b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(Weighted Methods per Class)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883">
                <a:tc rowSpan="2"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DIT</a:t>
                      </a:r>
                      <a:b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(Depth of Inheritance Tree)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Trade-off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▼</a:t>
                      </a:r>
                      <a:endParaRPr kumimoji="0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8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▲</a:t>
                      </a:r>
                      <a:endParaRPr kumimoji="0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883">
                <a:tc rowSpan="2"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NOC</a:t>
                      </a:r>
                      <a:b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(Number of Children)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Trade-off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▼</a:t>
                      </a:r>
                      <a:endParaRPr kumimoji="0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28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▲</a:t>
                      </a:r>
                      <a:endParaRPr kumimoji="0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8640"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CBO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(Coupling Between Objects)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▼</a:t>
                      </a:r>
                      <a:endParaRPr kumimoji="0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705"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LCOM</a:t>
                      </a:r>
                      <a:b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(Lack of Cohesion of Methods)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▼</a:t>
                      </a:r>
                      <a:endParaRPr kumimoji="0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8000"/>
                        </a:lnSpc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8000"/>
                        </a:lnSpc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8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8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defTabSz="449263" fontAlgn="base">
                        <a:lnSpc>
                          <a:spcPct val="12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74" name="그룹 73"/>
          <p:cNvGrpSpPr/>
          <p:nvPr/>
        </p:nvGrpSpPr>
        <p:grpSpPr>
          <a:xfrm>
            <a:off x="840787" y="3038701"/>
            <a:ext cx="1076531" cy="2916895"/>
            <a:chOff x="853487" y="3038701"/>
            <a:chExt cx="1076531" cy="2916895"/>
          </a:xfrm>
        </p:grpSpPr>
        <p:cxnSp>
          <p:nvCxnSpPr>
            <p:cNvPr id="26" name="직선 화살표 연결선 25"/>
            <p:cNvCxnSpPr/>
            <p:nvPr/>
          </p:nvCxnSpPr>
          <p:spPr>
            <a:xfrm flipH="1">
              <a:off x="1612937" y="3177201"/>
              <a:ext cx="3043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직선 화살표 연결선 28"/>
            <p:cNvCxnSpPr/>
            <p:nvPr/>
          </p:nvCxnSpPr>
          <p:spPr>
            <a:xfrm flipH="1">
              <a:off x="1612936" y="4502419"/>
              <a:ext cx="3043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84542" y="3646645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상속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53487" y="3038701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/>
                <a:t>복잡도</a:t>
              </a:r>
              <a:endParaRPr lang="ko-KR" altLang="en-US" sz="16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83405" y="4363218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/>
                <a:t>상속</a:t>
              </a:r>
              <a:endParaRPr lang="ko-KR" altLang="en-US" sz="1600" b="1" dirty="0"/>
            </a:p>
          </p:txBody>
        </p:sp>
        <p:cxnSp>
          <p:nvCxnSpPr>
            <p:cNvPr id="28" name="직선 화살표 연결선 27"/>
            <p:cNvCxnSpPr/>
            <p:nvPr/>
          </p:nvCxnSpPr>
          <p:spPr>
            <a:xfrm flipH="1">
              <a:off x="1612936" y="3785145"/>
              <a:ext cx="3043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885492" y="5091974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결합도</a:t>
              </a:r>
            </a:p>
          </p:txBody>
        </p:sp>
        <p:cxnSp>
          <p:nvCxnSpPr>
            <p:cNvPr id="31" name="직선 화살표 연결선 30"/>
            <p:cNvCxnSpPr/>
            <p:nvPr/>
          </p:nvCxnSpPr>
          <p:spPr>
            <a:xfrm flipH="1">
              <a:off x="1621710" y="5230474"/>
              <a:ext cx="3043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885492" y="5617042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응집도</a:t>
              </a:r>
            </a:p>
          </p:txBody>
        </p:sp>
        <p:cxnSp>
          <p:nvCxnSpPr>
            <p:cNvPr id="33" name="직선 화살표 연결선 32"/>
            <p:cNvCxnSpPr/>
            <p:nvPr/>
          </p:nvCxnSpPr>
          <p:spPr>
            <a:xfrm flipH="1">
              <a:off x="1625637" y="5728963"/>
              <a:ext cx="3043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" name="그룹 70"/>
          <p:cNvGrpSpPr/>
          <p:nvPr/>
        </p:nvGrpSpPr>
        <p:grpSpPr>
          <a:xfrm>
            <a:off x="5065486" y="544906"/>
            <a:ext cx="7012214" cy="2414138"/>
            <a:chOff x="5065486" y="544906"/>
            <a:chExt cx="7012214" cy="2414138"/>
          </a:xfrm>
        </p:grpSpPr>
        <p:sp>
          <p:nvSpPr>
            <p:cNvPr id="20" name="직사각형 19"/>
            <p:cNvSpPr/>
            <p:nvPr/>
          </p:nvSpPr>
          <p:spPr>
            <a:xfrm>
              <a:off x="9166712" y="2210103"/>
              <a:ext cx="1750255" cy="748941"/>
            </a:xfrm>
            <a:prstGeom prst="rect">
              <a:avLst/>
            </a:prstGeom>
            <a:solidFill>
              <a:srgbClr val="00B0F0">
                <a:alpha val="32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7725371" y="2210103"/>
              <a:ext cx="1437937" cy="748941"/>
            </a:xfrm>
            <a:prstGeom prst="rect">
              <a:avLst/>
            </a:prstGeom>
            <a:solidFill>
              <a:srgbClr val="00B0F0">
                <a:alpha val="32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7818440" y="2433314"/>
              <a:ext cx="1209123" cy="272642"/>
            </a:xfrm>
            <a:prstGeom prst="rect">
              <a:avLst/>
            </a:prstGeom>
            <a:noFill/>
            <a:ln w="38100"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9314974" y="2319144"/>
              <a:ext cx="1416526" cy="500982"/>
            </a:xfrm>
            <a:prstGeom prst="rect">
              <a:avLst/>
            </a:prstGeom>
            <a:noFill/>
            <a:ln w="38100"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5065486" y="544906"/>
              <a:ext cx="7012214" cy="1169551"/>
            </a:xfrm>
            <a:prstGeom prst="rect">
              <a:avLst/>
            </a:prstGeom>
            <a:ln w="38100">
              <a:solidFill>
                <a:srgbClr val="0099CC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altLang="ko-KR" sz="1700" b="1" i="1" dirty="0"/>
                <a:t>“</a:t>
              </a:r>
              <a:r>
                <a:rPr lang="ko-KR" altLang="en-US" sz="1700" b="1" i="1" dirty="0"/>
                <a:t>소프트웨어를 보다 재사용하기 쉽게 하는 특성을 </a:t>
              </a:r>
              <a:r>
                <a:rPr lang="en-US" altLang="ko-KR" sz="1700" b="1" i="1" dirty="0"/>
                <a:t/>
              </a:r>
              <a:br>
                <a:rPr lang="en-US" altLang="ko-KR" sz="1700" b="1" i="1" dirty="0"/>
              </a:br>
              <a:r>
                <a:rPr lang="en-US" altLang="ko-KR" sz="1700" b="1" i="1" dirty="0"/>
                <a:t>                       </a:t>
              </a:r>
              <a:r>
                <a:rPr lang="ko-KR" altLang="en-US" sz="1700" b="1" i="1" dirty="0" err="1">
                  <a:solidFill>
                    <a:srgbClr val="FF0000"/>
                  </a:solidFill>
                </a:rPr>
                <a:t>모듈성</a:t>
              </a:r>
              <a:r>
                <a:rPr lang="en-US" altLang="ko-KR" sz="1700" b="1" i="1" dirty="0">
                  <a:solidFill>
                    <a:srgbClr val="FF0000"/>
                  </a:solidFill>
                </a:rPr>
                <a:t>, </a:t>
              </a:r>
              <a:r>
                <a:rPr lang="ko-KR" altLang="en-US" sz="1700" b="1" i="1" dirty="0" err="1">
                  <a:solidFill>
                    <a:srgbClr val="FF0000"/>
                  </a:solidFill>
                </a:rPr>
                <a:t>저결합도</a:t>
              </a:r>
              <a:r>
                <a:rPr lang="en-US" altLang="ko-KR" sz="1700" b="1" i="1" dirty="0">
                  <a:solidFill>
                    <a:srgbClr val="FF0000"/>
                  </a:solidFill>
                </a:rPr>
                <a:t>, </a:t>
              </a:r>
              <a:r>
                <a:rPr lang="ko-KR" altLang="en-US" sz="1700" b="1" i="1" dirty="0" err="1">
                  <a:solidFill>
                    <a:srgbClr val="FF0000"/>
                  </a:solidFill>
                </a:rPr>
                <a:t>고응집도</a:t>
              </a:r>
              <a:r>
                <a:rPr lang="en-US" altLang="ko-KR" sz="1700" b="1" i="1" dirty="0">
                  <a:solidFill>
                    <a:srgbClr val="FF0000"/>
                  </a:solidFill>
                </a:rPr>
                <a:t>, </a:t>
              </a:r>
              <a:r>
                <a:rPr lang="ko-KR" altLang="en-US" sz="1700" b="1" i="1" dirty="0">
                  <a:solidFill>
                    <a:srgbClr val="FF0000"/>
                  </a:solidFill>
                </a:rPr>
                <a:t>캡슐화 </a:t>
              </a:r>
              <a:r>
                <a:rPr lang="ko-KR" altLang="en-US" sz="1700" b="1" i="1" dirty="0"/>
                <a:t>등으로 부른다</a:t>
              </a:r>
              <a:r>
                <a:rPr lang="en-US" altLang="ko-KR" sz="1700" b="1" i="1" dirty="0"/>
                <a:t>.”</a:t>
              </a:r>
            </a:p>
            <a:p>
              <a:endParaRPr lang="en-US" altLang="ko-KR" sz="1700" b="1" dirty="0"/>
            </a:p>
            <a:p>
              <a:pPr marL="311400" indent="0" algn="r">
                <a:buNone/>
              </a:pPr>
              <a:r>
                <a:rPr lang="en-US" altLang="ko-KR" sz="1700" b="1" dirty="0"/>
                <a:t>                                           - </a:t>
              </a:r>
              <a:r>
                <a:rPr lang="en-US" altLang="ko-KR" sz="1700" b="1" dirty="0" err="1"/>
                <a:t>DocForge</a:t>
              </a:r>
              <a:r>
                <a:rPr lang="en-US" altLang="ko-KR" sz="1700" b="1" dirty="0"/>
                <a:t>, Code reuse[2017]                      </a:t>
              </a:r>
            </a:p>
          </p:txBody>
        </p:sp>
        <p:cxnSp>
          <p:nvCxnSpPr>
            <p:cNvPr id="46" name="구부러진 연결선 45"/>
            <p:cNvCxnSpPr>
              <a:stCxn id="39" idx="0"/>
              <a:endCxn id="44" idx="2"/>
            </p:cNvCxnSpPr>
            <p:nvPr/>
          </p:nvCxnSpPr>
          <p:spPr>
            <a:xfrm rot="5400000" flipH="1" flipV="1">
              <a:off x="8137869" y="1999591"/>
              <a:ext cx="718857" cy="148591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0099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구부러진 연결선 50"/>
            <p:cNvCxnSpPr>
              <a:stCxn id="40" idx="0"/>
              <a:endCxn id="44" idx="2"/>
            </p:cNvCxnSpPr>
            <p:nvPr/>
          </p:nvCxnSpPr>
          <p:spPr>
            <a:xfrm rot="16200000" flipV="1">
              <a:off x="8995072" y="1290979"/>
              <a:ext cx="604687" cy="1451644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0099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구부러진 연결선 74"/>
          <p:cNvCxnSpPr>
            <a:stCxn id="85" idx="0"/>
            <a:endCxn id="44" idx="2"/>
          </p:cNvCxnSpPr>
          <p:nvPr/>
        </p:nvCxnSpPr>
        <p:spPr>
          <a:xfrm rot="5400000" flipH="1" flipV="1">
            <a:off x="7363037" y="1035590"/>
            <a:ext cx="529688" cy="1887423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직사각형 84"/>
          <p:cNvSpPr/>
          <p:nvPr/>
        </p:nvSpPr>
        <p:spPr>
          <a:xfrm>
            <a:off x="5735640" y="2244145"/>
            <a:ext cx="1897060" cy="680856"/>
          </a:xfrm>
          <a:prstGeom prst="rect">
            <a:avLst/>
          </a:prstGeom>
          <a:noFill/>
          <a:ln w="3810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87970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24" grpId="0" animBg="1"/>
      <p:bldP spid="64" grpId="0" animBg="1"/>
      <p:bldP spid="21" grpId="0" animBg="1"/>
      <p:bldP spid="22" grpId="0" animBg="1"/>
      <p:bldP spid="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en-US" altLang="ko-KR" sz="3600" b="1" dirty="0"/>
              <a:t>Related Works</a:t>
            </a:r>
            <a:endParaRPr lang="ko-KR" altLang="en-US" sz="3600" b="1" dirty="0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838200" y="1082040"/>
            <a:ext cx="10515600" cy="5094923"/>
          </a:xfrm>
          <a:ln>
            <a:noFill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/>
              <a:t>대표적인 재사용 </a:t>
            </a:r>
            <a:r>
              <a:rPr lang="ko-KR" altLang="en-US" sz="2000" b="1" dirty="0" err="1"/>
              <a:t>메트릭스</a:t>
            </a:r>
            <a:endParaRPr lang="en-US" altLang="ko-KR" sz="2000" b="1" dirty="0"/>
          </a:p>
          <a:p>
            <a:pPr>
              <a:buFont typeface="Wingdings" panose="05000000000000000000" pitchFamily="2" charset="2"/>
              <a:buChar char="§"/>
            </a:pPr>
            <a:endParaRPr lang="en-US" altLang="ko-KR" sz="1050" b="1" dirty="0"/>
          </a:p>
          <a:p>
            <a:pPr marL="654300" indent="-342900">
              <a:buFont typeface="Wingdings" panose="05000000000000000000" pitchFamily="2" charset="2"/>
              <a:buChar char="ü"/>
            </a:pPr>
            <a:r>
              <a:rPr lang="en-US" altLang="ko-KR" sz="2000" b="1" dirty="0"/>
              <a:t>Marko </a:t>
            </a:r>
            <a:r>
              <a:rPr lang="en-US" altLang="ko-KR" sz="2000" b="1" dirty="0" err="1"/>
              <a:t>Mijac</a:t>
            </a:r>
            <a:r>
              <a:rPr lang="en-US" altLang="ko-KR" sz="2000" b="1" dirty="0"/>
              <a:t>, “Reusability Metrics of Software Components : Survey” [2015]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411189"/>
              </p:ext>
            </p:extLst>
          </p:nvPr>
        </p:nvGraphicFramePr>
        <p:xfrm>
          <a:off x="1155700" y="2146141"/>
          <a:ext cx="10198102" cy="422492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701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4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722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229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Paper</a:t>
                      </a:r>
                      <a:endParaRPr lang="ko-KR" altLang="en-US" sz="14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Factors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Factor metrics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672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/>
                        <a:t>[1]</a:t>
                      </a:r>
                      <a:endParaRPr lang="ko-KR" altLang="en-US" sz="1050" b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Coupling, Cohesion, Inheritance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CK metrics (WMC, DIT, NOC, CBO, LCOM), Regression algorithms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78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/>
                        <a:t>[2]</a:t>
                      </a:r>
                      <a:endParaRPr lang="ko-KR" altLang="en-US" sz="1050" b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Coupling, Volume, Complexity, Regularity, Reuse Frequency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McCabe's </a:t>
                      </a:r>
                      <a:r>
                        <a:rPr lang="en-US" altLang="ko-KR" sz="105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Cyclomatic</a:t>
                      </a:r>
                      <a:r>
                        <a:rPr lang="en-US" altLang="ko-KR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Complexity, Halstead Software Science Indicator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016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/>
                        <a:t>[3]</a:t>
                      </a:r>
                      <a:endParaRPr lang="ko-KR" altLang="en-US" sz="1050" b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Complexity, Customizability, Reuse Level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CPC - Component Plain Complexity, CSC - Component Static Complexity, CDC - Component Dynamic</a:t>
                      </a:r>
                    </a:p>
                    <a:p>
                      <a:r>
                        <a:rPr lang="en-US" altLang="ko-KR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Complexity, CCC - Component </a:t>
                      </a:r>
                      <a:r>
                        <a:rPr lang="en-US" altLang="ko-KR" sz="105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Cyclomatic</a:t>
                      </a:r>
                      <a:r>
                        <a:rPr lang="en-US" altLang="ko-KR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Complexity, CV - Component Variability for Customizability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901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/>
                        <a:t>[4]</a:t>
                      </a:r>
                      <a:endParaRPr lang="ko-KR" altLang="en-US" sz="1050" b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Complexity, Regularity. Volume, Reuse Frequency, Coupling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McCabe's </a:t>
                      </a:r>
                      <a:r>
                        <a:rPr lang="en-US" altLang="ko-KR" sz="105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Cyclomatic</a:t>
                      </a:r>
                      <a:r>
                        <a:rPr lang="en-US" altLang="ko-KR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Complexity, Regularity metric, Halstead Software Science Indicator, Reuse frequency</a:t>
                      </a:r>
                    </a:p>
                    <a:p>
                      <a:r>
                        <a:rPr lang="en-US" altLang="ko-KR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metric, LCOM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78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/>
                        <a:t>[5]</a:t>
                      </a:r>
                      <a:endParaRPr lang="ko-KR" altLang="en-US" sz="1050" b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Reuse Frequency, Understandability, Rate of modification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/>
                        <a:t>-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672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/>
                        <a:t>[6]</a:t>
                      </a:r>
                      <a:endParaRPr lang="ko-KR" altLang="en-US" sz="1050" b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Coupling, Cohesion, Inheritance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CK metrics (WMC, DIT, NOC, CBO, LCOM),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78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/>
                        <a:t>[7]</a:t>
                      </a:r>
                      <a:endParaRPr lang="ko-KR" altLang="en-US" sz="1050" b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Coupling, Cohesion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WTcoh</a:t>
                      </a:r>
                      <a:r>
                        <a:rPr lang="en-US" altLang="ko-KR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Weighted Transitive Cohesion measure, </a:t>
                      </a:r>
                      <a:r>
                        <a:rPr lang="en-US" altLang="ko-KR" sz="105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WTcoup</a:t>
                      </a:r>
                      <a:r>
                        <a:rPr lang="en-US" altLang="ko-KR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Weighted Transitive </a:t>
                      </a:r>
                      <a:r>
                        <a:rPr lang="en-US" altLang="ko-KR" sz="105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Couping</a:t>
                      </a:r>
                      <a:r>
                        <a:rPr lang="en-US" altLang="ko-KR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measure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672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/>
                        <a:t>[8]</a:t>
                      </a:r>
                      <a:endParaRPr lang="ko-KR" altLang="en-US" sz="1050" b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Cohesion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SBFC - Similarity-Based Functional Cohesion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78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/>
                        <a:t>[9]</a:t>
                      </a:r>
                      <a:endParaRPr lang="ko-KR" altLang="en-US" sz="1050" b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5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Coupling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CC - Coupling between Classes, CPC - Coupling of Component, CBC - Coupling between Components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78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/>
                        <a:t>……</a:t>
                      </a:r>
                      <a:endParaRPr lang="ko-KR" altLang="en-US" sz="1050" dirty="0"/>
                    </a:p>
                  </a:txBody>
                  <a:tcPr vert="eaVert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/>
                        <a:t>……</a:t>
                      </a:r>
                      <a:endParaRPr lang="ko-KR" altLang="en-US" sz="1050"/>
                    </a:p>
                  </a:txBody>
                  <a:tcPr vert="eaVert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/>
                        <a:t>……</a:t>
                      </a:r>
                      <a:endParaRPr lang="ko-KR" altLang="en-US" sz="1050" dirty="0"/>
                    </a:p>
                  </a:txBody>
                  <a:tcPr vert="eaVert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101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en-US" altLang="ko-KR" sz="3600" b="1" dirty="0"/>
              <a:t>Related Works</a:t>
            </a:r>
            <a:endParaRPr lang="ko-KR" altLang="en-US" sz="3600" b="1" dirty="0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838200" y="1082040"/>
            <a:ext cx="10515600" cy="5094923"/>
          </a:xfrm>
          <a:ln>
            <a:noFill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/>
              <a:t>대표적인 재사용 </a:t>
            </a:r>
            <a:r>
              <a:rPr lang="ko-KR" altLang="en-US" sz="2000" b="1" dirty="0" err="1"/>
              <a:t>메트릭스</a:t>
            </a:r>
            <a:endParaRPr lang="en-US" altLang="ko-KR" sz="2000" b="1" dirty="0"/>
          </a:p>
          <a:p>
            <a:pPr>
              <a:buFont typeface="Wingdings" panose="05000000000000000000" pitchFamily="2" charset="2"/>
              <a:buChar char="§"/>
            </a:pPr>
            <a:endParaRPr lang="en-US" altLang="ko-KR" sz="900" b="1" dirty="0"/>
          </a:p>
          <a:p>
            <a:pPr marL="654300" indent="-342900">
              <a:buFont typeface="Wingdings" panose="05000000000000000000" pitchFamily="2" charset="2"/>
              <a:buChar char="ü"/>
            </a:pPr>
            <a:r>
              <a:rPr lang="en-US" altLang="ko-KR" sz="2000" b="1" dirty="0"/>
              <a:t>Marko </a:t>
            </a:r>
            <a:r>
              <a:rPr lang="en-US" altLang="ko-KR" sz="2000" b="1" dirty="0" err="1"/>
              <a:t>Mijac</a:t>
            </a:r>
            <a:r>
              <a:rPr lang="en-US" altLang="ko-KR" sz="2000" b="1" dirty="0"/>
              <a:t>, “Reusability Metrics of Software Components : Survey” [2015]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746341"/>
              </p:ext>
            </p:extLst>
          </p:nvPr>
        </p:nvGraphicFramePr>
        <p:xfrm>
          <a:off x="1155700" y="2146141"/>
          <a:ext cx="10198102" cy="30530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6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848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Paper</a:t>
                      </a:r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Factors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Factor metrics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Understandability, Adaptability,</a:t>
                      </a:r>
                      <a:r>
                        <a:rPr lang="en-US" altLang="ko-KR" sz="1200" baseline="0" dirty="0"/>
                        <a:t> Portability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Existence of Meta Information (EMI), Rate of Component Customizability (RCC), </a:t>
                      </a:r>
                      <a:r>
                        <a:rPr lang="en-US" altLang="ko-KR" sz="12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Self-Completeness of Component's </a:t>
                      </a:r>
                      <a:r>
                        <a:rPr lang="en-US" altLang="ko-KR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Return Value (</a:t>
                      </a:r>
                      <a:r>
                        <a:rPr lang="en-US" altLang="ko-KR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SCCr</a:t>
                      </a:r>
                      <a:r>
                        <a:rPr lang="en-US" altLang="ko-KR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sz="120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sz="120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sz="120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sz="120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sz="120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5" name="차트 4"/>
          <p:cNvGraphicFramePr/>
          <p:nvPr>
            <p:extLst>
              <p:ext uri="{D42A27DB-BD31-4B8C-83A1-F6EECF244321}">
                <p14:modId xmlns:p14="http://schemas.microsoft.com/office/powerpoint/2010/main" val="1656657824"/>
              </p:ext>
            </p:extLst>
          </p:nvPr>
        </p:nvGraphicFramePr>
        <p:xfrm>
          <a:off x="1155700" y="2146141"/>
          <a:ext cx="10198100" cy="4030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직사각형 3"/>
          <p:cNvSpPr/>
          <p:nvPr/>
        </p:nvSpPr>
        <p:spPr>
          <a:xfrm>
            <a:off x="1465943" y="3062514"/>
            <a:ext cx="493486" cy="28593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7" name="직사각형 6"/>
          <p:cNvSpPr/>
          <p:nvPr/>
        </p:nvSpPr>
        <p:spPr>
          <a:xfrm>
            <a:off x="2305957" y="4188936"/>
            <a:ext cx="493486" cy="172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8" name="직사각형 7"/>
          <p:cNvSpPr/>
          <p:nvPr/>
        </p:nvSpPr>
        <p:spPr>
          <a:xfrm>
            <a:off x="3145971" y="4659085"/>
            <a:ext cx="493486" cy="1281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Box 9"/>
          <p:cNvSpPr txBox="1"/>
          <p:nvPr/>
        </p:nvSpPr>
        <p:spPr>
          <a:xfrm rot="19537258">
            <a:off x="1294441" y="2335346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Coupling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9537258">
            <a:off x="2106813" y="3385722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>
                <a:solidFill>
                  <a:srgbClr val="FF0000"/>
                </a:solidFill>
              </a:rPr>
              <a:t>Cohesion</a:t>
            </a:r>
            <a:endParaRPr lang="ko-KR" altLang="en-US" sz="2400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9537258">
            <a:off x="2890077" y="3856298"/>
            <a:ext cx="1837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>
                <a:solidFill>
                  <a:srgbClr val="FF0000"/>
                </a:solidFill>
              </a:rPr>
              <a:t>Complexity</a:t>
            </a:r>
            <a:endParaRPr lang="ko-KR" alt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7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테마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테마2" id="{8F3F344F-3D77-414C-A0A6-3C9A0D475778}" vid="{00E9F1D8-7CEB-4531-8650-18D87B4BB9EB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9879</TotalTime>
  <Words>5871</Words>
  <Application>Microsoft Office PowerPoint</Application>
  <PresentationFormat>와이드스크린</PresentationFormat>
  <Paragraphs>1655</Paragraphs>
  <Slides>42</Slides>
  <Notes>42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52" baseType="lpstr">
      <vt:lpstr>HY울릉도M</vt:lpstr>
      <vt:lpstr>맑은 고딕</vt:lpstr>
      <vt:lpstr>한양신명조</vt:lpstr>
      <vt:lpstr>Arial</vt:lpstr>
      <vt:lpstr>Calibri</vt:lpstr>
      <vt:lpstr>Cambria Math</vt:lpstr>
      <vt:lpstr>Consolas</vt:lpstr>
      <vt:lpstr>Corbel</vt:lpstr>
      <vt:lpstr>Wingdings</vt:lpstr>
      <vt:lpstr>테마2</vt:lpstr>
      <vt:lpstr>객체지향 재사용 매트릭스 Object-Oriented Reusability Metrics</vt:lpstr>
      <vt:lpstr>Contents</vt:lpstr>
      <vt:lpstr>Motivation</vt:lpstr>
      <vt:lpstr>Motivation</vt:lpstr>
      <vt:lpstr>Motivation</vt:lpstr>
      <vt:lpstr>Motivation</vt:lpstr>
      <vt:lpstr>Related Works</vt:lpstr>
      <vt:lpstr>Related Works</vt:lpstr>
      <vt:lpstr>Related Works</vt:lpstr>
      <vt:lpstr>Related Works</vt:lpstr>
      <vt:lpstr>Related Works</vt:lpstr>
      <vt:lpstr>Related Works</vt:lpstr>
      <vt:lpstr>Related Works</vt:lpstr>
      <vt:lpstr>Related Works</vt:lpstr>
      <vt:lpstr>DROOM(Dynamic Reusability Object-Oriented Metrics)</vt:lpstr>
      <vt:lpstr>DROOM(Dynamic Reusability Object-Oriented Metrics)</vt:lpstr>
      <vt:lpstr>DROOM(Dynamic Reusability Object-Oriented Metrics)</vt:lpstr>
      <vt:lpstr>DROOM(Dynamic Reusability Object-Oriented Metrics)</vt:lpstr>
      <vt:lpstr>DROOM(Dynamic Reusability Object-Oriented Metrics)</vt:lpstr>
      <vt:lpstr>DROOM(Dynamic Reusability Object-Oriented Metrics)</vt:lpstr>
      <vt:lpstr>Visualization Tool</vt:lpstr>
      <vt:lpstr>Visualization Tool</vt:lpstr>
      <vt:lpstr>Visualization Tool</vt:lpstr>
      <vt:lpstr>Visualization Tool</vt:lpstr>
      <vt:lpstr>Visualization Tool</vt:lpstr>
      <vt:lpstr>Visualization Tool</vt:lpstr>
      <vt:lpstr>Visualization Tool</vt:lpstr>
      <vt:lpstr>Visualization Tool</vt:lpstr>
      <vt:lpstr>Visualization Tool</vt:lpstr>
      <vt:lpstr>Visualization Tool</vt:lpstr>
      <vt:lpstr>Visualization Tool</vt:lpstr>
      <vt:lpstr>Case Study – JUnit</vt:lpstr>
      <vt:lpstr>Case Study – JUnit</vt:lpstr>
      <vt:lpstr>Case Study – JUnit</vt:lpstr>
      <vt:lpstr>Case Study – JUnit</vt:lpstr>
      <vt:lpstr>Conclusion &amp; Future works</vt:lpstr>
      <vt:lpstr>DROOM(Dynamic Reusability Object-Oriented Metrics)</vt:lpstr>
      <vt:lpstr>DROOM(Dynamic Reusability Object-Oriented Metrics)</vt:lpstr>
      <vt:lpstr>DROOM(Dynamic Reusability Object-Oriented Metrics)</vt:lpstr>
      <vt:lpstr>DROOM(Dynamic Reusability Object-Oriented Metrics)</vt:lpstr>
      <vt:lpstr>DROOM(Dynamic Reusability Object-Oriented Metrics)</vt:lpstr>
      <vt:lpstr>DROOM(Dynamic Reusability Object-Oriented Metrics)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객체지향 재사용 매트릭스 Object-Oriented Reusability Metrics</dc:title>
  <dc:creator>uwuwu@naver.com</dc:creator>
  <cp:lastModifiedBy>uwuwu@naver.com</cp:lastModifiedBy>
  <cp:revision>119</cp:revision>
  <cp:lastPrinted>2018-01-24T02:31:59Z</cp:lastPrinted>
  <dcterms:created xsi:type="dcterms:W3CDTF">2018-01-21T10:25:37Z</dcterms:created>
  <dcterms:modified xsi:type="dcterms:W3CDTF">2018-01-29T12:43:49Z</dcterms:modified>
</cp:coreProperties>
</file>