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60" r:id="rId5"/>
    <p:sldId id="287" r:id="rId6"/>
    <p:sldId id="286" r:id="rId7"/>
    <p:sldId id="319" r:id="rId8"/>
    <p:sldId id="321" r:id="rId9"/>
    <p:sldId id="278" r:id="rId10"/>
    <p:sldId id="322" r:id="rId11"/>
    <p:sldId id="323" r:id="rId12"/>
    <p:sldId id="285" r:id="rId13"/>
    <p:sldId id="299" r:id="rId14"/>
    <p:sldId id="314" r:id="rId15"/>
    <p:sldId id="324" r:id="rId16"/>
    <p:sldId id="325" r:id="rId17"/>
    <p:sldId id="274" r:id="rId18"/>
    <p:sldId id="267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나눔스퀘어" panose="020B0600000101010101" pitchFamily="50" charset="-127"/>
      <p:regular r:id="rId27"/>
    </p:embeddedFont>
    <p:embeddedFont>
      <p:font typeface="나눔스퀘어 Bold" panose="020B0600000101010101" pitchFamily="50" charset="-127"/>
      <p:bold r:id="rId28"/>
    </p:embeddedFont>
    <p:embeddedFont>
      <p:font typeface="나눔스퀘어 ExtraBold" panose="020B0600000101010101" pitchFamily="50" charset="-127"/>
      <p:bold r:id="rId29"/>
    </p:embeddedFont>
    <p:embeddedFont>
      <p:font typeface="나눔스퀘어라운드 ExtraBold" panose="020B0600000101010101" pitchFamily="50" charset="-127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FD5"/>
    <a:srgbClr val="5B9BD5"/>
    <a:srgbClr val="F6F8FA"/>
    <a:srgbClr val="000000"/>
    <a:srgbClr val="928E8E"/>
    <a:srgbClr val="D9D9D9"/>
    <a:srgbClr val="002060"/>
    <a:srgbClr val="7F7F7F"/>
    <a:srgbClr val="595959"/>
    <a:srgbClr val="BDC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2160" y="84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D610168-34C1-45DC-90C7-4BB5FBE564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CE4ECD-601A-41F7-900D-C558E74DFF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5A50-8D3D-4659-B03D-D6D96E53497F}" type="datetimeFigureOut">
              <a:rPr lang="ko-KR" altLang="en-US" smtClean="0"/>
              <a:t>2020-11-20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5AC5D1-4990-43B2-8AC3-4CCE989156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C73758C-2C26-4A8B-AF6B-2EDFC8E106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35DC-BC85-4976-B91D-B8686595F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931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C227-9E34-4538-A6DF-2CFF53616D22}" type="datetimeFigureOut">
              <a:rPr lang="ko-KR" altLang="en-US" smtClean="0"/>
              <a:t>2020-11-20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5478-6F8F-4409-966E-304DB5C3709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7240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737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결합도와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응집도입니다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결합도가 높은 의존적 구조의 소스 코드는 다른 모듈의 변경이 발생하면 함께 변경이 이루어져야 하기 때문에 결합도는 낮아야 합니다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응집도가 높을수록 모듈의 재사용성이 높아지고 타 모듈에 의존적이지 않기 때문에 응집도는 높게 개발되어야 합니다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719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가중치를 적용하여 통합한 복잡도입니다</a:t>
            </a:r>
            <a:endParaRPr lang="en-US" altLang="ko-KR" dirty="0"/>
          </a:p>
          <a:p>
            <a:r>
              <a:rPr lang="ko-KR" altLang="en-US" dirty="0"/>
              <a:t>위의 그림은 프로그램의 구조를 그래프화 하여 복잡도 그래프를 나타낸 것입니다</a:t>
            </a:r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ko-KR" altLang="en-US" dirty="0" err="1"/>
              <a:t>싸이클로</a:t>
            </a:r>
            <a:r>
              <a:rPr lang="ko-KR" altLang="en-US" dirty="0"/>
              <a:t> </a:t>
            </a:r>
            <a:r>
              <a:rPr lang="ko-KR" altLang="en-US" dirty="0" err="1"/>
              <a:t>메틱</a:t>
            </a:r>
            <a:r>
              <a:rPr lang="ko-KR" altLang="en-US" dirty="0"/>
              <a:t> 복잡도 그래프와 달리</a:t>
            </a:r>
            <a:endParaRPr lang="en-US" altLang="ko-KR" dirty="0"/>
          </a:p>
          <a:p>
            <a:r>
              <a:rPr lang="ko-KR" altLang="en-US" dirty="0"/>
              <a:t>그래프의 노드는 클래스 내부 응집도를 적용하며 그래프의 </a:t>
            </a:r>
            <a:r>
              <a:rPr lang="ko-KR" altLang="en-US" dirty="0" err="1"/>
              <a:t>엣지는</a:t>
            </a:r>
            <a:r>
              <a:rPr lang="ko-KR" altLang="en-US" dirty="0"/>
              <a:t> 클래스 간의 결합도를 적용합니다</a:t>
            </a:r>
            <a:endParaRPr lang="en-US" altLang="ko-KR" dirty="0"/>
          </a:p>
          <a:p>
            <a:r>
              <a:rPr lang="ko-KR" altLang="en-US" dirty="0"/>
              <a:t>따라서 기존의 </a:t>
            </a:r>
            <a:r>
              <a:rPr lang="ko-KR" altLang="en-US" dirty="0" err="1"/>
              <a:t>싸이클로</a:t>
            </a:r>
            <a:r>
              <a:rPr lang="ko-KR" altLang="en-US" dirty="0"/>
              <a:t> </a:t>
            </a:r>
            <a:r>
              <a:rPr lang="ko-KR" altLang="en-US" dirty="0" err="1"/>
              <a:t>메틱의</a:t>
            </a:r>
            <a:r>
              <a:rPr lang="ko-KR" altLang="en-US" dirty="0"/>
              <a:t> 한계점을 개선하여</a:t>
            </a:r>
            <a:endParaRPr lang="en-US" altLang="ko-KR" dirty="0"/>
          </a:p>
          <a:p>
            <a:r>
              <a:rPr lang="ko-KR" altLang="en-US" dirty="0"/>
              <a:t>클래스 관점에서 결합도와 응집도를 모두 통합하여 복잡도를 분석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58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분석기 적용 및 가시화 결과입니다</a:t>
            </a:r>
            <a:endParaRPr lang="en-US" altLang="ko-KR" dirty="0"/>
          </a:p>
          <a:p>
            <a:r>
              <a:rPr lang="ko-KR" altLang="en-US" dirty="0"/>
              <a:t>가시화는 이전에 진행했던 연구에서 더 개선하였습니다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가시화 과정으로는</a:t>
            </a:r>
            <a:endParaRPr lang="en-US" altLang="ko-KR" dirty="0"/>
          </a:p>
          <a:p>
            <a:r>
              <a:rPr lang="en-US" altLang="ko-KR" dirty="0"/>
              <a:t>Python </a:t>
            </a:r>
            <a:r>
              <a:rPr lang="ko-KR" altLang="en-US" dirty="0"/>
              <a:t>코드를 입력하고 코드의 추상구문 트리를 </a:t>
            </a:r>
            <a:r>
              <a:rPr lang="ko-KR" altLang="en-US" dirty="0" err="1"/>
              <a:t>파싱합니다</a:t>
            </a:r>
            <a:endParaRPr lang="en-US" altLang="ko-KR" dirty="0"/>
          </a:p>
          <a:p>
            <a:r>
              <a:rPr lang="ko-KR" altLang="en-US" dirty="0"/>
              <a:t>파싱 데이터를 분석하여 복잡도와 같은 추출할 데이터를 추출합니다</a:t>
            </a:r>
            <a:endParaRPr lang="en-US" altLang="ko-KR" dirty="0"/>
          </a:p>
          <a:p>
            <a:r>
              <a:rPr lang="ko-KR" altLang="en-US" dirty="0"/>
              <a:t>추출된 항목들을 그래프 비즈로 그래프화 하기 위해 </a:t>
            </a:r>
            <a:r>
              <a:rPr lang="en-US" altLang="ko-KR" dirty="0"/>
              <a:t>Dot Script</a:t>
            </a:r>
            <a:r>
              <a:rPr lang="ko-KR" altLang="en-US" dirty="0"/>
              <a:t>를 생성합니다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8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 연구에서의 가시화 그래프입니다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450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429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03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941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2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0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048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9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04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63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11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05478-6F8F-4409-966E-304DB5C3709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85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39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79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3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C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 userDrawn="1"/>
        </p:nvSpPr>
        <p:spPr>
          <a:xfrm>
            <a:off x="319314" y="355601"/>
            <a:ext cx="11553372" cy="616856"/>
          </a:xfrm>
          <a:prstGeom prst="roundRect">
            <a:avLst>
              <a:gd name="adj" fmla="val 1469"/>
            </a:avLst>
          </a:prstGeom>
          <a:solidFill>
            <a:srgbClr val="EE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319314" y="537029"/>
            <a:ext cx="11553372" cy="5783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745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chrecipe.co.kr/posts/215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45410" y="1804425"/>
            <a:ext cx="570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Python’s Static Analyzer for solving Code Complexity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0401" y="2612124"/>
            <a:ext cx="7531229" cy="6118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rgbClr val="0070C0"/>
                </a:solidFill>
              </a:rPr>
              <a:t>코드 복잡도 해결을 위한 </a:t>
            </a:r>
            <a:r>
              <a:rPr lang="en-US" altLang="ko-KR" sz="2800" b="1" dirty="0">
                <a:solidFill>
                  <a:srgbClr val="0070C0"/>
                </a:solidFill>
              </a:rPr>
              <a:t>Python </a:t>
            </a:r>
            <a:r>
              <a:rPr lang="ko-KR" altLang="en-US" sz="2800" b="1" dirty="0">
                <a:solidFill>
                  <a:srgbClr val="0070C0"/>
                </a:solidFill>
              </a:rPr>
              <a:t>정적 분석기 개발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710042" y="3939926"/>
            <a:ext cx="2771913" cy="16004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발표자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홍제성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지도교수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김영철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홍익대학교 소프트웨어 공학 연구실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41377-8AE7-4DBD-B69E-3E2EDFBFEC08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604E706-AD7F-404C-8AB4-A0C76AC9E46B}"/>
              </a:ext>
            </a:extLst>
          </p:cNvPr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7C477F2-C6A8-4582-B01D-35494C6D9FAF}"/>
              </a:ext>
            </a:extLst>
          </p:cNvPr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DEBACAD-926D-4310-B8AD-DB8C47F515B2}"/>
              </a:ext>
            </a:extLst>
          </p:cNvPr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5764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관련 연구 </a:t>
            </a:r>
            <a:r>
              <a:rPr lang="en-US" altLang="ko-KR" sz="2400" b="1" dirty="0"/>
              <a:t>– </a:t>
            </a:r>
            <a:r>
              <a:rPr lang="ko-KR" altLang="en-US" sz="2400" b="1" dirty="0"/>
              <a:t>결합도 </a:t>
            </a:r>
            <a:r>
              <a:rPr lang="en-US" altLang="ko-KR" sz="2400" b="1" dirty="0"/>
              <a:t>&amp; </a:t>
            </a:r>
            <a:r>
              <a:rPr lang="ko-KR" altLang="en-US" sz="2400" b="1" dirty="0"/>
              <a:t>응집도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5FBC2B-EC9D-4CA4-B780-BD15ADC318A6}"/>
              </a:ext>
            </a:extLst>
          </p:cNvPr>
          <p:cNvSpPr txBox="1"/>
          <p:nvPr/>
        </p:nvSpPr>
        <p:spPr>
          <a:xfrm>
            <a:off x="1361396" y="2286796"/>
            <a:ext cx="10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응집도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5C348F4-3531-4E47-B8A6-BA357BE8827A}"/>
              </a:ext>
            </a:extLst>
          </p:cNvPr>
          <p:cNvSpPr/>
          <p:nvPr/>
        </p:nvSpPr>
        <p:spPr>
          <a:xfrm>
            <a:off x="1198613" y="3726180"/>
            <a:ext cx="2562640" cy="216362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99E1EAC-2442-4288-9B4E-F40A60B74FA1}"/>
              </a:ext>
            </a:extLst>
          </p:cNvPr>
          <p:cNvSpPr/>
          <p:nvPr/>
        </p:nvSpPr>
        <p:spPr>
          <a:xfrm>
            <a:off x="1270612" y="4217670"/>
            <a:ext cx="2399200" cy="1554479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DDD2A19-6B3E-43B2-93B2-DCED385D3ECA}"/>
              </a:ext>
            </a:extLst>
          </p:cNvPr>
          <p:cNvSpPr/>
          <p:nvPr/>
        </p:nvSpPr>
        <p:spPr>
          <a:xfrm>
            <a:off x="1808212" y="4444407"/>
            <a:ext cx="592869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M1</a:t>
            </a:r>
            <a:endParaRPr lang="ko-KR" altLang="en-US" b="1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46A8A69-519E-446E-AC36-9306A0707EFE}"/>
              </a:ext>
            </a:extLst>
          </p:cNvPr>
          <p:cNvSpPr/>
          <p:nvPr/>
        </p:nvSpPr>
        <p:spPr>
          <a:xfrm>
            <a:off x="1808213" y="5063987"/>
            <a:ext cx="592868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M2</a:t>
            </a:r>
            <a:endParaRPr lang="ko-KR" altLang="en-US" b="1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2F4807D-EEBA-424D-9042-2AB76B82D4CD}"/>
              </a:ext>
            </a:extLst>
          </p:cNvPr>
          <p:cNvSpPr/>
          <p:nvPr/>
        </p:nvSpPr>
        <p:spPr>
          <a:xfrm>
            <a:off x="2739012" y="4720404"/>
            <a:ext cx="592868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M3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D4C82-F41C-45E4-AA83-C1C006F1005E}"/>
              </a:ext>
            </a:extLst>
          </p:cNvPr>
          <p:cNvSpPr txBox="1"/>
          <p:nvPr/>
        </p:nvSpPr>
        <p:spPr>
          <a:xfrm>
            <a:off x="1982728" y="3819610"/>
            <a:ext cx="994410" cy="37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FE31A31-36A5-4095-8A91-E0BC045525C4}"/>
              </a:ext>
            </a:extLst>
          </p:cNvPr>
          <p:cNvSpPr/>
          <p:nvPr/>
        </p:nvSpPr>
        <p:spPr>
          <a:xfrm>
            <a:off x="4659113" y="3726180"/>
            <a:ext cx="2562640" cy="216362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F332D2F-83DA-49CC-94B8-B8992A4CBA25}"/>
              </a:ext>
            </a:extLst>
          </p:cNvPr>
          <p:cNvSpPr/>
          <p:nvPr/>
        </p:nvSpPr>
        <p:spPr>
          <a:xfrm>
            <a:off x="4731112" y="4217670"/>
            <a:ext cx="2399200" cy="1554479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FC499D2-9EA7-40B9-8554-C30E992C5B1C}"/>
              </a:ext>
            </a:extLst>
          </p:cNvPr>
          <p:cNvSpPr/>
          <p:nvPr/>
        </p:nvSpPr>
        <p:spPr>
          <a:xfrm>
            <a:off x="5268712" y="4444407"/>
            <a:ext cx="592869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M1</a:t>
            </a:r>
            <a:endParaRPr lang="ko-KR" altLang="en-US" b="1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0B612D5-3067-4367-8FB8-41AF8598DECC}"/>
              </a:ext>
            </a:extLst>
          </p:cNvPr>
          <p:cNvSpPr/>
          <p:nvPr/>
        </p:nvSpPr>
        <p:spPr>
          <a:xfrm>
            <a:off x="5268713" y="5063987"/>
            <a:ext cx="592868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M2</a:t>
            </a:r>
            <a:endParaRPr lang="ko-KR" altLang="en-US" b="1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BB6A2FD-BF3E-413B-86D4-941AC38AE657}"/>
              </a:ext>
            </a:extLst>
          </p:cNvPr>
          <p:cNvSpPr/>
          <p:nvPr/>
        </p:nvSpPr>
        <p:spPr>
          <a:xfrm>
            <a:off x="6199512" y="4720404"/>
            <a:ext cx="592868" cy="4572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M3</a:t>
            </a:r>
            <a:endParaRPr lang="ko-KR" alt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DB21F2-AF70-43D3-A08A-21B701D8AD46}"/>
              </a:ext>
            </a:extLst>
          </p:cNvPr>
          <p:cNvSpPr txBox="1"/>
          <p:nvPr/>
        </p:nvSpPr>
        <p:spPr>
          <a:xfrm>
            <a:off x="5443228" y="3819610"/>
            <a:ext cx="994410" cy="37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B4FBD3E3-C412-4CC2-987A-408518FF3216}"/>
              </a:ext>
            </a:extLst>
          </p:cNvPr>
          <p:cNvCxnSpPr>
            <a:stCxn id="28" idx="3"/>
            <a:endCxn id="30" idx="0"/>
          </p:cNvCxnSpPr>
          <p:nvPr/>
        </p:nvCxnSpPr>
        <p:spPr>
          <a:xfrm>
            <a:off x="2401081" y="4673007"/>
            <a:ext cx="634365" cy="47397"/>
          </a:xfrm>
          <a:prstGeom prst="curvedConnector2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1D5B8696-90B4-42AC-9A0B-32DB52BB7898}"/>
              </a:ext>
            </a:extLst>
          </p:cNvPr>
          <p:cNvCxnSpPr>
            <a:stCxn id="30" idx="2"/>
            <a:endCxn id="29" idx="2"/>
          </p:cNvCxnSpPr>
          <p:nvPr/>
        </p:nvCxnSpPr>
        <p:spPr>
          <a:xfrm rot="5400000">
            <a:off x="2398256" y="4883996"/>
            <a:ext cx="343583" cy="930799"/>
          </a:xfrm>
          <a:prstGeom prst="curvedConnector3">
            <a:avLst>
              <a:gd name="adj1" fmla="val 16653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922BA0D5-388E-465C-8E73-658D358BB96B}"/>
              </a:ext>
            </a:extLst>
          </p:cNvPr>
          <p:cNvCxnSpPr>
            <a:stCxn id="28" idx="1"/>
            <a:endCxn id="29" idx="1"/>
          </p:cNvCxnSpPr>
          <p:nvPr/>
        </p:nvCxnSpPr>
        <p:spPr>
          <a:xfrm rot="10800000" flipH="1" flipV="1">
            <a:off x="1808211" y="4673007"/>
            <a:ext cx="1" cy="619580"/>
          </a:xfrm>
          <a:prstGeom prst="curvedConnector3">
            <a:avLst>
              <a:gd name="adj1" fmla="val -2286000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구부러짐 44">
            <a:extLst>
              <a:ext uri="{FF2B5EF4-FFF2-40B4-BE49-F238E27FC236}">
                <a16:creationId xmlns:a16="http://schemas.microsoft.com/office/drawing/2014/main" id="{5ED45AB0-5CFD-402E-B9AE-D8D85D7D8DCB}"/>
              </a:ext>
            </a:extLst>
          </p:cNvPr>
          <p:cNvCxnSpPr>
            <a:stCxn id="37" idx="0"/>
            <a:endCxn id="30" idx="0"/>
          </p:cNvCxnSpPr>
          <p:nvPr/>
        </p:nvCxnSpPr>
        <p:spPr>
          <a:xfrm rot="16200000" flipV="1">
            <a:off x="4765696" y="2990154"/>
            <a:ext cx="12700" cy="3460500"/>
          </a:xfrm>
          <a:prstGeom prst="curvedConnector3">
            <a:avLst>
              <a:gd name="adj1" fmla="val 180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구부러짐 46">
            <a:extLst>
              <a:ext uri="{FF2B5EF4-FFF2-40B4-BE49-F238E27FC236}">
                <a16:creationId xmlns:a16="http://schemas.microsoft.com/office/drawing/2014/main" id="{D5976A6C-9443-4BC4-8B4E-1B5719206729}"/>
              </a:ext>
            </a:extLst>
          </p:cNvPr>
          <p:cNvCxnSpPr>
            <a:stCxn id="29" idx="2"/>
            <a:endCxn id="36" idx="0"/>
          </p:cNvCxnSpPr>
          <p:nvPr/>
        </p:nvCxnSpPr>
        <p:spPr>
          <a:xfrm rot="5400000" flipH="1" flipV="1">
            <a:off x="3606297" y="3562337"/>
            <a:ext cx="457200" cy="3460500"/>
          </a:xfrm>
          <a:prstGeom prst="curvedConnector5">
            <a:avLst>
              <a:gd name="adj1" fmla="val -50000"/>
              <a:gd name="adj2" fmla="val 50000"/>
              <a:gd name="adj3" fmla="val 1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4DEB445E-786D-49D0-A2D3-EAFBEBB2BA1E}"/>
              </a:ext>
            </a:extLst>
          </p:cNvPr>
          <p:cNvCxnSpPr>
            <a:stCxn id="35" idx="3"/>
            <a:endCxn id="37" idx="0"/>
          </p:cNvCxnSpPr>
          <p:nvPr/>
        </p:nvCxnSpPr>
        <p:spPr>
          <a:xfrm>
            <a:off x="5861581" y="4673007"/>
            <a:ext cx="634365" cy="47397"/>
          </a:xfrm>
          <a:prstGeom prst="curvedConnector2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구부러짐 50">
            <a:extLst>
              <a:ext uri="{FF2B5EF4-FFF2-40B4-BE49-F238E27FC236}">
                <a16:creationId xmlns:a16="http://schemas.microsoft.com/office/drawing/2014/main" id="{0829B39A-3B95-40DF-8FB2-F518B57F6A3A}"/>
              </a:ext>
            </a:extLst>
          </p:cNvPr>
          <p:cNvCxnSpPr>
            <a:stCxn id="37" idx="2"/>
            <a:endCxn id="36" idx="2"/>
          </p:cNvCxnSpPr>
          <p:nvPr/>
        </p:nvCxnSpPr>
        <p:spPr>
          <a:xfrm rot="5400000">
            <a:off x="5858756" y="4883996"/>
            <a:ext cx="343583" cy="930799"/>
          </a:xfrm>
          <a:prstGeom prst="curvedConnector3">
            <a:avLst>
              <a:gd name="adj1" fmla="val 166534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연결선: 구부러짐 52">
            <a:extLst>
              <a:ext uri="{FF2B5EF4-FFF2-40B4-BE49-F238E27FC236}">
                <a16:creationId xmlns:a16="http://schemas.microsoft.com/office/drawing/2014/main" id="{F7CBA64D-30FF-4006-934C-DD2E9FEDB650}"/>
              </a:ext>
            </a:extLst>
          </p:cNvPr>
          <p:cNvCxnSpPr>
            <a:stCxn id="36" idx="1"/>
            <a:endCxn id="35" idx="1"/>
          </p:cNvCxnSpPr>
          <p:nvPr/>
        </p:nvCxnSpPr>
        <p:spPr>
          <a:xfrm rot="10800000">
            <a:off x="5268713" y="4673007"/>
            <a:ext cx="1" cy="619580"/>
          </a:xfrm>
          <a:prstGeom prst="curvedConnector3">
            <a:avLst>
              <a:gd name="adj1" fmla="val 2286010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9065A179-A2FB-458B-A72E-A64B547EFB83}"/>
              </a:ext>
            </a:extLst>
          </p:cNvPr>
          <p:cNvSpPr/>
          <p:nvPr/>
        </p:nvSpPr>
        <p:spPr>
          <a:xfrm>
            <a:off x="1198613" y="1752388"/>
            <a:ext cx="8813452" cy="440305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소프트웨어의 모듈 요소가 다른 모듈에 얼마나 의존적인지를 의미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9766F-5039-4CA8-9FEC-472562989F31}"/>
              </a:ext>
            </a:extLst>
          </p:cNvPr>
          <p:cNvSpPr txBox="1"/>
          <p:nvPr/>
        </p:nvSpPr>
        <p:spPr>
          <a:xfrm>
            <a:off x="1361396" y="1336470"/>
            <a:ext cx="10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결합도</a:t>
            </a: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6F2E1A1F-CCF4-40AE-88B0-06F05ADD8C00}"/>
              </a:ext>
            </a:extLst>
          </p:cNvPr>
          <p:cNvSpPr/>
          <p:nvPr/>
        </p:nvSpPr>
        <p:spPr>
          <a:xfrm>
            <a:off x="1198613" y="2620284"/>
            <a:ext cx="8813452" cy="440305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소프트웨어의 모듈이 독립적으로 잘 응집되어 한 기능을 수행하는 정도를 의미</a:t>
            </a: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A4DE4D66-E81E-46FD-A425-8B97609A59C6}"/>
              </a:ext>
            </a:extLst>
          </p:cNvPr>
          <p:cNvCxnSpPr/>
          <p:nvPr/>
        </p:nvCxnSpPr>
        <p:spPr>
          <a:xfrm>
            <a:off x="8468991" y="5640271"/>
            <a:ext cx="60615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98280FD-F15B-4DDC-B537-821BC8E57962}"/>
              </a:ext>
            </a:extLst>
          </p:cNvPr>
          <p:cNvCxnSpPr/>
          <p:nvPr/>
        </p:nvCxnSpPr>
        <p:spPr>
          <a:xfrm>
            <a:off x="8468991" y="5229225"/>
            <a:ext cx="606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9ED9BD8-790E-4440-A1E6-297011AFDC91}"/>
              </a:ext>
            </a:extLst>
          </p:cNvPr>
          <p:cNvSpPr txBox="1"/>
          <p:nvPr/>
        </p:nvSpPr>
        <p:spPr>
          <a:xfrm>
            <a:off x="9240179" y="5411671"/>
            <a:ext cx="90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응집도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00734F-5A3F-49D1-B1A0-6A260E179B57}"/>
              </a:ext>
            </a:extLst>
          </p:cNvPr>
          <p:cNvSpPr txBox="1"/>
          <p:nvPr/>
        </p:nvSpPr>
        <p:spPr>
          <a:xfrm>
            <a:off x="9240179" y="5042339"/>
            <a:ext cx="90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결합도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32088F-50B2-46E6-A6CF-FA2539F44C2F}"/>
              </a:ext>
            </a:extLst>
          </p:cNvPr>
          <p:cNvSpPr txBox="1"/>
          <p:nvPr/>
        </p:nvSpPr>
        <p:spPr>
          <a:xfrm>
            <a:off x="8767514" y="4251029"/>
            <a:ext cx="137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 : Class</a:t>
            </a:r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C4196E-BB45-4D78-8B13-6A9D971E1B11}"/>
              </a:ext>
            </a:extLst>
          </p:cNvPr>
          <p:cNvSpPr txBox="1"/>
          <p:nvPr/>
        </p:nvSpPr>
        <p:spPr>
          <a:xfrm>
            <a:off x="8767514" y="4652151"/>
            <a:ext cx="137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 : Method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62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323D88EB-B3FE-4924-92A6-DA2B4E515A62}"/>
              </a:ext>
            </a:extLst>
          </p:cNvPr>
          <p:cNvGrpSpPr/>
          <p:nvPr/>
        </p:nvGrpSpPr>
        <p:grpSpPr>
          <a:xfrm>
            <a:off x="6104345" y="1035712"/>
            <a:ext cx="4887972" cy="2562177"/>
            <a:chOff x="637781" y="4060652"/>
            <a:chExt cx="2562640" cy="2163624"/>
          </a:xfrm>
        </p:grpSpPr>
        <p:sp>
          <p:nvSpPr>
            <p:cNvPr id="254" name="직사각형 253">
              <a:extLst>
                <a:ext uri="{FF2B5EF4-FFF2-40B4-BE49-F238E27FC236}">
                  <a16:creationId xmlns:a16="http://schemas.microsoft.com/office/drawing/2014/main" id="{E16D95AC-9A20-472D-B4B8-49945703C125}"/>
                </a:ext>
              </a:extLst>
            </p:cNvPr>
            <p:cNvSpPr/>
            <p:nvPr/>
          </p:nvSpPr>
          <p:spPr>
            <a:xfrm>
              <a:off x="637781" y="4060652"/>
              <a:ext cx="2562640" cy="216362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5" name="직사각형 254">
              <a:extLst>
                <a:ext uri="{FF2B5EF4-FFF2-40B4-BE49-F238E27FC236}">
                  <a16:creationId xmlns:a16="http://schemas.microsoft.com/office/drawing/2014/main" id="{D9AB529C-A1C4-4831-B17B-4147D5474FCF}"/>
                </a:ext>
              </a:extLst>
            </p:cNvPr>
            <p:cNvSpPr/>
            <p:nvPr/>
          </p:nvSpPr>
          <p:spPr>
            <a:xfrm>
              <a:off x="709780" y="4152900"/>
              <a:ext cx="2399200" cy="1981200"/>
            </a:xfrm>
            <a:prstGeom prst="rect">
              <a:avLst/>
            </a:prstGeom>
            <a:solidFill>
              <a:srgbClr val="F6F8FA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D8BC736E-C7A2-4153-AB50-449A36777FA9}"/>
              </a:ext>
            </a:extLst>
          </p:cNvPr>
          <p:cNvGrpSpPr/>
          <p:nvPr/>
        </p:nvGrpSpPr>
        <p:grpSpPr>
          <a:xfrm>
            <a:off x="838200" y="1045408"/>
            <a:ext cx="4800600" cy="2540399"/>
            <a:chOff x="637781" y="4060652"/>
            <a:chExt cx="2531593" cy="2145234"/>
          </a:xfrm>
        </p:grpSpPr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2ECB50F9-C5DD-4468-B3BB-B8F627345105}"/>
                </a:ext>
              </a:extLst>
            </p:cNvPr>
            <p:cNvSpPr/>
            <p:nvPr/>
          </p:nvSpPr>
          <p:spPr>
            <a:xfrm>
              <a:off x="637781" y="4060652"/>
              <a:ext cx="2531593" cy="214523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1" name="직사각형 250">
              <a:extLst>
                <a:ext uri="{FF2B5EF4-FFF2-40B4-BE49-F238E27FC236}">
                  <a16:creationId xmlns:a16="http://schemas.microsoft.com/office/drawing/2014/main" id="{BEBAF786-06A1-4671-AF16-7FAD736D78E3}"/>
                </a:ext>
              </a:extLst>
            </p:cNvPr>
            <p:cNvSpPr/>
            <p:nvPr/>
          </p:nvSpPr>
          <p:spPr>
            <a:xfrm>
              <a:off x="709780" y="4152900"/>
              <a:ext cx="2399200" cy="1981200"/>
            </a:xfrm>
            <a:prstGeom prst="rect">
              <a:avLst/>
            </a:prstGeom>
            <a:solidFill>
              <a:srgbClr val="F6F8FA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943" y="629558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가중치를 적용하여 통합한 복잡도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13AD143-927B-4F33-AE47-A1A34C9FAEDE}"/>
              </a:ext>
            </a:extLst>
          </p:cNvPr>
          <p:cNvGrpSpPr/>
          <p:nvPr/>
        </p:nvGrpSpPr>
        <p:grpSpPr>
          <a:xfrm>
            <a:off x="611972" y="393867"/>
            <a:ext cx="394968" cy="72000"/>
            <a:chOff x="611972" y="393867"/>
            <a:chExt cx="394968" cy="72000"/>
          </a:xfrm>
        </p:grpSpPr>
        <p:sp>
          <p:nvSpPr>
            <p:cNvPr id="14" name="타원 13"/>
            <p:cNvSpPr/>
            <p:nvPr/>
          </p:nvSpPr>
          <p:spPr>
            <a:xfrm>
              <a:off x="611972" y="393867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773456" y="393867"/>
              <a:ext cx="72000" cy="7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934940" y="393867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4368947D-5579-4484-8DC0-A7A624626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0" y="1167251"/>
            <a:ext cx="4497604" cy="2347671"/>
          </a:xfrm>
          <a:prstGeom prst="rect">
            <a:avLst/>
          </a:prstGeom>
        </p:spPr>
      </p:pic>
      <p:sp>
        <p:nvSpPr>
          <p:cNvPr id="141" name="화살표: 오른쪽 140">
            <a:extLst>
              <a:ext uri="{FF2B5EF4-FFF2-40B4-BE49-F238E27FC236}">
                <a16:creationId xmlns:a16="http://schemas.microsoft.com/office/drawing/2014/main" id="{B6409BFC-53FC-4923-835B-375450463EFB}"/>
              </a:ext>
            </a:extLst>
          </p:cNvPr>
          <p:cNvSpPr/>
          <p:nvPr/>
        </p:nvSpPr>
        <p:spPr>
          <a:xfrm>
            <a:off x="5761596" y="2537956"/>
            <a:ext cx="294469" cy="2875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7" name="그림 166">
            <a:extLst>
              <a:ext uri="{FF2B5EF4-FFF2-40B4-BE49-F238E27FC236}">
                <a16:creationId xmlns:a16="http://schemas.microsoft.com/office/drawing/2014/main" id="{04684AE1-EC85-43A6-9A26-182135A8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15" y="1340701"/>
            <a:ext cx="406906" cy="161417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1DAB6A0C-FB3B-4A1E-BEB4-8B792EB4D432}"/>
              </a:ext>
            </a:extLst>
          </p:cNvPr>
          <p:cNvSpPr txBox="1"/>
          <p:nvPr/>
        </p:nvSpPr>
        <p:spPr>
          <a:xfrm>
            <a:off x="847208" y="3646116"/>
            <a:ext cx="694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객체 지향에 적용하기 어려운 </a:t>
            </a:r>
            <a:r>
              <a:rPr lang="en-US" altLang="ko-KR" sz="1600" dirty="0"/>
              <a:t>Cyclomatic Complexity</a:t>
            </a:r>
            <a:r>
              <a:rPr lang="ko-KR" altLang="en-US" sz="1600" dirty="0"/>
              <a:t>를 개선하여 적용</a:t>
            </a:r>
          </a:p>
        </p:txBody>
      </p:sp>
      <p:sp>
        <p:nvSpPr>
          <p:cNvPr id="170" name="타원 169">
            <a:extLst>
              <a:ext uri="{FF2B5EF4-FFF2-40B4-BE49-F238E27FC236}">
                <a16:creationId xmlns:a16="http://schemas.microsoft.com/office/drawing/2014/main" id="{5ADDDB24-61FD-4BF0-87FA-5C6FBA83E34D}"/>
              </a:ext>
            </a:extLst>
          </p:cNvPr>
          <p:cNvSpPr/>
          <p:nvPr/>
        </p:nvSpPr>
        <p:spPr>
          <a:xfrm>
            <a:off x="2428146" y="4097025"/>
            <a:ext cx="705394" cy="7053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597B5CE7-4EFB-4AE7-90F4-22CFA46C5CA1}"/>
              </a:ext>
            </a:extLst>
          </p:cNvPr>
          <p:cNvGrpSpPr/>
          <p:nvPr/>
        </p:nvGrpSpPr>
        <p:grpSpPr>
          <a:xfrm>
            <a:off x="2541946" y="4200328"/>
            <a:ext cx="477793" cy="443254"/>
            <a:chOff x="5557028" y="3329940"/>
            <a:chExt cx="477793" cy="443254"/>
          </a:xfrm>
        </p:grpSpPr>
        <p:sp>
          <p:nvSpPr>
            <p:cNvPr id="172" name="타원 171">
              <a:extLst>
                <a:ext uri="{FF2B5EF4-FFF2-40B4-BE49-F238E27FC236}">
                  <a16:creationId xmlns:a16="http://schemas.microsoft.com/office/drawing/2014/main" id="{0BA4B35F-70D9-4403-A0AE-5DC02A519D73}"/>
                </a:ext>
              </a:extLst>
            </p:cNvPr>
            <p:cNvSpPr/>
            <p:nvPr/>
          </p:nvSpPr>
          <p:spPr>
            <a:xfrm>
              <a:off x="5616809" y="3329940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타원 172">
              <a:extLst>
                <a:ext uri="{FF2B5EF4-FFF2-40B4-BE49-F238E27FC236}">
                  <a16:creationId xmlns:a16="http://schemas.microsoft.com/office/drawing/2014/main" id="{7488F208-1C1F-44EA-BFFE-866DD87F9EA2}"/>
                </a:ext>
              </a:extLst>
            </p:cNvPr>
            <p:cNvSpPr/>
            <p:nvPr/>
          </p:nvSpPr>
          <p:spPr>
            <a:xfrm>
              <a:off x="5825815" y="3528060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타원 173">
              <a:extLst>
                <a:ext uri="{FF2B5EF4-FFF2-40B4-BE49-F238E27FC236}">
                  <a16:creationId xmlns:a16="http://schemas.microsoft.com/office/drawing/2014/main" id="{CB814034-020E-4A0D-9074-F38BBB0B8305}"/>
                </a:ext>
              </a:extLst>
            </p:cNvPr>
            <p:cNvSpPr/>
            <p:nvPr/>
          </p:nvSpPr>
          <p:spPr>
            <a:xfrm>
              <a:off x="5557028" y="3575074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0FA4FA7C-4AFD-45C7-9CA8-BD2346BBE54D}"/>
                </a:ext>
              </a:extLst>
            </p:cNvPr>
            <p:cNvCxnSpPr>
              <a:cxnSpLocks/>
              <a:stCxn id="172" idx="6"/>
              <a:endCxn id="173" idx="0"/>
            </p:cNvCxnSpPr>
            <p:nvPr/>
          </p:nvCxnSpPr>
          <p:spPr>
            <a:xfrm>
              <a:off x="5825815" y="3429000"/>
              <a:ext cx="104503" cy="9906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>
              <a:extLst>
                <a:ext uri="{FF2B5EF4-FFF2-40B4-BE49-F238E27FC236}">
                  <a16:creationId xmlns:a16="http://schemas.microsoft.com/office/drawing/2014/main" id="{6FA0CCC6-C93A-4376-BBB7-98D1E614E0B9}"/>
                </a:ext>
              </a:extLst>
            </p:cNvPr>
            <p:cNvCxnSpPr>
              <a:stCxn id="172" idx="3"/>
              <a:endCxn id="174" idx="1"/>
            </p:cNvCxnSpPr>
            <p:nvPr/>
          </p:nvCxnSpPr>
          <p:spPr>
            <a:xfrm flipH="1">
              <a:off x="5587636" y="3499046"/>
              <a:ext cx="59781" cy="10504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7E1B1F96-C77A-4FD3-BCC0-43507A3C12A0}"/>
                </a:ext>
              </a:extLst>
            </p:cNvPr>
            <p:cNvCxnSpPr>
              <a:stCxn id="174" idx="6"/>
              <a:endCxn id="173" idx="2"/>
            </p:cNvCxnSpPr>
            <p:nvPr/>
          </p:nvCxnSpPr>
          <p:spPr>
            <a:xfrm flipV="1">
              <a:off x="5766034" y="3627120"/>
              <a:ext cx="59781" cy="4701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E101EBFD-18B8-4D1B-9D28-2A1A0B79E89C}"/>
              </a:ext>
            </a:extLst>
          </p:cNvPr>
          <p:cNvSpPr txBox="1"/>
          <p:nvPr/>
        </p:nvSpPr>
        <p:spPr>
          <a:xfrm>
            <a:off x="2458036" y="4814413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Class</a:t>
            </a:r>
            <a:endParaRPr lang="ko-KR" altLang="en-US" sz="1400" dirty="0"/>
          </a:p>
        </p:txBody>
      </p:sp>
      <p:pic>
        <p:nvPicPr>
          <p:cNvPr id="188" name="그림 187">
            <a:extLst>
              <a:ext uri="{FF2B5EF4-FFF2-40B4-BE49-F238E27FC236}">
                <a16:creationId xmlns:a16="http://schemas.microsoft.com/office/drawing/2014/main" id="{40801C9A-C9DF-4ACD-97B5-52168B2C3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466" y="4044978"/>
            <a:ext cx="1089820" cy="944511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56EC6FD7-D387-424A-AB62-B249B4F6549E}"/>
              </a:ext>
            </a:extLst>
          </p:cNvPr>
          <p:cNvSpPr txBox="1"/>
          <p:nvPr/>
        </p:nvSpPr>
        <p:spPr>
          <a:xfrm>
            <a:off x="1875316" y="5341702"/>
            <a:ext cx="316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그래프의 노드 </a:t>
            </a:r>
            <a:r>
              <a:rPr lang="en-US" altLang="ko-KR" sz="1600" dirty="0"/>
              <a:t>= </a:t>
            </a:r>
            <a:r>
              <a:rPr lang="ko-KR" altLang="en-US" sz="1600" dirty="0"/>
              <a:t>클래스 내부 </a:t>
            </a:r>
            <a:r>
              <a:rPr lang="ko-KR" altLang="en-US" sz="1600" dirty="0">
                <a:latin typeface="+mj-ea"/>
                <a:ea typeface="+mj-ea"/>
              </a:rPr>
              <a:t>응집도</a:t>
            </a:r>
            <a:r>
              <a:rPr lang="ko-KR" altLang="en-US" sz="1600" dirty="0"/>
              <a:t> </a:t>
            </a:r>
          </a:p>
        </p:txBody>
      </p: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6FEB491C-6646-43FB-891E-5E3FAB15CAC5}"/>
              </a:ext>
            </a:extLst>
          </p:cNvPr>
          <p:cNvCxnSpPr>
            <a:cxnSpLocks/>
          </p:cNvCxnSpPr>
          <p:nvPr/>
        </p:nvCxnSpPr>
        <p:spPr>
          <a:xfrm>
            <a:off x="845456" y="3646116"/>
            <a:ext cx="10222594" cy="0"/>
          </a:xfrm>
          <a:prstGeom prst="line">
            <a:avLst/>
          </a:prstGeom>
          <a:ln w="28575">
            <a:solidFill>
              <a:srgbClr val="64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타원 204">
            <a:extLst>
              <a:ext uri="{FF2B5EF4-FFF2-40B4-BE49-F238E27FC236}">
                <a16:creationId xmlns:a16="http://schemas.microsoft.com/office/drawing/2014/main" id="{3449FB14-EC81-4117-8210-4A5161CB6CFA}"/>
              </a:ext>
            </a:extLst>
          </p:cNvPr>
          <p:cNvSpPr/>
          <p:nvPr/>
        </p:nvSpPr>
        <p:spPr>
          <a:xfrm>
            <a:off x="5619329" y="4167273"/>
            <a:ext cx="705394" cy="7053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5D95B4AA-F1BE-4CD3-9C8A-0AC4D29BE5D6}"/>
              </a:ext>
            </a:extLst>
          </p:cNvPr>
          <p:cNvGrpSpPr/>
          <p:nvPr/>
        </p:nvGrpSpPr>
        <p:grpSpPr>
          <a:xfrm>
            <a:off x="5733129" y="4270576"/>
            <a:ext cx="477793" cy="443254"/>
            <a:chOff x="5557028" y="3329940"/>
            <a:chExt cx="477793" cy="443254"/>
          </a:xfrm>
        </p:grpSpPr>
        <p:sp>
          <p:nvSpPr>
            <p:cNvPr id="207" name="타원 206">
              <a:extLst>
                <a:ext uri="{FF2B5EF4-FFF2-40B4-BE49-F238E27FC236}">
                  <a16:creationId xmlns:a16="http://schemas.microsoft.com/office/drawing/2014/main" id="{DE2D46C2-97C9-4541-B45A-E4225DA60351}"/>
                </a:ext>
              </a:extLst>
            </p:cNvPr>
            <p:cNvSpPr/>
            <p:nvPr/>
          </p:nvSpPr>
          <p:spPr>
            <a:xfrm>
              <a:off x="5616809" y="3329940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타원 207">
              <a:extLst>
                <a:ext uri="{FF2B5EF4-FFF2-40B4-BE49-F238E27FC236}">
                  <a16:creationId xmlns:a16="http://schemas.microsoft.com/office/drawing/2014/main" id="{69565030-32DC-4945-9D39-D13AADC2FF17}"/>
                </a:ext>
              </a:extLst>
            </p:cNvPr>
            <p:cNvSpPr/>
            <p:nvPr/>
          </p:nvSpPr>
          <p:spPr>
            <a:xfrm>
              <a:off x="5825815" y="3528060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타원 208">
              <a:extLst>
                <a:ext uri="{FF2B5EF4-FFF2-40B4-BE49-F238E27FC236}">
                  <a16:creationId xmlns:a16="http://schemas.microsoft.com/office/drawing/2014/main" id="{1725460A-67EC-4B1D-B638-275ECFF003BD}"/>
                </a:ext>
              </a:extLst>
            </p:cNvPr>
            <p:cNvSpPr/>
            <p:nvPr/>
          </p:nvSpPr>
          <p:spPr>
            <a:xfrm>
              <a:off x="5557028" y="3575074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0" name="직선 연결선 209">
              <a:extLst>
                <a:ext uri="{FF2B5EF4-FFF2-40B4-BE49-F238E27FC236}">
                  <a16:creationId xmlns:a16="http://schemas.microsoft.com/office/drawing/2014/main" id="{7AF73D78-062C-4DD9-B3F4-8537DDC6449A}"/>
                </a:ext>
              </a:extLst>
            </p:cNvPr>
            <p:cNvCxnSpPr>
              <a:cxnSpLocks/>
              <a:stCxn id="207" idx="6"/>
              <a:endCxn id="208" idx="0"/>
            </p:cNvCxnSpPr>
            <p:nvPr/>
          </p:nvCxnSpPr>
          <p:spPr>
            <a:xfrm>
              <a:off x="5825815" y="3429000"/>
              <a:ext cx="104503" cy="9906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>
              <a:extLst>
                <a:ext uri="{FF2B5EF4-FFF2-40B4-BE49-F238E27FC236}">
                  <a16:creationId xmlns:a16="http://schemas.microsoft.com/office/drawing/2014/main" id="{39503825-E3EC-40B9-95E1-E52391AAC26A}"/>
                </a:ext>
              </a:extLst>
            </p:cNvPr>
            <p:cNvCxnSpPr>
              <a:stCxn id="207" idx="3"/>
              <a:endCxn id="209" idx="1"/>
            </p:cNvCxnSpPr>
            <p:nvPr/>
          </p:nvCxnSpPr>
          <p:spPr>
            <a:xfrm flipH="1">
              <a:off x="5587636" y="3499046"/>
              <a:ext cx="59781" cy="10504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>
              <a:extLst>
                <a:ext uri="{FF2B5EF4-FFF2-40B4-BE49-F238E27FC236}">
                  <a16:creationId xmlns:a16="http://schemas.microsoft.com/office/drawing/2014/main" id="{67255264-8A45-46DB-B8B7-4C66709A95C6}"/>
                </a:ext>
              </a:extLst>
            </p:cNvPr>
            <p:cNvCxnSpPr>
              <a:stCxn id="209" idx="6"/>
              <a:endCxn id="208" idx="2"/>
            </p:cNvCxnSpPr>
            <p:nvPr/>
          </p:nvCxnSpPr>
          <p:spPr>
            <a:xfrm flipV="1">
              <a:off x="5766034" y="3627120"/>
              <a:ext cx="59781" cy="4701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575D3480-0816-4C01-AD81-4719254EFCD5}"/>
              </a:ext>
            </a:extLst>
          </p:cNvPr>
          <p:cNvSpPr txBox="1"/>
          <p:nvPr/>
        </p:nvSpPr>
        <p:spPr>
          <a:xfrm>
            <a:off x="5649218" y="4884661"/>
            <a:ext cx="8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ClassA</a:t>
            </a:r>
            <a:endParaRPr lang="ko-KR" altLang="en-US" sz="1400" dirty="0"/>
          </a:p>
        </p:txBody>
      </p:sp>
      <p:sp>
        <p:nvSpPr>
          <p:cNvPr id="214" name="타원 213">
            <a:extLst>
              <a:ext uri="{FF2B5EF4-FFF2-40B4-BE49-F238E27FC236}">
                <a16:creationId xmlns:a16="http://schemas.microsoft.com/office/drawing/2014/main" id="{B3F512C1-5CC9-4321-A21D-54C6B5D9FE62}"/>
              </a:ext>
            </a:extLst>
          </p:cNvPr>
          <p:cNvSpPr/>
          <p:nvPr/>
        </p:nvSpPr>
        <p:spPr>
          <a:xfrm>
            <a:off x="6722907" y="4167273"/>
            <a:ext cx="705394" cy="7053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4BA267D6-E58E-4236-AD81-2669CCFE2530}"/>
              </a:ext>
            </a:extLst>
          </p:cNvPr>
          <p:cNvGrpSpPr/>
          <p:nvPr/>
        </p:nvGrpSpPr>
        <p:grpSpPr>
          <a:xfrm>
            <a:off x="6836707" y="4270576"/>
            <a:ext cx="477793" cy="443254"/>
            <a:chOff x="5557028" y="3329940"/>
            <a:chExt cx="477793" cy="443254"/>
          </a:xfrm>
        </p:grpSpPr>
        <p:sp>
          <p:nvSpPr>
            <p:cNvPr id="216" name="타원 215">
              <a:extLst>
                <a:ext uri="{FF2B5EF4-FFF2-40B4-BE49-F238E27FC236}">
                  <a16:creationId xmlns:a16="http://schemas.microsoft.com/office/drawing/2014/main" id="{5E16C95A-14F4-40EC-8F56-9296636CE5E8}"/>
                </a:ext>
              </a:extLst>
            </p:cNvPr>
            <p:cNvSpPr/>
            <p:nvPr/>
          </p:nvSpPr>
          <p:spPr>
            <a:xfrm>
              <a:off x="5616809" y="3329940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타원 216">
              <a:extLst>
                <a:ext uri="{FF2B5EF4-FFF2-40B4-BE49-F238E27FC236}">
                  <a16:creationId xmlns:a16="http://schemas.microsoft.com/office/drawing/2014/main" id="{350CB7A0-D642-4863-A7EF-AE5EC9534AF7}"/>
                </a:ext>
              </a:extLst>
            </p:cNvPr>
            <p:cNvSpPr/>
            <p:nvPr/>
          </p:nvSpPr>
          <p:spPr>
            <a:xfrm>
              <a:off x="5825815" y="3528060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타원 217">
              <a:extLst>
                <a:ext uri="{FF2B5EF4-FFF2-40B4-BE49-F238E27FC236}">
                  <a16:creationId xmlns:a16="http://schemas.microsoft.com/office/drawing/2014/main" id="{D178C75D-6F07-46B3-8ABD-2977D7468967}"/>
                </a:ext>
              </a:extLst>
            </p:cNvPr>
            <p:cNvSpPr/>
            <p:nvPr/>
          </p:nvSpPr>
          <p:spPr>
            <a:xfrm>
              <a:off x="5557028" y="3575074"/>
              <a:ext cx="209006" cy="19812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9" name="직선 연결선 218">
              <a:extLst>
                <a:ext uri="{FF2B5EF4-FFF2-40B4-BE49-F238E27FC236}">
                  <a16:creationId xmlns:a16="http://schemas.microsoft.com/office/drawing/2014/main" id="{19230EDE-B5F7-417E-91AB-CC0EEED7E005}"/>
                </a:ext>
              </a:extLst>
            </p:cNvPr>
            <p:cNvCxnSpPr>
              <a:cxnSpLocks/>
              <a:stCxn id="216" idx="6"/>
              <a:endCxn id="217" idx="0"/>
            </p:cNvCxnSpPr>
            <p:nvPr/>
          </p:nvCxnSpPr>
          <p:spPr>
            <a:xfrm>
              <a:off x="5825815" y="3429000"/>
              <a:ext cx="104503" cy="9906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직선 연결선 219">
              <a:extLst>
                <a:ext uri="{FF2B5EF4-FFF2-40B4-BE49-F238E27FC236}">
                  <a16:creationId xmlns:a16="http://schemas.microsoft.com/office/drawing/2014/main" id="{6D3E564B-00B3-4EE4-9EDF-4C8C021D0240}"/>
                </a:ext>
              </a:extLst>
            </p:cNvPr>
            <p:cNvCxnSpPr>
              <a:stCxn id="216" idx="3"/>
              <a:endCxn id="218" idx="1"/>
            </p:cNvCxnSpPr>
            <p:nvPr/>
          </p:nvCxnSpPr>
          <p:spPr>
            <a:xfrm flipH="1">
              <a:off x="5587636" y="3499046"/>
              <a:ext cx="59781" cy="10504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직선 연결선 220">
              <a:extLst>
                <a:ext uri="{FF2B5EF4-FFF2-40B4-BE49-F238E27FC236}">
                  <a16:creationId xmlns:a16="http://schemas.microsoft.com/office/drawing/2014/main" id="{D0406443-DE44-4225-B265-E37E7B9EB556}"/>
                </a:ext>
              </a:extLst>
            </p:cNvPr>
            <p:cNvCxnSpPr>
              <a:stCxn id="218" idx="6"/>
              <a:endCxn id="217" idx="2"/>
            </p:cNvCxnSpPr>
            <p:nvPr/>
          </p:nvCxnSpPr>
          <p:spPr>
            <a:xfrm flipV="1">
              <a:off x="5766034" y="3627120"/>
              <a:ext cx="59781" cy="4701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5F9FEBF1-1DC6-4FCC-90B9-91CBF7EC9FF9}"/>
              </a:ext>
            </a:extLst>
          </p:cNvPr>
          <p:cNvSpPr txBox="1"/>
          <p:nvPr/>
        </p:nvSpPr>
        <p:spPr>
          <a:xfrm>
            <a:off x="6752796" y="4884661"/>
            <a:ext cx="849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ClassB</a:t>
            </a:r>
            <a:endParaRPr lang="ko-KR" altLang="en-US" sz="1400" dirty="0"/>
          </a:p>
        </p:txBody>
      </p:sp>
      <p:cxnSp>
        <p:nvCxnSpPr>
          <p:cNvPr id="224" name="직선 연결선 223">
            <a:extLst>
              <a:ext uri="{FF2B5EF4-FFF2-40B4-BE49-F238E27FC236}">
                <a16:creationId xmlns:a16="http://schemas.microsoft.com/office/drawing/2014/main" id="{F467C4F4-335E-4FCE-8EA6-96EF3526BC0A}"/>
              </a:ext>
            </a:extLst>
          </p:cNvPr>
          <p:cNvCxnSpPr>
            <a:stCxn id="205" idx="6"/>
            <a:endCxn id="214" idx="2"/>
          </p:cNvCxnSpPr>
          <p:nvPr/>
        </p:nvCxnSpPr>
        <p:spPr>
          <a:xfrm>
            <a:off x="6324723" y="4519970"/>
            <a:ext cx="398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1C9CEF01-D2A9-4DE5-99CE-DD890BC4AE7D}"/>
              </a:ext>
            </a:extLst>
          </p:cNvPr>
          <p:cNvSpPr txBox="1"/>
          <p:nvPr/>
        </p:nvSpPr>
        <p:spPr>
          <a:xfrm>
            <a:off x="6232922" y="4146671"/>
            <a:ext cx="6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Call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46" name="그림 245">
            <a:extLst>
              <a:ext uri="{FF2B5EF4-FFF2-40B4-BE49-F238E27FC236}">
                <a16:creationId xmlns:a16="http://schemas.microsoft.com/office/drawing/2014/main" id="{66BC327B-548F-4B06-AD2A-839040C1F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631" y="4086586"/>
            <a:ext cx="2511568" cy="902903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F3894E47-1D8A-4E45-9127-54ABEBC9E360}"/>
              </a:ext>
            </a:extLst>
          </p:cNvPr>
          <p:cNvSpPr txBox="1"/>
          <p:nvPr/>
        </p:nvSpPr>
        <p:spPr>
          <a:xfrm>
            <a:off x="6316822" y="5341702"/>
            <a:ext cx="316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그래프의 </a:t>
            </a:r>
            <a:r>
              <a:rPr lang="ko-KR" altLang="en-US" sz="1600" dirty="0" err="1"/>
              <a:t>엣지</a:t>
            </a:r>
            <a:r>
              <a:rPr lang="ko-KR" altLang="en-US" sz="1600" dirty="0"/>
              <a:t> </a:t>
            </a:r>
            <a:r>
              <a:rPr lang="en-US" altLang="ko-KR" sz="1600" dirty="0"/>
              <a:t>= </a:t>
            </a:r>
            <a:r>
              <a:rPr lang="ko-KR" altLang="en-US" sz="1600" dirty="0"/>
              <a:t>클래스 간의 </a:t>
            </a:r>
            <a:r>
              <a:rPr lang="ko-KR" altLang="en-US" sz="1600" dirty="0">
                <a:latin typeface="+mj-ea"/>
                <a:ea typeface="+mj-ea"/>
              </a:rPr>
              <a:t>결합도</a:t>
            </a:r>
            <a:r>
              <a:rPr lang="ko-KR" altLang="en-US" sz="1600" dirty="0"/>
              <a:t> 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3B6E39F-41B2-433C-8F2B-6DA5F9DCC325}"/>
              </a:ext>
            </a:extLst>
          </p:cNvPr>
          <p:cNvSpPr txBox="1"/>
          <p:nvPr/>
        </p:nvSpPr>
        <p:spPr>
          <a:xfrm>
            <a:off x="8671075" y="4041828"/>
            <a:ext cx="6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Call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039C434-D5D4-459D-A7B1-C12C9FDD3A40}"/>
              </a:ext>
            </a:extLst>
          </p:cNvPr>
          <p:cNvSpPr txBox="1"/>
          <p:nvPr/>
        </p:nvSpPr>
        <p:spPr>
          <a:xfrm>
            <a:off x="934940" y="1132786"/>
            <a:ext cx="19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프로그램 구조</a:t>
            </a: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BF518DDA-EFDF-4C98-B89F-41F249870FA4}"/>
              </a:ext>
            </a:extLst>
          </p:cNvPr>
          <p:cNvGrpSpPr/>
          <p:nvPr/>
        </p:nvGrpSpPr>
        <p:grpSpPr>
          <a:xfrm>
            <a:off x="6530209" y="1357126"/>
            <a:ext cx="4109267" cy="2137943"/>
            <a:chOff x="6149841" y="1472498"/>
            <a:chExt cx="4109267" cy="2137943"/>
          </a:xfrm>
        </p:grpSpPr>
        <p:sp>
          <p:nvSpPr>
            <p:cNvPr id="257" name="타원 256">
              <a:extLst>
                <a:ext uri="{FF2B5EF4-FFF2-40B4-BE49-F238E27FC236}">
                  <a16:creationId xmlns:a16="http://schemas.microsoft.com/office/drawing/2014/main" id="{B0C6F279-2134-4E97-8D64-F7E8720D7643}"/>
                </a:ext>
              </a:extLst>
            </p:cNvPr>
            <p:cNvSpPr/>
            <p:nvPr/>
          </p:nvSpPr>
          <p:spPr>
            <a:xfrm>
              <a:off x="6307802" y="2325938"/>
              <a:ext cx="705394" cy="7053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타원 257">
              <a:extLst>
                <a:ext uri="{FF2B5EF4-FFF2-40B4-BE49-F238E27FC236}">
                  <a16:creationId xmlns:a16="http://schemas.microsoft.com/office/drawing/2014/main" id="{2CC772EA-E4C2-4BF5-A04F-F62BC6B7F774}"/>
                </a:ext>
              </a:extLst>
            </p:cNvPr>
            <p:cNvSpPr/>
            <p:nvPr/>
          </p:nvSpPr>
          <p:spPr>
            <a:xfrm>
              <a:off x="7763597" y="1472498"/>
              <a:ext cx="705394" cy="7053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타원 258">
              <a:extLst>
                <a:ext uri="{FF2B5EF4-FFF2-40B4-BE49-F238E27FC236}">
                  <a16:creationId xmlns:a16="http://schemas.microsoft.com/office/drawing/2014/main" id="{E06516C0-74B2-4122-96D4-E34427156E24}"/>
                </a:ext>
              </a:extLst>
            </p:cNvPr>
            <p:cNvSpPr/>
            <p:nvPr/>
          </p:nvSpPr>
          <p:spPr>
            <a:xfrm>
              <a:off x="8965557" y="2627133"/>
              <a:ext cx="705394" cy="7053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타원 259">
              <a:extLst>
                <a:ext uri="{FF2B5EF4-FFF2-40B4-BE49-F238E27FC236}">
                  <a16:creationId xmlns:a16="http://schemas.microsoft.com/office/drawing/2014/main" id="{671E5195-C427-40C5-AB64-9D722BCBC095}"/>
                </a:ext>
              </a:extLst>
            </p:cNvPr>
            <p:cNvSpPr/>
            <p:nvPr/>
          </p:nvSpPr>
          <p:spPr>
            <a:xfrm>
              <a:off x="9504726" y="1561217"/>
              <a:ext cx="705394" cy="7053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1" name="직선 연결선 260">
              <a:extLst>
                <a:ext uri="{FF2B5EF4-FFF2-40B4-BE49-F238E27FC236}">
                  <a16:creationId xmlns:a16="http://schemas.microsoft.com/office/drawing/2014/main" id="{073B771A-741B-4337-B27B-92E48BC3D553}"/>
                </a:ext>
              </a:extLst>
            </p:cNvPr>
            <p:cNvCxnSpPr>
              <a:cxnSpLocks/>
              <a:stCxn id="257" idx="7"/>
              <a:endCxn id="258" idx="2"/>
            </p:cNvCxnSpPr>
            <p:nvPr/>
          </p:nvCxnSpPr>
          <p:spPr>
            <a:xfrm flipV="1">
              <a:off x="6909893" y="1825195"/>
              <a:ext cx="853704" cy="6040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4F6CF05B-C470-4B0F-AF5D-E6CB14F45093}"/>
                </a:ext>
              </a:extLst>
            </p:cNvPr>
            <p:cNvCxnSpPr>
              <a:cxnSpLocks/>
              <a:stCxn id="258" idx="6"/>
              <a:endCxn id="260" idx="2"/>
            </p:cNvCxnSpPr>
            <p:nvPr/>
          </p:nvCxnSpPr>
          <p:spPr>
            <a:xfrm>
              <a:off x="8468991" y="1825195"/>
              <a:ext cx="1035735" cy="887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직선 연결선 262">
              <a:extLst>
                <a:ext uri="{FF2B5EF4-FFF2-40B4-BE49-F238E27FC236}">
                  <a16:creationId xmlns:a16="http://schemas.microsoft.com/office/drawing/2014/main" id="{79E4EAC6-28F1-4C74-B9A3-F16899644689}"/>
                </a:ext>
              </a:extLst>
            </p:cNvPr>
            <p:cNvCxnSpPr>
              <a:cxnSpLocks/>
              <a:stCxn id="258" idx="6"/>
              <a:endCxn id="259" idx="1"/>
            </p:cNvCxnSpPr>
            <p:nvPr/>
          </p:nvCxnSpPr>
          <p:spPr>
            <a:xfrm>
              <a:off x="8468991" y="1825195"/>
              <a:ext cx="599869" cy="9052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ED7CFBF-E9B6-4D17-B44A-8123B4DC4EC0}"/>
                </a:ext>
              </a:extLst>
            </p:cNvPr>
            <p:cNvSpPr txBox="1"/>
            <p:nvPr/>
          </p:nvSpPr>
          <p:spPr>
            <a:xfrm rot="19499904">
              <a:off x="6941698" y="1781881"/>
              <a:ext cx="64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Call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D144D03E-7CDE-4DA8-81A5-EDE2D623D4C0}"/>
                </a:ext>
              </a:extLst>
            </p:cNvPr>
            <p:cNvSpPr txBox="1"/>
            <p:nvPr/>
          </p:nvSpPr>
          <p:spPr>
            <a:xfrm rot="285345">
              <a:off x="8754035" y="1511572"/>
              <a:ext cx="64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Call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72800A0A-7B6C-4074-82FC-D06D05DD1FA7}"/>
                </a:ext>
              </a:extLst>
            </p:cNvPr>
            <p:cNvSpPr txBox="1"/>
            <p:nvPr/>
          </p:nvSpPr>
          <p:spPr>
            <a:xfrm rot="1917411">
              <a:off x="8581268" y="2020275"/>
              <a:ext cx="64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Call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67" name="그룹 266">
              <a:extLst>
                <a:ext uri="{FF2B5EF4-FFF2-40B4-BE49-F238E27FC236}">
                  <a16:creationId xmlns:a16="http://schemas.microsoft.com/office/drawing/2014/main" id="{5B173C79-CB63-472C-B4B0-B54383BB68F5}"/>
                </a:ext>
              </a:extLst>
            </p:cNvPr>
            <p:cNvGrpSpPr/>
            <p:nvPr/>
          </p:nvGrpSpPr>
          <p:grpSpPr>
            <a:xfrm>
              <a:off x="6421602" y="2429241"/>
              <a:ext cx="477793" cy="443254"/>
              <a:chOff x="5557028" y="3329940"/>
              <a:chExt cx="477793" cy="443254"/>
            </a:xfrm>
          </p:grpSpPr>
          <p:sp>
            <p:nvSpPr>
              <p:cNvPr id="293" name="타원 292">
                <a:extLst>
                  <a:ext uri="{FF2B5EF4-FFF2-40B4-BE49-F238E27FC236}">
                    <a16:creationId xmlns:a16="http://schemas.microsoft.com/office/drawing/2014/main" id="{3A894A6B-640A-48D1-8C8A-8EE3547049E5}"/>
                  </a:ext>
                </a:extLst>
              </p:cNvPr>
              <p:cNvSpPr/>
              <p:nvPr/>
            </p:nvSpPr>
            <p:spPr>
              <a:xfrm>
                <a:off x="5616809" y="332994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4" name="타원 293">
                <a:extLst>
                  <a:ext uri="{FF2B5EF4-FFF2-40B4-BE49-F238E27FC236}">
                    <a16:creationId xmlns:a16="http://schemas.microsoft.com/office/drawing/2014/main" id="{FE74AAE5-BAA3-491C-A031-A9ADEE2A768F}"/>
                  </a:ext>
                </a:extLst>
              </p:cNvPr>
              <p:cNvSpPr/>
              <p:nvPr/>
            </p:nvSpPr>
            <p:spPr>
              <a:xfrm>
                <a:off x="5825815" y="352806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5" name="타원 294">
                <a:extLst>
                  <a:ext uri="{FF2B5EF4-FFF2-40B4-BE49-F238E27FC236}">
                    <a16:creationId xmlns:a16="http://schemas.microsoft.com/office/drawing/2014/main" id="{907DA2A8-42FF-4BB5-B37E-B470B1D1AB7F}"/>
                  </a:ext>
                </a:extLst>
              </p:cNvPr>
              <p:cNvSpPr/>
              <p:nvPr/>
            </p:nvSpPr>
            <p:spPr>
              <a:xfrm>
                <a:off x="5557028" y="3575074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96" name="직선 연결선 295">
                <a:extLst>
                  <a:ext uri="{FF2B5EF4-FFF2-40B4-BE49-F238E27FC236}">
                    <a16:creationId xmlns:a16="http://schemas.microsoft.com/office/drawing/2014/main" id="{369630E6-3585-49A0-97F9-D29F91E66B04}"/>
                  </a:ext>
                </a:extLst>
              </p:cNvPr>
              <p:cNvCxnSpPr>
                <a:cxnSpLocks/>
                <a:stCxn id="293" idx="6"/>
                <a:endCxn id="294" idx="0"/>
              </p:cNvCxnSpPr>
              <p:nvPr/>
            </p:nvCxnSpPr>
            <p:spPr>
              <a:xfrm>
                <a:off x="5825815" y="3429000"/>
                <a:ext cx="104503" cy="9906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직선 연결선 296">
                <a:extLst>
                  <a:ext uri="{FF2B5EF4-FFF2-40B4-BE49-F238E27FC236}">
                    <a16:creationId xmlns:a16="http://schemas.microsoft.com/office/drawing/2014/main" id="{0797D7BE-53EC-4D81-8A5D-28995BD51DD6}"/>
                  </a:ext>
                </a:extLst>
              </p:cNvPr>
              <p:cNvCxnSpPr>
                <a:stCxn id="293" idx="3"/>
                <a:endCxn id="295" idx="1"/>
              </p:cNvCxnSpPr>
              <p:nvPr/>
            </p:nvCxnSpPr>
            <p:spPr>
              <a:xfrm flipH="1">
                <a:off x="5587636" y="3499046"/>
                <a:ext cx="59781" cy="10504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직선 연결선 297">
                <a:extLst>
                  <a:ext uri="{FF2B5EF4-FFF2-40B4-BE49-F238E27FC236}">
                    <a16:creationId xmlns:a16="http://schemas.microsoft.com/office/drawing/2014/main" id="{ED15940D-955D-4AA3-B94F-29C768E2071A}"/>
                  </a:ext>
                </a:extLst>
              </p:cNvPr>
              <p:cNvCxnSpPr>
                <a:stCxn id="295" idx="6"/>
                <a:endCxn id="294" idx="2"/>
              </p:cNvCxnSpPr>
              <p:nvPr/>
            </p:nvCxnSpPr>
            <p:spPr>
              <a:xfrm flipV="1">
                <a:off x="5766034" y="3627120"/>
                <a:ext cx="59781" cy="4701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그룹 267">
              <a:extLst>
                <a:ext uri="{FF2B5EF4-FFF2-40B4-BE49-F238E27FC236}">
                  <a16:creationId xmlns:a16="http://schemas.microsoft.com/office/drawing/2014/main" id="{94B18EA4-C4A3-4B60-A3BA-F48843C03C45}"/>
                </a:ext>
              </a:extLst>
            </p:cNvPr>
            <p:cNvGrpSpPr/>
            <p:nvPr/>
          </p:nvGrpSpPr>
          <p:grpSpPr>
            <a:xfrm>
              <a:off x="7887563" y="1603568"/>
              <a:ext cx="477793" cy="443254"/>
              <a:chOff x="5557028" y="3329940"/>
              <a:chExt cx="477793" cy="443254"/>
            </a:xfrm>
          </p:grpSpPr>
          <p:sp>
            <p:nvSpPr>
              <p:cNvPr id="287" name="타원 286">
                <a:extLst>
                  <a:ext uri="{FF2B5EF4-FFF2-40B4-BE49-F238E27FC236}">
                    <a16:creationId xmlns:a16="http://schemas.microsoft.com/office/drawing/2014/main" id="{CED0110B-8337-403E-8648-B8403E6827E4}"/>
                  </a:ext>
                </a:extLst>
              </p:cNvPr>
              <p:cNvSpPr/>
              <p:nvPr/>
            </p:nvSpPr>
            <p:spPr>
              <a:xfrm>
                <a:off x="5616809" y="332994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8" name="타원 287">
                <a:extLst>
                  <a:ext uri="{FF2B5EF4-FFF2-40B4-BE49-F238E27FC236}">
                    <a16:creationId xmlns:a16="http://schemas.microsoft.com/office/drawing/2014/main" id="{8D50ECE4-F611-40F8-AA5A-16C988D1DA39}"/>
                  </a:ext>
                </a:extLst>
              </p:cNvPr>
              <p:cNvSpPr/>
              <p:nvPr/>
            </p:nvSpPr>
            <p:spPr>
              <a:xfrm>
                <a:off x="5825815" y="352806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9" name="타원 288">
                <a:extLst>
                  <a:ext uri="{FF2B5EF4-FFF2-40B4-BE49-F238E27FC236}">
                    <a16:creationId xmlns:a16="http://schemas.microsoft.com/office/drawing/2014/main" id="{B59681EE-0C6E-479B-B1CE-D0D50AFFBA21}"/>
                  </a:ext>
                </a:extLst>
              </p:cNvPr>
              <p:cNvSpPr/>
              <p:nvPr/>
            </p:nvSpPr>
            <p:spPr>
              <a:xfrm>
                <a:off x="5557028" y="3575074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90" name="직선 연결선 289">
                <a:extLst>
                  <a:ext uri="{FF2B5EF4-FFF2-40B4-BE49-F238E27FC236}">
                    <a16:creationId xmlns:a16="http://schemas.microsoft.com/office/drawing/2014/main" id="{391EF43B-0481-481A-A9A4-91948C961C2C}"/>
                  </a:ext>
                </a:extLst>
              </p:cNvPr>
              <p:cNvCxnSpPr>
                <a:cxnSpLocks/>
                <a:stCxn id="287" idx="6"/>
                <a:endCxn id="288" idx="0"/>
              </p:cNvCxnSpPr>
              <p:nvPr/>
            </p:nvCxnSpPr>
            <p:spPr>
              <a:xfrm>
                <a:off x="5825815" y="3429000"/>
                <a:ext cx="104503" cy="9906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직선 연결선 290">
                <a:extLst>
                  <a:ext uri="{FF2B5EF4-FFF2-40B4-BE49-F238E27FC236}">
                    <a16:creationId xmlns:a16="http://schemas.microsoft.com/office/drawing/2014/main" id="{A1E92DFF-A922-4EEA-BA6D-C6FA95AA52C2}"/>
                  </a:ext>
                </a:extLst>
              </p:cNvPr>
              <p:cNvCxnSpPr>
                <a:stCxn id="287" idx="3"/>
                <a:endCxn id="289" idx="1"/>
              </p:cNvCxnSpPr>
              <p:nvPr/>
            </p:nvCxnSpPr>
            <p:spPr>
              <a:xfrm flipH="1">
                <a:off x="5587636" y="3499046"/>
                <a:ext cx="59781" cy="10504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직선 연결선 291">
                <a:extLst>
                  <a:ext uri="{FF2B5EF4-FFF2-40B4-BE49-F238E27FC236}">
                    <a16:creationId xmlns:a16="http://schemas.microsoft.com/office/drawing/2014/main" id="{3C78ED2E-A7B6-4264-9DCC-3FB6670A5B7B}"/>
                  </a:ext>
                </a:extLst>
              </p:cNvPr>
              <p:cNvCxnSpPr>
                <a:stCxn id="289" idx="6"/>
                <a:endCxn id="288" idx="2"/>
              </p:cNvCxnSpPr>
              <p:nvPr/>
            </p:nvCxnSpPr>
            <p:spPr>
              <a:xfrm flipV="1">
                <a:off x="5766034" y="3627120"/>
                <a:ext cx="59781" cy="4701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그룹 268">
              <a:extLst>
                <a:ext uri="{FF2B5EF4-FFF2-40B4-BE49-F238E27FC236}">
                  <a16:creationId xmlns:a16="http://schemas.microsoft.com/office/drawing/2014/main" id="{B5C827E3-769E-4294-A144-39E1AF4C8865}"/>
                </a:ext>
              </a:extLst>
            </p:cNvPr>
            <p:cNvGrpSpPr/>
            <p:nvPr/>
          </p:nvGrpSpPr>
          <p:grpSpPr>
            <a:xfrm>
              <a:off x="9642990" y="1672739"/>
              <a:ext cx="477793" cy="443254"/>
              <a:chOff x="5557028" y="3329940"/>
              <a:chExt cx="477793" cy="443254"/>
            </a:xfrm>
          </p:grpSpPr>
          <p:sp>
            <p:nvSpPr>
              <p:cNvPr id="281" name="타원 280">
                <a:extLst>
                  <a:ext uri="{FF2B5EF4-FFF2-40B4-BE49-F238E27FC236}">
                    <a16:creationId xmlns:a16="http://schemas.microsoft.com/office/drawing/2014/main" id="{30F76AD4-4EB4-4361-A798-963C906542A4}"/>
                  </a:ext>
                </a:extLst>
              </p:cNvPr>
              <p:cNvSpPr/>
              <p:nvPr/>
            </p:nvSpPr>
            <p:spPr>
              <a:xfrm>
                <a:off x="5616809" y="332994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2" name="타원 281">
                <a:extLst>
                  <a:ext uri="{FF2B5EF4-FFF2-40B4-BE49-F238E27FC236}">
                    <a16:creationId xmlns:a16="http://schemas.microsoft.com/office/drawing/2014/main" id="{62963202-A779-463D-876F-8DDA10FF5C5E}"/>
                  </a:ext>
                </a:extLst>
              </p:cNvPr>
              <p:cNvSpPr/>
              <p:nvPr/>
            </p:nvSpPr>
            <p:spPr>
              <a:xfrm>
                <a:off x="5825815" y="352806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3" name="타원 282">
                <a:extLst>
                  <a:ext uri="{FF2B5EF4-FFF2-40B4-BE49-F238E27FC236}">
                    <a16:creationId xmlns:a16="http://schemas.microsoft.com/office/drawing/2014/main" id="{CE4CCBAE-38E2-4D95-A51A-72E4A6FC8882}"/>
                  </a:ext>
                </a:extLst>
              </p:cNvPr>
              <p:cNvSpPr/>
              <p:nvPr/>
            </p:nvSpPr>
            <p:spPr>
              <a:xfrm>
                <a:off x="5557028" y="3575074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84" name="직선 연결선 283">
                <a:extLst>
                  <a:ext uri="{FF2B5EF4-FFF2-40B4-BE49-F238E27FC236}">
                    <a16:creationId xmlns:a16="http://schemas.microsoft.com/office/drawing/2014/main" id="{558282F2-BBE1-456A-B0F3-7664832ECE4C}"/>
                  </a:ext>
                </a:extLst>
              </p:cNvPr>
              <p:cNvCxnSpPr>
                <a:cxnSpLocks/>
                <a:stCxn id="281" idx="6"/>
                <a:endCxn id="282" idx="0"/>
              </p:cNvCxnSpPr>
              <p:nvPr/>
            </p:nvCxnSpPr>
            <p:spPr>
              <a:xfrm>
                <a:off x="5825815" y="3429000"/>
                <a:ext cx="104503" cy="9906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직선 연결선 284">
                <a:extLst>
                  <a:ext uri="{FF2B5EF4-FFF2-40B4-BE49-F238E27FC236}">
                    <a16:creationId xmlns:a16="http://schemas.microsoft.com/office/drawing/2014/main" id="{F28524F6-0C52-4A57-9EA0-8111C06E1A89}"/>
                  </a:ext>
                </a:extLst>
              </p:cNvPr>
              <p:cNvCxnSpPr>
                <a:stCxn id="281" idx="3"/>
                <a:endCxn id="283" idx="1"/>
              </p:cNvCxnSpPr>
              <p:nvPr/>
            </p:nvCxnSpPr>
            <p:spPr>
              <a:xfrm flipH="1">
                <a:off x="5587636" y="3499046"/>
                <a:ext cx="59781" cy="10504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직선 연결선 285">
                <a:extLst>
                  <a:ext uri="{FF2B5EF4-FFF2-40B4-BE49-F238E27FC236}">
                    <a16:creationId xmlns:a16="http://schemas.microsoft.com/office/drawing/2014/main" id="{864BAD09-C03A-412C-8D98-81E3C065E4DA}"/>
                  </a:ext>
                </a:extLst>
              </p:cNvPr>
              <p:cNvCxnSpPr>
                <a:stCxn id="283" idx="6"/>
                <a:endCxn id="282" idx="2"/>
              </p:cNvCxnSpPr>
              <p:nvPr/>
            </p:nvCxnSpPr>
            <p:spPr>
              <a:xfrm flipV="1">
                <a:off x="5766034" y="3627120"/>
                <a:ext cx="59781" cy="4701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그룹 269">
              <a:extLst>
                <a:ext uri="{FF2B5EF4-FFF2-40B4-BE49-F238E27FC236}">
                  <a16:creationId xmlns:a16="http://schemas.microsoft.com/office/drawing/2014/main" id="{A2C894CF-FCEE-42D7-975D-E1BE463C3DEE}"/>
                </a:ext>
              </a:extLst>
            </p:cNvPr>
            <p:cNvGrpSpPr/>
            <p:nvPr/>
          </p:nvGrpSpPr>
          <p:grpSpPr>
            <a:xfrm>
              <a:off x="9087633" y="2735941"/>
              <a:ext cx="477793" cy="443254"/>
              <a:chOff x="5557028" y="3329940"/>
              <a:chExt cx="477793" cy="443254"/>
            </a:xfrm>
          </p:grpSpPr>
          <p:sp>
            <p:nvSpPr>
              <p:cNvPr id="275" name="타원 274">
                <a:extLst>
                  <a:ext uri="{FF2B5EF4-FFF2-40B4-BE49-F238E27FC236}">
                    <a16:creationId xmlns:a16="http://schemas.microsoft.com/office/drawing/2014/main" id="{D0FD4FB0-DB3E-488A-A10B-99857FBE3A4B}"/>
                  </a:ext>
                </a:extLst>
              </p:cNvPr>
              <p:cNvSpPr/>
              <p:nvPr/>
            </p:nvSpPr>
            <p:spPr>
              <a:xfrm>
                <a:off x="5616809" y="332994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6" name="타원 275">
                <a:extLst>
                  <a:ext uri="{FF2B5EF4-FFF2-40B4-BE49-F238E27FC236}">
                    <a16:creationId xmlns:a16="http://schemas.microsoft.com/office/drawing/2014/main" id="{FC5ABEF2-46C1-4CDF-9207-33C6004BC36F}"/>
                  </a:ext>
                </a:extLst>
              </p:cNvPr>
              <p:cNvSpPr/>
              <p:nvPr/>
            </p:nvSpPr>
            <p:spPr>
              <a:xfrm>
                <a:off x="5825815" y="3528060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타원 276">
                <a:extLst>
                  <a:ext uri="{FF2B5EF4-FFF2-40B4-BE49-F238E27FC236}">
                    <a16:creationId xmlns:a16="http://schemas.microsoft.com/office/drawing/2014/main" id="{2A03EACF-1D7B-4420-821B-5418D8933655}"/>
                  </a:ext>
                </a:extLst>
              </p:cNvPr>
              <p:cNvSpPr/>
              <p:nvPr/>
            </p:nvSpPr>
            <p:spPr>
              <a:xfrm>
                <a:off x="5557028" y="3575074"/>
                <a:ext cx="209006" cy="1981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8" name="직선 연결선 277">
                <a:extLst>
                  <a:ext uri="{FF2B5EF4-FFF2-40B4-BE49-F238E27FC236}">
                    <a16:creationId xmlns:a16="http://schemas.microsoft.com/office/drawing/2014/main" id="{13921595-EA2C-413B-996D-04052D616DC2}"/>
                  </a:ext>
                </a:extLst>
              </p:cNvPr>
              <p:cNvCxnSpPr>
                <a:cxnSpLocks/>
                <a:stCxn id="275" idx="6"/>
                <a:endCxn id="276" idx="0"/>
              </p:cNvCxnSpPr>
              <p:nvPr/>
            </p:nvCxnSpPr>
            <p:spPr>
              <a:xfrm>
                <a:off x="5825815" y="3429000"/>
                <a:ext cx="104503" cy="9906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직선 연결선 278">
                <a:extLst>
                  <a:ext uri="{FF2B5EF4-FFF2-40B4-BE49-F238E27FC236}">
                    <a16:creationId xmlns:a16="http://schemas.microsoft.com/office/drawing/2014/main" id="{67BC3481-CF3A-4DEB-8089-10194E2B6A8C}"/>
                  </a:ext>
                </a:extLst>
              </p:cNvPr>
              <p:cNvCxnSpPr>
                <a:stCxn id="275" idx="3"/>
                <a:endCxn id="277" idx="1"/>
              </p:cNvCxnSpPr>
              <p:nvPr/>
            </p:nvCxnSpPr>
            <p:spPr>
              <a:xfrm flipH="1">
                <a:off x="5587636" y="3499046"/>
                <a:ext cx="59781" cy="10504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직선 연결선 279">
                <a:extLst>
                  <a:ext uri="{FF2B5EF4-FFF2-40B4-BE49-F238E27FC236}">
                    <a16:creationId xmlns:a16="http://schemas.microsoft.com/office/drawing/2014/main" id="{1A614826-2F13-4CD9-AAA6-1AEADEBCAF2F}"/>
                  </a:ext>
                </a:extLst>
              </p:cNvPr>
              <p:cNvCxnSpPr>
                <a:stCxn id="277" idx="6"/>
                <a:endCxn id="276" idx="2"/>
              </p:cNvCxnSpPr>
              <p:nvPr/>
            </p:nvCxnSpPr>
            <p:spPr>
              <a:xfrm flipV="1">
                <a:off x="5766034" y="3627120"/>
                <a:ext cx="59781" cy="4701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98515D7-AF30-4D7F-B381-3B3ADA9921F2}"/>
                </a:ext>
              </a:extLst>
            </p:cNvPr>
            <p:cNvSpPr txBox="1"/>
            <p:nvPr/>
          </p:nvSpPr>
          <p:spPr>
            <a:xfrm>
              <a:off x="6149841" y="3031332"/>
              <a:ext cx="1112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Main Class</a:t>
              </a:r>
              <a:endParaRPr lang="ko-KR" altLang="en-US" sz="1400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0BFB9F1E-710D-4319-9F06-A86110167E12}"/>
                </a:ext>
              </a:extLst>
            </p:cNvPr>
            <p:cNvSpPr txBox="1"/>
            <p:nvPr/>
          </p:nvSpPr>
          <p:spPr>
            <a:xfrm>
              <a:off x="8948390" y="3302664"/>
              <a:ext cx="754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ClassB</a:t>
              </a:r>
              <a:endParaRPr lang="ko-KR" altLang="en-US" sz="1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F79B54A9-08FC-4E91-B6DA-B1C11EA8691D}"/>
                </a:ext>
              </a:extLst>
            </p:cNvPr>
            <p:cNvSpPr txBox="1"/>
            <p:nvPr/>
          </p:nvSpPr>
          <p:spPr>
            <a:xfrm>
              <a:off x="9504726" y="2236102"/>
              <a:ext cx="754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ClassC</a:t>
              </a:r>
              <a:endParaRPr lang="ko-KR" altLang="en-US" sz="1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F257DC8C-F58D-452C-968A-0855576EB4FC}"/>
                </a:ext>
              </a:extLst>
            </p:cNvPr>
            <p:cNvSpPr txBox="1"/>
            <p:nvPr/>
          </p:nvSpPr>
          <p:spPr>
            <a:xfrm>
              <a:off x="7763597" y="2134093"/>
              <a:ext cx="754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ClassA</a:t>
              </a:r>
              <a:endParaRPr lang="ko-KR" altLang="en-US" sz="1400" dirty="0"/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2306BADD-0B3C-4D79-BA47-CA7B013EBFB4}"/>
              </a:ext>
            </a:extLst>
          </p:cNvPr>
          <p:cNvSpPr txBox="1"/>
          <p:nvPr/>
        </p:nvSpPr>
        <p:spPr>
          <a:xfrm>
            <a:off x="6288881" y="1151575"/>
            <a:ext cx="19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복잡도 그래프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직사각형 299">
                <a:extLst>
                  <a:ext uri="{FF2B5EF4-FFF2-40B4-BE49-F238E27FC236}">
                    <a16:creationId xmlns:a16="http://schemas.microsoft.com/office/drawing/2014/main" id="{4E3AC354-6CD9-4694-B8D6-AB8C4E69F872}"/>
                  </a:ext>
                </a:extLst>
              </p:cNvPr>
              <p:cNvSpPr/>
              <p:nvPr/>
            </p:nvSpPr>
            <p:spPr>
              <a:xfrm>
                <a:off x="4121930" y="5710901"/>
                <a:ext cx="3403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𝐶𝑝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𝐶h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0" name="직사각형 299">
                <a:extLst>
                  <a:ext uri="{FF2B5EF4-FFF2-40B4-BE49-F238E27FC236}">
                    <a16:creationId xmlns:a16="http://schemas.microsoft.com/office/drawing/2014/main" id="{4E3AC354-6CD9-4694-B8D6-AB8C4E69F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30" y="5710901"/>
                <a:ext cx="340317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0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분석기 적용 및 가시화 결과</a:t>
            </a:r>
            <a:r>
              <a:rPr lang="en-US" altLang="ko-KR" sz="2400" b="1" dirty="0"/>
              <a:t> – </a:t>
            </a:r>
            <a:r>
              <a:rPr lang="ko-KR" altLang="en-US" sz="2400" b="1" dirty="0"/>
              <a:t>가시화 과정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13AD143-927B-4F33-AE47-A1A34C9FAEDE}"/>
              </a:ext>
            </a:extLst>
          </p:cNvPr>
          <p:cNvGrpSpPr/>
          <p:nvPr/>
        </p:nvGrpSpPr>
        <p:grpSpPr>
          <a:xfrm>
            <a:off x="611972" y="393867"/>
            <a:ext cx="394968" cy="72000"/>
            <a:chOff x="611972" y="393867"/>
            <a:chExt cx="394968" cy="72000"/>
          </a:xfrm>
        </p:grpSpPr>
        <p:sp>
          <p:nvSpPr>
            <p:cNvPr id="14" name="타원 13"/>
            <p:cNvSpPr/>
            <p:nvPr/>
          </p:nvSpPr>
          <p:spPr>
            <a:xfrm>
              <a:off x="611972" y="393867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773456" y="393867"/>
              <a:ext cx="72000" cy="7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934940" y="393867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4C8F7D9-8B94-4FE0-A152-8BDF55B55D94}"/>
              </a:ext>
            </a:extLst>
          </p:cNvPr>
          <p:cNvSpPr txBox="1"/>
          <p:nvPr/>
        </p:nvSpPr>
        <p:spPr>
          <a:xfrm>
            <a:off x="939887" y="1938424"/>
            <a:ext cx="4983061" cy="4555093"/>
          </a:xfrm>
          <a:prstGeom prst="rect">
            <a:avLst/>
          </a:prstGeom>
          <a:solidFill>
            <a:srgbClr val="F6F8FA"/>
          </a:solidFill>
          <a:ln w="28575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{'Module': {'body': [{'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concurrent.futures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'names': [{'alias': {'name': '</a:t>
            </a:r>
            <a:r>
              <a:rPr lang="en-US" altLang="ko-KR" sz="1000" dirty="0" err="1"/>
              <a:t>ThreadPoolExecutor</a:t>
            </a:r>
            <a:r>
              <a:rPr lang="en-US" altLang="ko-KR" sz="1000" dirty="0"/>
              <a:t>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'level': 0}},</a:t>
            </a:r>
          </a:p>
          <a:p>
            <a:r>
              <a:rPr lang="en-US" altLang="ko-KR" sz="1000" dirty="0"/>
              <a:t>   {'Import': {'names': [{'alias': {'name': '</a:t>
            </a:r>
            <a:r>
              <a:rPr lang="en-US" altLang="ko-KR" sz="1000" dirty="0" err="1"/>
              <a:t>tornado.ioloop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  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None}}]}},</a:t>
            </a:r>
          </a:p>
          <a:p>
            <a:r>
              <a:rPr lang="en-US" altLang="ko-KR" sz="1000" dirty="0"/>
              <a:t>   {'Import': {'names': [{'alias': {'name': '</a:t>
            </a:r>
            <a:r>
              <a:rPr lang="en-US" altLang="ko-KR" sz="1000" dirty="0" err="1"/>
              <a:t>tornado.web</a:t>
            </a:r>
            <a:r>
              <a:rPr lang="en-US" altLang="ko-KR" sz="1000" dirty="0"/>
              <a:t>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None}}]}},</a:t>
            </a:r>
          </a:p>
          <a:p>
            <a:r>
              <a:rPr lang="en-US" altLang="ko-KR" sz="1000" dirty="0"/>
              <a:t>   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tornado.concurrent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'names': [{'alias': {'name': '</a:t>
            </a:r>
            <a:r>
              <a:rPr lang="en-US" altLang="ko-KR" sz="1000" dirty="0" err="1"/>
              <a:t>run_on_executor</a:t>
            </a:r>
            <a:r>
              <a:rPr lang="en-US" altLang="ko-KR" sz="1000" dirty="0"/>
              <a:t>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'level': 0}},</a:t>
            </a:r>
          </a:p>
          <a:p>
            <a:r>
              <a:rPr lang="en-US" altLang="ko-KR" sz="1000" dirty="0"/>
              <a:t>   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tornado.gen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'names': [{'alias': {'name': 'coroutine',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'level': 0}},</a:t>
            </a:r>
          </a:p>
          <a:p>
            <a:r>
              <a:rPr lang="en-US" altLang="ko-KR" sz="1000" dirty="0"/>
              <a:t>   {'Try': {'body': [{'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instagram_monitering.insta_datafetcher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   'names': [{'alias': {'name': '*',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   'level': 0}},</a:t>
            </a:r>
          </a:p>
          <a:p>
            <a:r>
              <a:rPr lang="en-US" altLang="ko-KR" sz="1000" dirty="0"/>
              <a:t>      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instagram_monitering.subpinsta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   'names': [{'alias': {'name': '*',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   'level': 0}}],</a:t>
            </a:r>
          </a:p>
          <a:p>
            <a:r>
              <a:rPr lang="en-US" altLang="ko-KR" sz="1000" dirty="0"/>
              <a:t>     'handlers': [{'</a:t>
            </a:r>
            <a:r>
              <a:rPr lang="en-US" altLang="ko-KR" sz="1000" dirty="0" err="1"/>
              <a:t>ExceptHandler</a:t>
            </a:r>
            <a:r>
              <a:rPr lang="en-US" altLang="ko-KR" sz="1000" dirty="0"/>
              <a:t>': {'type': None,</a:t>
            </a:r>
          </a:p>
          <a:p>
            <a:r>
              <a:rPr lang="en-US" altLang="ko-KR" sz="1000" dirty="0"/>
              <a:t>        'name': None,</a:t>
            </a:r>
          </a:p>
          <a:p>
            <a:r>
              <a:rPr lang="en-US" altLang="ko-KR" sz="1000" dirty="0"/>
              <a:t>        'body': [{'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insta_datafetcher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      'names': [{'alias': {'name': '*',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      'level': 0}},</a:t>
            </a:r>
          </a:p>
          <a:p>
            <a:r>
              <a:rPr lang="en-US" altLang="ko-KR" sz="1000" dirty="0"/>
              <a:t>         {'</a:t>
            </a:r>
            <a:r>
              <a:rPr lang="en-US" altLang="ko-KR" sz="1000" dirty="0" err="1"/>
              <a:t>ImportFrom</a:t>
            </a:r>
            <a:r>
              <a:rPr lang="en-US" altLang="ko-KR" sz="1000" dirty="0"/>
              <a:t>': {'module': '</a:t>
            </a:r>
            <a:r>
              <a:rPr lang="en-US" altLang="ko-KR" sz="1000" dirty="0" err="1"/>
              <a:t>subpinsta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           'names': [{'alias': {'name': '*', '</a:t>
            </a:r>
            <a:r>
              <a:rPr lang="en-US" altLang="ko-KR" sz="1000" dirty="0" err="1"/>
              <a:t>asname</a:t>
            </a:r>
            <a:r>
              <a:rPr lang="en-US" altLang="ko-KR" sz="1000" dirty="0"/>
              <a:t>': None}}],</a:t>
            </a:r>
          </a:p>
          <a:p>
            <a:r>
              <a:rPr lang="en-US" altLang="ko-KR" sz="1000" dirty="0"/>
              <a:t>           'level': 0}}]}}],</a:t>
            </a:r>
          </a:p>
          <a:p>
            <a:r>
              <a:rPr lang="en-US" altLang="ko-KR" sz="1000" dirty="0"/>
              <a:t>     '</a:t>
            </a:r>
            <a:r>
              <a:rPr lang="en-US" altLang="ko-KR" sz="1000" dirty="0" err="1"/>
              <a:t>orelse</a:t>
            </a:r>
            <a:r>
              <a:rPr lang="en-US" altLang="ko-KR" sz="1000" dirty="0"/>
              <a:t>': [],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569D1E6-04D1-463D-98DC-93D8959CCAB0}"/>
              </a:ext>
            </a:extLst>
          </p:cNvPr>
          <p:cNvSpPr/>
          <p:nvPr/>
        </p:nvSpPr>
        <p:spPr>
          <a:xfrm>
            <a:off x="539446" y="1254914"/>
            <a:ext cx="2430154" cy="6381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C18DCDE-082B-4A5E-BE96-53B37A2C7A5F}"/>
              </a:ext>
            </a:extLst>
          </p:cNvPr>
          <p:cNvSpPr/>
          <p:nvPr/>
        </p:nvSpPr>
        <p:spPr>
          <a:xfrm>
            <a:off x="594392" y="1320726"/>
            <a:ext cx="2329916" cy="4928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Python </a:t>
            </a:r>
            <a:r>
              <a:rPr lang="ko-KR" altLang="en-US" dirty="0">
                <a:solidFill>
                  <a:schemeClr val="tx1"/>
                </a:solidFill>
              </a:rPr>
              <a:t>소스코드 입력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C2B642F-C629-4863-B8AE-189AA196BCA8}"/>
              </a:ext>
            </a:extLst>
          </p:cNvPr>
          <p:cNvSpPr/>
          <p:nvPr/>
        </p:nvSpPr>
        <p:spPr>
          <a:xfrm>
            <a:off x="4373677" y="1254914"/>
            <a:ext cx="1453174" cy="6381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A39B9CB-CE7B-423F-B271-82C7590451EF}"/>
              </a:ext>
            </a:extLst>
          </p:cNvPr>
          <p:cNvSpPr/>
          <p:nvPr/>
        </p:nvSpPr>
        <p:spPr>
          <a:xfrm>
            <a:off x="4408474" y="1320726"/>
            <a:ext cx="1393234" cy="4928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 추출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606AF95-F1FD-4079-B20B-1414B72FB2D3}"/>
              </a:ext>
            </a:extLst>
          </p:cNvPr>
          <p:cNvSpPr/>
          <p:nvPr/>
        </p:nvSpPr>
        <p:spPr>
          <a:xfrm>
            <a:off x="5970883" y="1254914"/>
            <a:ext cx="1822912" cy="6381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F747F85-C158-43FB-98C5-D5F9FB927C89}"/>
              </a:ext>
            </a:extLst>
          </p:cNvPr>
          <p:cNvSpPr/>
          <p:nvPr/>
        </p:nvSpPr>
        <p:spPr>
          <a:xfrm>
            <a:off x="6013305" y="1320726"/>
            <a:ext cx="1747722" cy="4928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Dot Script </a:t>
            </a:r>
            <a:r>
              <a:rPr lang="ko-KR" altLang="en-US" dirty="0">
                <a:solidFill>
                  <a:schemeClr val="tx1"/>
                </a:solidFill>
              </a:rPr>
              <a:t>생성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193D5F5-A523-4181-944D-AF7F7100BAD1}"/>
              </a:ext>
            </a:extLst>
          </p:cNvPr>
          <p:cNvSpPr/>
          <p:nvPr/>
        </p:nvSpPr>
        <p:spPr>
          <a:xfrm>
            <a:off x="7937827" y="1254914"/>
            <a:ext cx="1822912" cy="6381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5A922FC-756F-40D6-ABB1-F77940960160}"/>
              </a:ext>
            </a:extLst>
          </p:cNvPr>
          <p:cNvSpPr/>
          <p:nvPr/>
        </p:nvSpPr>
        <p:spPr>
          <a:xfrm>
            <a:off x="7980249" y="1320726"/>
            <a:ext cx="1747722" cy="4928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Graphviz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그래프 생성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7D22283-CEB9-495F-B9B1-4673F68C8010}"/>
              </a:ext>
            </a:extLst>
          </p:cNvPr>
          <p:cNvSpPr/>
          <p:nvPr/>
        </p:nvSpPr>
        <p:spPr>
          <a:xfrm>
            <a:off x="9937945" y="1254914"/>
            <a:ext cx="1822912" cy="6381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99020BD-8A2A-4E19-99FF-00B0BCB81B0F}"/>
              </a:ext>
            </a:extLst>
          </p:cNvPr>
          <p:cNvSpPr/>
          <p:nvPr/>
        </p:nvSpPr>
        <p:spPr>
          <a:xfrm>
            <a:off x="9980367" y="1320726"/>
            <a:ext cx="1747722" cy="4928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197CF36-06D8-4726-9293-97610CAE04F4}"/>
              </a:ext>
            </a:extLst>
          </p:cNvPr>
          <p:cNvSpPr/>
          <p:nvPr/>
        </p:nvSpPr>
        <p:spPr>
          <a:xfrm>
            <a:off x="3061386" y="1239701"/>
            <a:ext cx="1266999" cy="6381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A645EAF-B76F-4EFC-9AFF-7122FE06B562}"/>
              </a:ext>
            </a:extLst>
          </p:cNvPr>
          <p:cNvSpPr/>
          <p:nvPr/>
        </p:nvSpPr>
        <p:spPr>
          <a:xfrm>
            <a:off x="3120136" y="1320726"/>
            <a:ext cx="1147456" cy="4928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AST </a:t>
            </a:r>
            <a:r>
              <a:rPr lang="ko-KR" altLang="en-US" dirty="0">
                <a:solidFill>
                  <a:schemeClr val="tx1"/>
                </a:solidFill>
              </a:rPr>
              <a:t>파싱</a:t>
            </a: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5532E7B-550E-4FAF-9F30-08CB3E9B4501}"/>
              </a:ext>
            </a:extLst>
          </p:cNvPr>
          <p:cNvGrpSpPr/>
          <p:nvPr/>
        </p:nvGrpSpPr>
        <p:grpSpPr>
          <a:xfrm>
            <a:off x="6592753" y="1858910"/>
            <a:ext cx="3395715" cy="4555092"/>
            <a:chOff x="4802520" y="2321099"/>
            <a:chExt cx="2751219" cy="3771587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815DB93-E6CC-420B-A490-48044E5DAA18}"/>
                </a:ext>
              </a:extLst>
            </p:cNvPr>
            <p:cNvSpPr/>
            <p:nvPr/>
          </p:nvSpPr>
          <p:spPr>
            <a:xfrm>
              <a:off x="4802520" y="2321099"/>
              <a:ext cx="2751219" cy="3771587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074" name="Picture 2" descr="The abstract syntax tree of a Python code snippet. (a) Code snippet (b) The corresponding AST. Each circle represents the information stored by one node (the top most node in each circle circle).">
              <a:extLst>
                <a:ext uri="{FF2B5EF4-FFF2-40B4-BE49-F238E27FC236}">
                  <a16:creationId xmlns:a16="http://schemas.microsoft.com/office/drawing/2014/main" id="{064429FF-A7B7-44A2-A63F-DEF6A389C3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7" t="9081" r="9335" b="5458"/>
            <a:stretch/>
          </p:blipFill>
          <p:spPr bwMode="auto">
            <a:xfrm>
              <a:off x="4875189" y="2412018"/>
              <a:ext cx="2574236" cy="36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830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4DC571C6-8D4C-485C-A743-677E1FED58AF}"/>
              </a:ext>
            </a:extLst>
          </p:cNvPr>
          <p:cNvSpPr txBox="1"/>
          <p:nvPr/>
        </p:nvSpPr>
        <p:spPr>
          <a:xfrm>
            <a:off x="449943" y="614762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분석기 적용 및 가시화 결과</a:t>
            </a:r>
            <a:r>
              <a:rPr lang="en-US" altLang="ko-KR" sz="2400" b="1" dirty="0"/>
              <a:t> – </a:t>
            </a:r>
            <a:r>
              <a:rPr lang="ko-KR" altLang="en-US" sz="2400" b="1" dirty="0"/>
              <a:t>이전 연구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72" name="그림 7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C08B3DA-25CE-41A9-939F-23AFB4FC4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6" y="1849915"/>
            <a:ext cx="11506949" cy="4252665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513EC491-5413-464D-A646-73D8E297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1" y="100398"/>
            <a:ext cx="4733925" cy="306427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D16F1249-1E71-4EDF-A51F-D5528EB8B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514" y="1044576"/>
            <a:ext cx="4171950" cy="3305211"/>
          </a:xfrm>
          <a:prstGeom prst="rect">
            <a:avLst/>
          </a:prstGeom>
        </p:spPr>
      </p:pic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417E025-61D0-4DD8-8EBE-08FF6EDFDF2A}"/>
              </a:ext>
            </a:extLst>
          </p:cNvPr>
          <p:cNvSpPr/>
          <p:nvPr/>
        </p:nvSpPr>
        <p:spPr>
          <a:xfrm>
            <a:off x="1278171" y="3685042"/>
            <a:ext cx="1508463" cy="95818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6" name="이등변 삼각형 75">
            <a:extLst>
              <a:ext uri="{FF2B5EF4-FFF2-40B4-BE49-F238E27FC236}">
                <a16:creationId xmlns:a16="http://schemas.microsoft.com/office/drawing/2014/main" id="{690F8E66-031D-4064-B225-AC1DE7EDB2CD}"/>
              </a:ext>
            </a:extLst>
          </p:cNvPr>
          <p:cNvSpPr/>
          <p:nvPr/>
        </p:nvSpPr>
        <p:spPr>
          <a:xfrm rot="10800000">
            <a:off x="340515" y="3173061"/>
            <a:ext cx="3934240" cy="509969"/>
          </a:xfrm>
          <a:prstGeom prst="triangle">
            <a:avLst>
              <a:gd name="adj" fmla="val 60742"/>
            </a:avLst>
          </a:prstGeom>
          <a:solidFill>
            <a:srgbClr val="002060">
              <a:alpha val="2902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7" name="이등변 삼각형 76">
            <a:extLst>
              <a:ext uri="{FF2B5EF4-FFF2-40B4-BE49-F238E27FC236}">
                <a16:creationId xmlns:a16="http://schemas.microsoft.com/office/drawing/2014/main" id="{C44BCBB4-767F-4DA8-A5E8-172250DED87A}"/>
              </a:ext>
            </a:extLst>
          </p:cNvPr>
          <p:cNvSpPr/>
          <p:nvPr/>
        </p:nvSpPr>
        <p:spPr>
          <a:xfrm rot="16200000">
            <a:off x="2498104" y="4509566"/>
            <a:ext cx="2319143" cy="549496"/>
          </a:xfrm>
          <a:prstGeom prst="triangle">
            <a:avLst>
              <a:gd name="adj" fmla="val 67446"/>
            </a:avLst>
          </a:prstGeom>
          <a:solidFill>
            <a:srgbClr val="002060">
              <a:alpha val="2902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ED6EA69B-909B-4950-9A07-62ED801E6E9B}"/>
              </a:ext>
            </a:extLst>
          </p:cNvPr>
          <p:cNvSpPr/>
          <p:nvPr/>
        </p:nvSpPr>
        <p:spPr>
          <a:xfrm>
            <a:off x="2706163" y="4057242"/>
            <a:ext cx="1192027" cy="1143051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F783C7-7F28-4355-9B6A-B407F3F36506}"/>
              </a:ext>
            </a:extLst>
          </p:cNvPr>
          <p:cNvSpPr txBox="1"/>
          <p:nvPr/>
        </p:nvSpPr>
        <p:spPr>
          <a:xfrm>
            <a:off x="4962820" y="2052296"/>
            <a:ext cx="268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사용자 지정 기준</a:t>
            </a:r>
            <a:endParaRPr lang="en-US" altLang="ko-KR" sz="1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호출 </a:t>
            </a:r>
            <a:r>
              <a:rPr lang="en-US" altLang="ko-KR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4</a:t>
            </a:r>
            <a:r>
              <a:rPr lang="ko-KR" altLang="en-US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번</a:t>
            </a:r>
            <a:r>
              <a:rPr lang="en-US" altLang="ko-KR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이상 </a:t>
            </a:r>
            <a:r>
              <a:rPr lang="en-US" altLang="ko-KR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: </a:t>
            </a:r>
            <a:r>
              <a:rPr lang="en-US" altLang="ko-KR" sz="1600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RED</a:t>
            </a:r>
          </a:p>
          <a:p>
            <a:pPr algn="ctr"/>
            <a:r>
              <a:rPr lang="ko-KR" altLang="en-US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복잡도 </a:t>
            </a:r>
            <a:r>
              <a:rPr lang="en-US" altLang="ko-KR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C</a:t>
            </a:r>
            <a:r>
              <a:rPr lang="ko-KR" altLang="en-US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등급 이하 </a:t>
            </a:r>
            <a:r>
              <a:rPr lang="en-US" altLang="ko-KR" sz="1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: </a:t>
            </a:r>
            <a:r>
              <a:rPr lang="en-US" altLang="ko-KR" sz="1600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RED</a:t>
            </a:r>
            <a:endParaRPr lang="ko-KR" altLang="en-US" sz="1600" dirty="0">
              <a:solidFill>
                <a:srgbClr val="FF000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224B788D-7C7E-4E2F-A866-37E823BC4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947" y="75649"/>
            <a:ext cx="2781230" cy="67067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2" name="화살표: 오른쪽 81">
            <a:extLst>
              <a:ext uri="{FF2B5EF4-FFF2-40B4-BE49-F238E27FC236}">
                <a16:creationId xmlns:a16="http://schemas.microsoft.com/office/drawing/2014/main" id="{5B59BBF2-6CD5-4256-84A9-8A3B9524D69C}"/>
              </a:ext>
            </a:extLst>
          </p:cNvPr>
          <p:cNvSpPr/>
          <p:nvPr/>
        </p:nvSpPr>
        <p:spPr>
          <a:xfrm>
            <a:off x="6804600" y="1613514"/>
            <a:ext cx="640272" cy="240905"/>
          </a:xfrm>
          <a:prstGeom prst="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3ED05621-9792-4A9A-B5B5-D2044B71EA40}"/>
              </a:ext>
            </a:extLst>
          </p:cNvPr>
          <p:cNvSpPr/>
          <p:nvPr/>
        </p:nvSpPr>
        <p:spPr>
          <a:xfrm>
            <a:off x="5380777" y="1477337"/>
            <a:ext cx="1517138" cy="5445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각 메트릭스 측정 표</a:t>
            </a:r>
          </a:p>
        </p:txBody>
      </p:sp>
      <p:sp>
        <p:nvSpPr>
          <p:cNvPr id="84" name="화살표: 오른쪽 83">
            <a:extLst>
              <a:ext uri="{FF2B5EF4-FFF2-40B4-BE49-F238E27FC236}">
                <a16:creationId xmlns:a16="http://schemas.microsoft.com/office/drawing/2014/main" id="{1168EEEB-D91E-406A-9675-8793FCC80065}"/>
              </a:ext>
            </a:extLst>
          </p:cNvPr>
          <p:cNvSpPr/>
          <p:nvPr/>
        </p:nvSpPr>
        <p:spPr>
          <a:xfrm rot="5400000">
            <a:off x="10618215" y="3777848"/>
            <a:ext cx="640272" cy="240905"/>
          </a:xfrm>
          <a:prstGeom prst="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B7A1A2FD-DB92-460D-AA3B-CA99F0C5DB2D}"/>
              </a:ext>
            </a:extLst>
          </p:cNvPr>
          <p:cNvSpPr/>
          <p:nvPr/>
        </p:nvSpPr>
        <p:spPr>
          <a:xfrm>
            <a:off x="10381469" y="3077447"/>
            <a:ext cx="1732586" cy="5445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응집도 측정 표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17E032EB-8E44-401A-90C4-0FE53566BF41}"/>
              </a:ext>
            </a:extLst>
          </p:cNvPr>
          <p:cNvSpPr/>
          <p:nvPr/>
        </p:nvSpPr>
        <p:spPr>
          <a:xfrm>
            <a:off x="3339549" y="118125"/>
            <a:ext cx="1517138" cy="5445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호출 그래프</a:t>
            </a: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125A18E4-A077-410D-8CDC-BC47C10CE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556" y="3268442"/>
            <a:ext cx="2988753" cy="351390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8" name="타원 87">
            <a:extLst>
              <a:ext uri="{FF2B5EF4-FFF2-40B4-BE49-F238E27FC236}">
                <a16:creationId xmlns:a16="http://schemas.microsoft.com/office/drawing/2014/main" id="{51C3CD1C-809C-4082-A663-3299839D1A33}"/>
              </a:ext>
            </a:extLst>
          </p:cNvPr>
          <p:cNvSpPr/>
          <p:nvPr/>
        </p:nvSpPr>
        <p:spPr>
          <a:xfrm>
            <a:off x="2608190" y="744945"/>
            <a:ext cx="2339525" cy="68915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이름</a:t>
            </a:r>
            <a:endParaRPr lang="en-US" altLang="ko-KR" sz="1200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파일</a:t>
            </a:r>
            <a:r>
              <a:rPr lang="en-US" altLang="ko-KR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.py:</a:t>
            </a:r>
            <a:r>
              <a:rPr lang="ko-KR" altLang="en-US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라인위치</a:t>
            </a:r>
            <a:r>
              <a:rPr lang="en-US" altLang="ko-KR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파라미터 개수</a:t>
            </a: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08D6665D-1AB4-4747-AEDA-928358841397}"/>
              </a:ext>
            </a:extLst>
          </p:cNvPr>
          <p:cNvSpPr/>
          <p:nvPr/>
        </p:nvSpPr>
        <p:spPr>
          <a:xfrm>
            <a:off x="5645836" y="3301031"/>
            <a:ext cx="1249381" cy="7517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클래스 </a:t>
            </a:r>
            <a:r>
              <a:rPr lang="en-US" altLang="ko-KR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Model</a:t>
            </a:r>
            <a:endParaRPr lang="ko-KR" altLang="en-US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3366A4E0-A0E5-456D-8855-88ECD19D7E14}"/>
              </a:ext>
            </a:extLst>
          </p:cNvPr>
          <p:cNvSpPr/>
          <p:nvPr/>
        </p:nvSpPr>
        <p:spPr>
          <a:xfrm>
            <a:off x="224637" y="311788"/>
            <a:ext cx="1264670" cy="490092"/>
          </a:xfrm>
          <a:prstGeom prst="ellipse">
            <a:avLst/>
          </a:prstGeom>
          <a:solidFill>
            <a:srgbClr val="F7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6901CDF8-5FD9-42BF-87AB-A60E98EE3CB8}"/>
              </a:ext>
            </a:extLst>
          </p:cNvPr>
          <p:cNvSpPr/>
          <p:nvPr/>
        </p:nvSpPr>
        <p:spPr>
          <a:xfrm>
            <a:off x="1677472" y="311788"/>
            <a:ext cx="1175246" cy="490092"/>
          </a:xfrm>
          <a:prstGeom prst="ellipse">
            <a:avLst/>
          </a:prstGeom>
          <a:solidFill>
            <a:srgbClr val="F7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98CFBDFD-A910-4F09-8A48-0751116E9838}"/>
              </a:ext>
            </a:extLst>
          </p:cNvPr>
          <p:cNvSpPr/>
          <p:nvPr/>
        </p:nvSpPr>
        <p:spPr>
          <a:xfrm>
            <a:off x="539702" y="2606803"/>
            <a:ext cx="1279557" cy="490092"/>
          </a:xfrm>
          <a:prstGeom prst="ellipse">
            <a:avLst/>
          </a:prstGeom>
          <a:solidFill>
            <a:srgbClr val="F7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CD8A79C9-F1E3-4298-B1B3-B565D7C28C5B}"/>
              </a:ext>
            </a:extLst>
          </p:cNvPr>
          <p:cNvSpPr/>
          <p:nvPr/>
        </p:nvSpPr>
        <p:spPr>
          <a:xfrm>
            <a:off x="1902573" y="2595757"/>
            <a:ext cx="1229415" cy="490092"/>
          </a:xfrm>
          <a:prstGeom prst="ellipse">
            <a:avLst/>
          </a:prstGeom>
          <a:solidFill>
            <a:srgbClr val="F7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4" name="타원 93">
            <a:extLst>
              <a:ext uri="{FF2B5EF4-FFF2-40B4-BE49-F238E27FC236}">
                <a16:creationId xmlns:a16="http://schemas.microsoft.com/office/drawing/2014/main" id="{7D06303A-8379-45FD-961B-EADF121078B9}"/>
              </a:ext>
            </a:extLst>
          </p:cNvPr>
          <p:cNvSpPr/>
          <p:nvPr/>
        </p:nvSpPr>
        <p:spPr>
          <a:xfrm>
            <a:off x="3289936" y="2604029"/>
            <a:ext cx="1167764" cy="490092"/>
          </a:xfrm>
          <a:prstGeom prst="ellipse">
            <a:avLst/>
          </a:prstGeom>
          <a:solidFill>
            <a:srgbClr val="F7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D8C6E193-96BE-439C-8DFC-8DF143F64793}"/>
              </a:ext>
            </a:extLst>
          </p:cNvPr>
          <p:cNvSpPr/>
          <p:nvPr/>
        </p:nvSpPr>
        <p:spPr>
          <a:xfrm>
            <a:off x="4159357" y="3524380"/>
            <a:ext cx="1339939" cy="317589"/>
          </a:xfrm>
          <a:prstGeom prst="ellipse">
            <a:avLst/>
          </a:prstGeom>
          <a:solidFill>
            <a:srgbClr val="D4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371443D6-7B19-4A20-9BEF-9BB2DD2E4024}"/>
              </a:ext>
            </a:extLst>
          </p:cNvPr>
          <p:cNvSpPr/>
          <p:nvPr/>
        </p:nvSpPr>
        <p:spPr>
          <a:xfrm>
            <a:off x="4102011" y="4394210"/>
            <a:ext cx="1339939" cy="409910"/>
          </a:xfrm>
          <a:prstGeom prst="ellipse">
            <a:avLst/>
          </a:prstGeom>
          <a:solidFill>
            <a:srgbClr val="B0F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FA80FB4-1E65-4E6D-A91D-93DC01EFC98C}"/>
              </a:ext>
            </a:extLst>
          </p:cNvPr>
          <p:cNvSpPr txBox="1"/>
          <p:nvPr/>
        </p:nvSpPr>
        <p:spPr>
          <a:xfrm>
            <a:off x="4026869" y="4375563"/>
            <a:ext cx="149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run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(cnn-edu/my_model.py:58)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46C6F5A-17EB-4509-9607-A06E4C7374D2}"/>
              </a:ext>
            </a:extLst>
          </p:cNvPr>
          <p:cNvSpPr txBox="1"/>
          <p:nvPr/>
        </p:nvSpPr>
        <p:spPr>
          <a:xfrm>
            <a:off x="224637" y="347966"/>
            <a:ext cx="127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server_error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(cnn-edu/app.py:250)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args:1</a:t>
            </a:r>
            <a:endParaRPr lang="ko-KR" altLang="en-US" sz="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29B73F0-7859-4535-8090-45FB8C32C682}"/>
              </a:ext>
            </a:extLst>
          </p:cNvPr>
          <p:cNvSpPr txBox="1"/>
          <p:nvPr/>
        </p:nvSpPr>
        <p:spPr>
          <a:xfrm>
            <a:off x="1643392" y="311788"/>
            <a:ext cx="127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index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(cnn-edu/app.py:138)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args:0</a:t>
            </a:r>
            <a:endParaRPr lang="ko-KR" altLang="en-US" sz="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474152-7F82-439D-A20B-8D49C7AC8BE9}"/>
              </a:ext>
            </a:extLst>
          </p:cNvPr>
          <p:cNvSpPr txBox="1"/>
          <p:nvPr/>
        </p:nvSpPr>
        <p:spPr>
          <a:xfrm>
            <a:off x="574239" y="2604029"/>
            <a:ext cx="122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check_list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(cnn-edu/app.py:115)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args:1</a:t>
            </a:r>
            <a:endParaRPr lang="ko-KR" alt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FD7EE93-1918-430F-852D-125EBFE50C0C}"/>
              </a:ext>
            </a:extLst>
          </p:cNvPr>
          <p:cNvSpPr txBox="1"/>
          <p:nvPr/>
        </p:nvSpPr>
        <p:spPr>
          <a:xfrm>
            <a:off x="1932087" y="2604029"/>
            <a:ext cx="122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clean_dir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(cnn-edu/app.py:19)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args:1</a:t>
            </a:r>
            <a:endParaRPr lang="ko-KR" alt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3D3D099-E47A-4E58-BDAB-792C1EBFABFD}"/>
              </a:ext>
            </a:extLst>
          </p:cNvPr>
          <p:cNvSpPr txBox="1"/>
          <p:nvPr/>
        </p:nvSpPr>
        <p:spPr>
          <a:xfrm>
            <a:off x="3274329" y="2615782"/>
            <a:ext cx="122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filtering_area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(cnn-edu/app.py:42)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args:2</a:t>
            </a:r>
            <a:endParaRPr lang="ko-KR" altLang="en-US" sz="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F4D6566-3813-4B27-8253-252E5BCF3E19}"/>
              </a:ext>
            </a:extLst>
          </p:cNvPr>
          <p:cNvSpPr txBox="1"/>
          <p:nvPr/>
        </p:nvSpPr>
        <p:spPr>
          <a:xfrm>
            <a:off x="4111576" y="3483094"/>
            <a:ext cx="149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Model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(cnn-edu/my_model.py:10)</a:t>
            </a:r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A883CD8E-548E-4CD8-A1CE-1FD00A794EB0}"/>
              </a:ext>
            </a:extLst>
          </p:cNvPr>
          <p:cNvSpPr/>
          <p:nvPr/>
        </p:nvSpPr>
        <p:spPr>
          <a:xfrm>
            <a:off x="5547004" y="4386684"/>
            <a:ext cx="1339939" cy="409910"/>
          </a:xfrm>
          <a:prstGeom prst="ellipse">
            <a:avLst/>
          </a:prstGeom>
          <a:solidFill>
            <a:srgbClr val="B0F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00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B213410-7AA4-4161-B03C-E5244C3008B1}"/>
              </a:ext>
            </a:extLst>
          </p:cNvPr>
          <p:cNvSpPr txBox="1"/>
          <p:nvPr/>
        </p:nvSpPr>
        <p:spPr>
          <a:xfrm>
            <a:off x="5479673" y="4375563"/>
            <a:ext cx="149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__init__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(cnn-edu/my_model.py:11)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args:2</a:t>
            </a:r>
          </a:p>
        </p:txBody>
      </p:sp>
      <p:sp>
        <p:nvSpPr>
          <p:cNvPr id="106" name="타원 105">
            <a:extLst>
              <a:ext uri="{FF2B5EF4-FFF2-40B4-BE49-F238E27FC236}">
                <a16:creationId xmlns:a16="http://schemas.microsoft.com/office/drawing/2014/main" id="{6BDBB756-33F6-4F91-9393-10C40B078545}"/>
              </a:ext>
            </a:extLst>
          </p:cNvPr>
          <p:cNvSpPr/>
          <p:nvPr/>
        </p:nvSpPr>
        <p:spPr>
          <a:xfrm>
            <a:off x="4102012" y="6281737"/>
            <a:ext cx="1339938" cy="414338"/>
          </a:xfrm>
          <a:prstGeom prst="ellipse">
            <a:avLst/>
          </a:prstGeom>
          <a:solidFill>
            <a:srgbClr val="B0F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626C741-97FE-416C-BE0D-04C4D7172FCA}"/>
              </a:ext>
            </a:extLst>
          </p:cNvPr>
          <p:cNvSpPr txBox="1"/>
          <p:nvPr/>
        </p:nvSpPr>
        <p:spPr>
          <a:xfrm>
            <a:off x="4010815" y="6274922"/>
            <a:ext cx="149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get_largest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(cnn-edu/my_model.py:42)</a:t>
            </a:r>
          </a:p>
          <a:p>
            <a:pPr algn="ctr"/>
            <a:r>
              <a:rPr lang="en-US" altLang="ko-KR" sz="8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args:3</a:t>
            </a:r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5495BE-6904-4AB1-97DF-EBA1C92982A0}"/>
              </a:ext>
            </a:extLst>
          </p:cNvPr>
          <p:cNvGrpSpPr/>
          <p:nvPr/>
        </p:nvGrpSpPr>
        <p:grpSpPr>
          <a:xfrm>
            <a:off x="5472780" y="4970635"/>
            <a:ext cx="1525287" cy="1715700"/>
            <a:chOff x="5338706" y="4822767"/>
            <a:chExt cx="1525287" cy="1715700"/>
          </a:xfrm>
        </p:grpSpPr>
        <p:sp>
          <p:nvSpPr>
            <p:cNvPr id="109" name="사각형: 둥근 모서리 108">
              <a:extLst>
                <a:ext uri="{FF2B5EF4-FFF2-40B4-BE49-F238E27FC236}">
                  <a16:creationId xmlns:a16="http://schemas.microsoft.com/office/drawing/2014/main" id="{D9310BDE-8808-4077-8A28-BA5358FB2155}"/>
                </a:ext>
              </a:extLst>
            </p:cNvPr>
            <p:cNvSpPr/>
            <p:nvPr/>
          </p:nvSpPr>
          <p:spPr>
            <a:xfrm>
              <a:off x="5342059" y="4847487"/>
              <a:ext cx="1521934" cy="169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1260A775-1F93-40AC-A76B-D2C0A2E6273F}"/>
                </a:ext>
              </a:extLst>
            </p:cNvPr>
            <p:cNvSpPr/>
            <p:nvPr/>
          </p:nvSpPr>
          <p:spPr>
            <a:xfrm>
              <a:off x="5342059" y="5755857"/>
              <a:ext cx="1502448" cy="3199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run</a:t>
              </a:r>
              <a:endParaRPr lang="ko-KR" altLang="en-US" sz="14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4FE3C94-2828-464A-82CE-A921AE66DBE6}"/>
                </a:ext>
              </a:extLst>
            </p:cNvPr>
            <p:cNvSpPr txBox="1"/>
            <p:nvPr/>
          </p:nvSpPr>
          <p:spPr>
            <a:xfrm>
              <a:off x="5338706" y="4822767"/>
              <a:ext cx="150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Model</a:t>
              </a:r>
              <a:r>
                <a:rPr lang="ko-KR" altLang="en-US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의</a:t>
              </a:r>
              <a:endPara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메소드</a:t>
              </a:r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B2B500DA-E1A3-4468-A3D7-47A5CAFF1DE6}"/>
                </a:ext>
              </a:extLst>
            </p:cNvPr>
            <p:cNvSpPr/>
            <p:nvPr/>
          </p:nvSpPr>
          <p:spPr>
            <a:xfrm>
              <a:off x="5342059" y="5409488"/>
              <a:ext cx="1502448" cy="28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init</a:t>
              </a:r>
              <a:endParaRPr lang="ko-KR" altLang="en-US" sz="14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39CF761B-4345-4698-A8EB-C8D927FE530C}"/>
                </a:ext>
              </a:extLst>
            </p:cNvPr>
            <p:cNvSpPr/>
            <p:nvPr/>
          </p:nvSpPr>
          <p:spPr>
            <a:xfrm>
              <a:off x="5342059" y="6113054"/>
              <a:ext cx="1521934" cy="3707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get_largest</a:t>
              </a:r>
              <a:endParaRPr lang="ko-KR" altLang="en-US" sz="1200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114" name="그림 113">
            <a:extLst>
              <a:ext uri="{FF2B5EF4-FFF2-40B4-BE49-F238E27FC236}">
                <a16:creationId xmlns:a16="http://schemas.microsoft.com/office/drawing/2014/main" id="{151FEDC8-4643-4C07-8D28-62B07E1F8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811" y="1497712"/>
            <a:ext cx="525279" cy="55292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15" name="이등변 삼각형 114">
            <a:extLst>
              <a:ext uri="{FF2B5EF4-FFF2-40B4-BE49-F238E27FC236}">
                <a16:creationId xmlns:a16="http://schemas.microsoft.com/office/drawing/2014/main" id="{3089D5FE-1F64-4F8F-9B18-60A55F788A74}"/>
              </a:ext>
            </a:extLst>
          </p:cNvPr>
          <p:cNvSpPr/>
          <p:nvPr/>
        </p:nvSpPr>
        <p:spPr>
          <a:xfrm rot="16200000">
            <a:off x="1915867" y="1574841"/>
            <a:ext cx="561762" cy="370594"/>
          </a:xfrm>
          <a:prstGeom prst="triangle">
            <a:avLst>
              <a:gd name="adj" fmla="val 52188"/>
            </a:avLst>
          </a:prstGeom>
          <a:solidFill>
            <a:srgbClr val="002060">
              <a:alpha val="2902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6" name="화살표: 오른쪽 115">
            <a:extLst>
              <a:ext uri="{FF2B5EF4-FFF2-40B4-BE49-F238E27FC236}">
                <a16:creationId xmlns:a16="http://schemas.microsoft.com/office/drawing/2014/main" id="{153C94F0-664E-40D1-AEF1-F6980714895D}"/>
              </a:ext>
            </a:extLst>
          </p:cNvPr>
          <p:cNvSpPr/>
          <p:nvPr/>
        </p:nvSpPr>
        <p:spPr>
          <a:xfrm rot="10800000">
            <a:off x="2915775" y="1657706"/>
            <a:ext cx="315273" cy="240905"/>
          </a:xfrm>
          <a:prstGeom prst="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F51470E1-7101-4649-9735-2F484DA8790E}"/>
              </a:ext>
            </a:extLst>
          </p:cNvPr>
          <p:cNvSpPr/>
          <p:nvPr/>
        </p:nvSpPr>
        <p:spPr>
          <a:xfrm>
            <a:off x="3164730" y="1516361"/>
            <a:ext cx="1724278" cy="5445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호출 횟수</a:t>
            </a:r>
            <a:endParaRPr lang="en-US" altLang="ko-KR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표시</a:t>
            </a:r>
            <a:r>
              <a:rPr lang="en-US" altLang="ko-KR" dirty="0">
                <a:solidFill>
                  <a:schemeClr val="tx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:”2”</a:t>
            </a:r>
            <a:endParaRPr lang="ko-KR" altLang="en-US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118" name="그림 117">
            <a:extLst>
              <a:ext uri="{FF2B5EF4-FFF2-40B4-BE49-F238E27FC236}">
                <a16:creationId xmlns:a16="http://schemas.microsoft.com/office/drawing/2014/main" id="{EC0452BF-A696-4D27-AEEB-C1A54E34E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8542" y="4265374"/>
            <a:ext cx="2345513" cy="137164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238F996-B7BE-4B01-BBC3-EFB895217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3558" y="1086263"/>
            <a:ext cx="4144793" cy="124514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510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75" grpId="0" animBg="1"/>
      <p:bldP spid="76" grpId="0" animBg="1"/>
      <p:bldP spid="77" grpId="0" animBg="1"/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 animBg="1"/>
      <p:bldP spid="105" grpId="0"/>
      <p:bldP spid="106" grpId="0" animBg="1"/>
      <p:bldP spid="107" grpId="0"/>
      <p:bldP spid="115" grpId="0" animBg="1"/>
      <p:bldP spid="116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분석기 적용 및 가시화 결과</a:t>
            </a:r>
            <a:r>
              <a:rPr lang="en-US" altLang="ko-KR" sz="2400" b="1" dirty="0"/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13AD143-927B-4F33-AE47-A1A34C9FAEDE}"/>
              </a:ext>
            </a:extLst>
          </p:cNvPr>
          <p:cNvGrpSpPr/>
          <p:nvPr/>
        </p:nvGrpSpPr>
        <p:grpSpPr>
          <a:xfrm>
            <a:off x="611972" y="393867"/>
            <a:ext cx="394968" cy="72000"/>
            <a:chOff x="611972" y="393867"/>
            <a:chExt cx="394968" cy="72000"/>
          </a:xfrm>
        </p:grpSpPr>
        <p:sp>
          <p:nvSpPr>
            <p:cNvPr id="14" name="타원 13"/>
            <p:cNvSpPr/>
            <p:nvPr/>
          </p:nvSpPr>
          <p:spPr>
            <a:xfrm>
              <a:off x="611972" y="393867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773456" y="393867"/>
              <a:ext cx="72000" cy="7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934940" y="393867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20B936-1050-4E34-87EF-58A22756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43" y="1044576"/>
            <a:ext cx="7164582" cy="56714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10A5887-07A3-4A10-8CE4-350FDB26E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52" y="1180123"/>
            <a:ext cx="3774119" cy="314166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6744EB-FC19-46C3-AB11-C47E8B56C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170" y="2869528"/>
            <a:ext cx="2597513" cy="33854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E00F68-8129-4F8C-8A2C-79D4AB418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397" y="3679977"/>
            <a:ext cx="1421685" cy="18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710D1BC-AB2A-4CAC-912C-4DD5E6FD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43" y="1044576"/>
            <a:ext cx="7164582" cy="5671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43" y="629558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분석기 적용 및 가시화 결과</a:t>
            </a:r>
            <a:r>
              <a:rPr lang="en-US" altLang="ko-KR" sz="2400" b="1" dirty="0"/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13AD143-927B-4F33-AE47-A1A34C9FAEDE}"/>
              </a:ext>
            </a:extLst>
          </p:cNvPr>
          <p:cNvGrpSpPr/>
          <p:nvPr/>
        </p:nvGrpSpPr>
        <p:grpSpPr>
          <a:xfrm>
            <a:off x="611972" y="393867"/>
            <a:ext cx="394968" cy="72000"/>
            <a:chOff x="611972" y="393867"/>
            <a:chExt cx="394968" cy="72000"/>
          </a:xfrm>
        </p:grpSpPr>
        <p:sp>
          <p:nvSpPr>
            <p:cNvPr id="14" name="타원 13"/>
            <p:cNvSpPr/>
            <p:nvPr/>
          </p:nvSpPr>
          <p:spPr>
            <a:xfrm>
              <a:off x="611972" y="393867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773456" y="393867"/>
              <a:ext cx="72000" cy="7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934940" y="393867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BFD3461-3197-4EEA-8819-D6F16DD53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93" y="1091223"/>
            <a:ext cx="6401067" cy="32671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2EA5BA8-A35A-4874-9AB5-C9383E710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006" y="4220940"/>
            <a:ext cx="3874744" cy="20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결론 및 향후 연구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7B975-2B6F-43B0-BCE5-31DB0288E687}"/>
              </a:ext>
            </a:extLst>
          </p:cNvPr>
          <p:cNvSpPr txBox="1"/>
          <p:nvPr/>
        </p:nvSpPr>
        <p:spPr>
          <a:xfrm>
            <a:off x="845456" y="2059394"/>
            <a:ext cx="107871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4</a:t>
            </a:r>
            <a:r>
              <a:rPr lang="ko-KR" altLang="en-US" dirty="0"/>
              <a:t>차 산업 혁명과 함께 중요해진 </a:t>
            </a:r>
            <a:r>
              <a:rPr lang="en-US" altLang="ko-KR" sz="2000" b="1" dirty="0"/>
              <a:t>AI </a:t>
            </a:r>
            <a:r>
              <a:rPr lang="ko-KR" altLang="en-US" sz="2000" b="1" dirty="0"/>
              <a:t>관련 소프트웨어의 품질</a:t>
            </a:r>
            <a:r>
              <a:rPr lang="ko-KR" altLang="en-US" sz="1600" dirty="0"/>
              <a:t>을 고려해야 할 시점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AI </a:t>
            </a:r>
            <a:r>
              <a:rPr lang="ko-KR" altLang="ko-KR" dirty="0"/>
              <a:t>소프트웨어의 </a:t>
            </a:r>
            <a:r>
              <a:rPr lang="ko-KR" altLang="ko-KR" sz="2000" b="1" dirty="0"/>
              <a:t>품질</a:t>
            </a:r>
            <a:r>
              <a:rPr lang="ko-KR" altLang="ko-KR" dirty="0"/>
              <a:t>을 높이기 </a:t>
            </a:r>
            <a:r>
              <a:rPr lang="en-US" altLang="ko-KR" sz="2000" b="1" dirty="0"/>
              <a:t>Python </a:t>
            </a:r>
            <a:r>
              <a:rPr lang="ko-KR" altLang="en-US" sz="2000" b="1" dirty="0"/>
              <a:t>프로그램의 복잡도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가시화 도구 개발</a:t>
            </a:r>
            <a:endParaRPr lang="en-US" altLang="ko-K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기존의 </a:t>
            </a:r>
            <a:r>
              <a:rPr lang="en-US" altLang="ko-KR" dirty="0"/>
              <a:t>McCabe’s Cyclomatic </a:t>
            </a:r>
            <a:r>
              <a:rPr lang="ko-KR" altLang="en-US" dirty="0"/>
              <a:t>복잡도를 개선하여 </a:t>
            </a:r>
            <a:r>
              <a:rPr lang="ko-KR" altLang="en-US" sz="2000" b="1" dirty="0"/>
              <a:t>객체 지향 관점에서 적용 제안</a:t>
            </a: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분석한 가시화 결과를 사용자에게 제공함으로써 </a:t>
            </a:r>
            <a:r>
              <a:rPr lang="ko-KR" altLang="en-US" dirty="0"/>
              <a:t>소프트웨어의 </a:t>
            </a:r>
            <a:r>
              <a:rPr lang="ko-KR" altLang="en-US" sz="2000" b="1" dirty="0"/>
              <a:t>생산성에 도움</a:t>
            </a:r>
            <a:r>
              <a:rPr lang="ko-KR" altLang="ko-KR" sz="2000" b="1" dirty="0"/>
              <a:t> 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것으로 기대</a:t>
            </a:r>
            <a:endParaRPr lang="en-US" altLang="ko-KR" b="1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향후에는 더 많은 </a:t>
            </a:r>
            <a:r>
              <a:rPr lang="ko-KR" altLang="en-US" dirty="0"/>
              <a:t>복잡도 측정</a:t>
            </a:r>
            <a:r>
              <a:rPr lang="en-US" altLang="ko-KR" dirty="0"/>
              <a:t>, </a:t>
            </a:r>
            <a:r>
              <a:rPr lang="ko-KR" altLang="ko-KR" dirty="0"/>
              <a:t>응집도와 결합도를 추가적으로 확장하여 연구할 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922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4553686" y="2358378"/>
            <a:ext cx="3084627" cy="19432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>
              <a:lnSpc>
                <a:spcPct val="130000"/>
              </a:lnSpc>
            </a:pPr>
            <a:r>
              <a:rPr lang="en-US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ko-KR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898516" y="2539102"/>
            <a:ext cx="394968" cy="72000"/>
            <a:chOff x="561638" y="1064986"/>
            <a:chExt cx="394968" cy="72000"/>
          </a:xfrm>
        </p:grpSpPr>
        <p:sp>
          <p:nvSpPr>
            <p:cNvPr id="15" name="타원 14"/>
            <p:cNvSpPr/>
            <p:nvPr/>
          </p:nvSpPr>
          <p:spPr>
            <a:xfrm>
              <a:off x="561638" y="1064986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723122" y="1064986"/>
              <a:ext cx="72000" cy="7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884606" y="1064986"/>
              <a:ext cx="72000" cy="7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07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707075" y="1498598"/>
            <a:ext cx="2787973" cy="540002"/>
            <a:chOff x="4707075" y="1625598"/>
            <a:chExt cx="2787973" cy="540002"/>
          </a:xfrm>
          <a:solidFill>
            <a:schemeClr val="accent1">
              <a:lumMod val="75000"/>
            </a:schemeClr>
          </a:solidFill>
        </p:grpSpPr>
        <p:sp>
          <p:nvSpPr>
            <p:cNvPr id="3" name="타원 2"/>
            <p:cNvSpPr/>
            <p:nvPr/>
          </p:nvSpPr>
          <p:spPr>
            <a:xfrm>
              <a:off x="4707075" y="1625600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 dirty="0"/>
            </a:p>
          </p:txBody>
        </p:sp>
        <p:sp>
          <p:nvSpPr>
            <p:cNvPr id="4" name="타원 3"/>
            <p:cNvSpPr/>
            <p:nvPr/>
          </p:nvSpPr>
          <p:spPr>
            <a:xfrm>
              <a:off x="6955048" y="1625598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977075" y="1625599"/>
              <a:ext cx="2247973" cy="54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Contents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75929" y="2704615"/>
            <a:ext cx="118494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연구 배경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929" y="3338875"/>
            <a:ext cx="118494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관련 연구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929" y="3960377"/>
            <a:ext cx="365356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가중치를 적용하여 통합한 복잡도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929" y="4586987"/>
            <a:ext cx="30155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분석기 적용 및 가시화 결과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929" y="5221986"/>
            <a:ext cx="201529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결론 및 향후 연구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253418" y="2554514"/>
            <a:ext cx="37766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253418" y="3189514"/>
            <a:ext cx="37766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4253418" y="3824514"/>
            <a:ext cx="37766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253418" y="4459514"/>
            <a:ext cx="37766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53418" y="5094514"/>
            <a:ext cx="37766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253418" y="5729514"/>
            <a:ext cx="37766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93612" y="2766170"/>
            <a:ext cx="37702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819" y="3400430"/>
            <a:ext cx="37382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819" y="4030321"/>
            <a:ext cx="37382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6819" y="4673709"/>
            <a:ext cx="37382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819" y="5308708"/>
            <a:ext cx="37382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696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연구 배경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974F58-56A5-4D95-BAEB-218BF258DCB0}"/>
              </a:ext>
            </a:extLst>
          </p:cNvPr>
          <p:cNvSpPr txBox="1"/>
          <p:nvPr/>
        </p:nvSpPr>
        <p:spPr>
          <a:xfrm>
            <a:off x="4408138" y="1165738"/>
            <a:ext cx="337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세계 패키지</a:t>
            </a:r>
            <a:r>
              <a:rPr lang="en-US" altLang="ko-KR" b="1" dirty="0"/>
              <a:t>SW </a:t>
            </a:r>
            <a:r>
              <a:rPr lang="ko-KR" altLang="en-US" b="1" dirty="0"/>
              <a:t>시장 산업별 비중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289DA-3198-432C-9C6A-AE9D48747288}"/>
              </a:ext>
            </a:extLst>
          </p:cNvPr>
          <p:cNvSpPr txBox="1"/>
          <p:nvPr/>
        </p:nvSpPr>
        <p:spPr>
          <a:xfrm>
            <a:off x="5463796" y="4550997"/>
            <a:ext cx="309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출처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소프트웨어정책연구소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산업연간보고서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4897FB-23D9-4DF2-8E0D-C9336FE540AE}"/>
              </a:ext>
            </a:extLst>
          </p:cNvPr>
          <p:cNvSpPr txBox="1"/>
          <p:nvPr/>
        </p:nvSpPr>
        <p:spPr>
          <a:xfrm>
            <a:off x="3449926" y="5169042"/>
            <a:ext cx="529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다양한 산업 분야</a:t>
            </a:r>
            <a:r>
              <a:rPr lang="ko-KR" altLang="en-US" sz="2000" dirty="0"/>
              <a:t>에 적용되는 </a:t>
            </a:r>
            <a:r>
              <a:rPr lang="en-US" altLang="ko-KR" sz="2000" dirty="0"/>
              <a:t>SW </a:t>
            </a:r>
            <a:r>
              <a:rPr lang="ko-KR" altLang="en-US" sz="2000" dirty="0"/>
              <a:t>기술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048D7E5-BF78-431F-BD5C-25AF4FFCABF3}"/>
              </a:ext>
            </a:extLst>
          </p:cNvPr>
          <p:cNvGrpSpPr/>
          <p:nvPr/>
        </p:nvGrpSpPr>
        <p:grpSpPr>
          <a:xfrm>
            <a:off x="3679970" y="1608776"/>
            <a:ext cx="4832058" cy="2799748"/>
            <a:chOff x="3816991" y="1670138"/>
            <a:chExt cx="4832058" cy="2799748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9210AD1-F5C6-4E5F-9F1F-7932EED7A5CE}"/>
                </a:ext>
              </a:extLst>
            </p:cNvPr>
            <p:cNvSpPr/>
            <p:nvPr/>
          </p:nvSpPr>
          <p:spPr>
            <a:xfrm>
              <a:off x="3816991" y="1670138"/>
              <a:ext cx="4832058" cy="2799748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EB1CCD9A-6216-4480-AA59-2B797E74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0486" y="1770017"/>
              <a:ext cx="4682936" cy="2599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연구 배경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59A5A0D-12D7-4D0C-961B-7B6711F5D7B8}"/>
              </a:ext>
            </a:extLst>
          </p:cNvPr>
          <p:cNvSpPr/>
          <p:nvPr/>
        </p:nvSpPr>
        <p:spPr>
          <a:xfrm>
            <a:off x="934940" y="3741016"/>
            <a:ext cx="2372677" cy="2532646"/>
          </a:xfrm>
          <a:prstGeom prst="ellipse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EEDD60F-BC6B-45F2-B7ED-6362B574AC60}"/>
              </a:ext>
            </a:extLst>
          </p:cNvPr>
          <p:cNvSpPr/>
          <p:nvPr/>
        </p:nvSpPr>
        <p:spPr>
          <a:xfrm>
            <a:off x="2709643" y="2932539"/>
            <a:ext cx="6795521" cy="2610302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C59B6-061F-447B-8F53-72DB64E0ED4E}"/>
              </a:ext>
            </a:extLst>
          </p:cNvPr>
          <p:cNvSpPr txBox="1"/>
          <p:nvPr/>
        </p:nvSpPr>
        <p:spPr>
          <a:xfrm>
            <a:off x="3543332" y="2732484"/>
            <a:ext cx="1096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Python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00208-B4D2-4911-9DB0-F8494F38524D}"/>
              </a:ext>
            </a:extLst>
          </p:cNvPr>
          <p:cNvSpPr txBox="1"/>
          <p:nvPr/>
        </p:nvSpPr>
        <p:spPr>
          <a:xfrm>
            <a:off x="3492756" y="3382570"/>
            <a:ext cx="5905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머신러닝</a:t>
            </a:r>
            <a:r>
              <a:rPr lang="en-US" altLang="ko-KR" dirty="0"/>
              <a:t>, </a:t>
            </a:r>
            <a:r>
              <a:rPr lang="ko-KR" altLang="en-US" dirty="0"/>
              <a:t>딥러닝 개발에 주로 사용되는 언어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다양하고 강력한 라이브러리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오픈 소스의 사용이 쉬워 그 사용이 잦은 환경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1026" name="Picture 2" descr="tensorflow ì´ë¯¸ì§ ê²ìê²°ê³¼&quot;">
            <a:extLst>
              <a:ext uri="{FF2B5EF4-FFF2-40B4-BE49-F238E27FC236}">
                <a16:creationId xmlns:a16="http://schemas.microsoft.com/office/drawing/2014/main" id="{FF4CFDB7-3337-4B90-9292-8E06A642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01" y="2551197"/>
            <a:ext cx="2378356" cy="13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DBCF3EDB-54FC-43A1-BCFF-BD79041B3064}"/>
              </a:ext>
            </a:extLst>
          </p:cNvPr>
          <p:cNvSpPr/>
          <p:nvPr/>
        </p:nvSpPr>
        <p:spPr>
          <a:xfrm>
            <a:off x="3180432" y="1487494"/>
            <a:ext cx="5831136" cy="7549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714C84D-D067-482F-8682-EACC3D0BCDB5}"/>
              </a:ext>
            </a:extLst>
          </p:cNvPr>
          <p:cNvSpPr/>
          <p:nvPr/>
        </p:nvSpPr>
        <p:spPr>
          <a:xfrm>
            <a:off x="3278654" y="1618594"/>
            <a:ext cx="5621768" cy="488958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AI </a:t>
            </a:r>
            <a:r>
              <a:rPr lang="ko-KR" altLang="en-US" sz="2400" b="1" dirty="0">
                <a:solidFill>
                  <a:schemeClr val="tx1"/>
                </a:solidFill>
              </a:rPr>
              <a:t>관련 소프트웨어의 품질</a:t>
            </a:r>
            <a:r>
              <a:rPr lang="ko-KR" altLang="en-US" sz="2000" dirty="0">
                <a:solidFill>
                  <a:schemeClr val="tx1"/>
                </a:solidFill>
              </a:rPr>
              <a:t>을 고려해야 할 시점</a:t>
            </a:r>
          </a:p>
        </p:txBody>
      </p:sp>
    </p:spTree>
    <p:extLst>
      <p:ext uri="{BB962C8B-B14F-4D97-AF65-F5344CB8AC3E}">
        <p14:creationId xmlns:p14="http://schemas.microsoft.com/office/powerpoint/2010/main" val="69760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연구 배경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638D839-3EC5-462C-B6AB-A2A621F2B1C6}"/>
              </a:ext>
            </a:extLst>
          </p:cNvPr>
          <p:cNvSpPr/>
          <p:nvPr/>
        </p:nvSpPr>
        <p:spPr>
          <a:xfrm>
            <a:off x="1398494" y="1636801"/>
            <a:ext cx="9177436" cy="35441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C59B6-061F-447B-8F53-72DB64E0ED4E}"/>
              </a:ext>
            </a:extLst>
          </p:cNvPr>
          <p:cNvSpPr txBox="1"/>
          <p:nvPr/>
        </p:nvSpPr>
        <p:spPr>
          <a:xfrm>
            <a:off x="1755589" y="1267470"/>
            <a:ext cx="434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소프트웨어의 크기 및 복잡도 증가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C498A4-45E3-47C7-93C1-B6851064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47" y="1706080"/>
            <a:ext cx="9026714" cy="3412121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7B4C1C20-8745-47B1-A811-5313D0BD86F7}"/>
              </a:ext>
            </a:extLst>
          </p:cNvPr>
          <p:cNvSpPr/>
          <p:nvPr/>
        </p:nvSpPr>
        <p:spPr>
          <a:xfrm>
            <a:off x="1301337" y="5296487"/>
            <a:ext cx="9371750" cy="799513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주된 증가 이유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소프트웨어의 아키텍처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오픈소스 사용량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플랫폼과 프레임워크의 변화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427EBC9-2F2E-4231-9512-D43EC5D6CF00}"/>
              </a:ext>
            </a:extLst>
          </p:cNvPr>
          <p:cNvSpPr/>
          <p:nvPr/>
        </p:nvSpPr>
        <p:spPr>
          <a:xfrm>
            <a:off x="7317530" y="1706079"/>
            <a:ext cx="3218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출처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https://techrecipe.co.kr/posts/21577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27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연구 배경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C59B6-061F-447B-8F53-72DB64E0ED4E}"/>
              </a:ext>
            </a:extLst>
          </p:cNvPr>
          <p:cNvSpPr txBox="1"/>
          <p:nvPr/>
        </p:nvSpPr>
        <p:spPr>
          <a:xfrm>
            <a:off x="1755589" y="1267470"/>
            <a:ext cx="434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소프트웨어의 크기 및 복잡도 증가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C498A4-45E3-47C7-93C1-B6851064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9" y="1694929"/>
            <a:ext cx="9026714" cy="3412121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7B4C1C20-8745-47B1-A811-5313D0BD86F7}"/>
              </a:ext>
            </a:extLst>
          </p:cNvPr>
          <p:cNvSpPr/>
          <p:nvPr/>
        </p:nvSpPr>
        <p:spPr>
          <a:xfrm>
            <a:off x="1524362" y="5296487"/>
            <a:ext cx="9371750" cy="799513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주된 증가 이유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소프트웨어의 아키텍처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오픈소스 사용량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플랫폼과 프레임워크의 변화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A92003B-6172-4B0B-913A-52425D4358DC}"/>
              </a:ext>
            </a:extLst>
          </p:cNvPr>
          <p:cNvSpPr/>
          <p:nvPr/>
        </p:nvSpPr>
        <p:spPr>
          <a:xfrm>
            <a:off x="1491349" y="1694929"/>
            <a:ext cx="9399314" cy="3486071"/>
          </a:xfrm>
          <a:prstGeom prst="roundRect">
            <a:avLst>
              <a:gd name="adj" fmla="val 3295"/>
            </a:avLst>
          </a:prstGeom>
          <a:solidFill>
            <a:schemeClr val="tx1">
              <a:lumMod val="85000"/>
              <a:lumOff val="15000"/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1BD43FB-30E1-45E5-9D1B-69464890D311}"/>
              </a:ext>
            </a:extLst>
          </p:cNvPr>
          <p:cNvSpPr/>
          <p:nvPr/>
        </p:nvSpPr>
        <p:spPr>
          <a:xfrm>
            <a:off x="3652599" y="2884691"/>
            <a:ext cx="1618649" cy="1023776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대량의 코드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높은 복잡성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BCAECF2-2F65-4B4D-82ED-F67888B3A80C}"/>
              </a:ext>
            </a:extLst>
          </p:cNvPr>
          <p:cNvSpPr/>
          <p:nvPr/>
        </p:nvSpPr>
        <p:spPr>
          <a:xfrm>
            <a:off x="6601583" y="2884691"/>
            <a:ext cx="2624208" cy="1014956"/>
          </a:xfrm>
          <a:prstGeom prst="roundRect">
            <a:avLst/>
          </a:prstGeom>
          <a:solidFill>
            <a:schemeClr val="bg1"/>
          </a:solidFill>
          <a:ln>
            <a:solidFill>
              <a:srgbClr val="659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개발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유지보수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생산성에 악영향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031DCEB2-0404-4809-AB27-803B2A588421}"/>
              </a:ext>
            </a:extLst>
          </p:cNvPr>
          <p:cNvSpPr/>
          <p:nvPr/>
        </p:nvSpPr>
        <p:spPr>
          <a:xfrm>
            <a:off x="5590418" y="3213846"/>
            <a:ext cx="828311" cy="448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25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연구 배경</a:t>
            </a:r>
            <a:endParaRPr lang="ko-KR" altLang="en-US" sz="20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8F6EB-8CEE-47BD-84EC-661DEBB0DBE5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D17C6-3930-4A07-BCA0-3E61E8C7DE72}"/>
              </a:ext>
            </a:extLst>
          </p:cNvPr>
          <p:cNvSpPr txBox="1"/>
          <p:nvPr/>
        </p:nvSpPr>
        <p:spPr>
          <a:xfrm>
            <a:off x="1096361" y="1540583"/>
            <a:ext cx="68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CODE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6B67EA2-3E75-467D-BC52-12B491810B77}"/>
              </a:ext>
            </a:extLst>
          </p:cNvPr>
          <p:cNvSpPr/>
          <p:nvPr/>
        </p:nvSpPr>
        <p:spPr>
          <a:xfrm>
            <a:off x="6010222" y="2408456"/>
            <a:ext cx="58352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900" b="1" dirty="0">
                <a:latin typeface="+mj-ea"/>
                <a:ea typeface="+mj-ea"/>
              </a:rPr>
              <a:t>가시화</a:t>
            </a:r>
            <a:r>
              <a:rPr lang="ko-KR" altLang="en-US" dirty="0"/>
              <a:t> 분석을 통해 코드 복잡도를 </a:t>
            </a:r>
            <a:r>
              <a:rPr lang="ko-KR" altLang="en-US" sz="1900" b="1" dirty="0">
                <a:latin typeface="+mj-ea"/>
                <a:ea typeface="+mj-ea"/>
              </a:rPr>
              <a:t>쉽게 인식</a:t>
            </a:r>
            <a:r>
              <a:rPr lang="ko-KR" altLang="en-US" sz="1900" b="1" dirty="0"/>
              <a:t> </a:t>
            </a:r>
            <a:r>
              <a:rPr lang="ko-KR" altLang="en-US" dirty="0"/>
              <a:t>하는 것이 필요 </a:t>
            </a:r>
            <a:endParaRPr lang="en-US" altLang="ko-KR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5B35B0E6-F72B-4D76-B88D-4F88124823A7}"/>
              </a:ext>
            </a:extLst>
          </p:cNvPr>
          <p:cNvSpPr/>
          <p:nvPr/>
        </p:nvSpPr>
        <p:spPr>
          <a:xfrm>
            <a:off x="6085839" y="4611648"/>
            <a:ext cx="439248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기존의 </a:t>
            </a:r>
            <a:r>
              <a:rPr lang="en-US" altLang="ko-KR" dirty="0"/>
              <a:t>Cyclomatic Complexity</a:t>
            </a:r>
            <a:r>
              <a:rPr lang="ko-KR" altLang="en-US" dirty="0"/>
              <a:t>는</a:t>
            </a:r>
            <a:endParaRPr lang="en-US" altLang="ko-KR" dirty="0"/>
          </a:p>
          <a:p>
            <a:r>
              <a:rPr lang="ko-KR" altLang="en-US" sz="1900" b="1" dirty="0">
                <a:latin typeface="+mj-ea"/>
                <a:ea typeface="+mj-ea"/>
              </a:rPr>
              <a:t>객체 지향 관점에서의 분석</a:t>
            </a:r>
            <a:r>
              <a:rPr lang="ko-KR" altLang="en-US" dirty="0"/>
              <a:t>에 </a:t>
            </a:r>
            <a:r>
              <a:rPr lang="ko-KR" altLang="en-US" sz="1900" b="1" dirty="0">
                <a:latin typeface="+mj-ea"/>
                <a:ea typeface="+mj-ea"/>
              </a:rPr>
              <a:t>한계</a:t>
            </a:r>
            <a:r>
              <a:rPr lang="ko-KR" altLang="en-US" dirty="0"/>
              <a:t>가 있음 </a:t>
            </a:r>
            <a:endParaRPr lang="en-US" altLang="ko-KR" dirty="0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525939B9-498D-403E-910D-76E9DBDF36AC}"/>
              </a:ext>
            </a:extLst>
          </p:cNvPr>
          <p:cNvSpPr/>
          <p:nvPr/>
        </p:nvSpPr>
        <p:spPr>
          <a:xfrm>
            <a:off x="777933" y="1435349"/>
            <a:ext cx="4813888" cy="189487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CB29BB8B-286A-4D4B-B271-4F3375948977}"/>
              </a:ext>
            </a:extLst>
          </p:cNvPr>
          <p:cNvSpPr/>
          <p:nvPr/>
        </p:nvSpPr>
        <p:spPr>
          <a:xfrm>
            <a:off x="888031" y="1548216"/>
            <a:ext cx="4560048" cy="1677984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8C1174B1-39D1-4BA4-8BBA-964A01EE4F94}"/>
              </a:ext>
            </a:extLst>
          </p:cNvPr>
          <p:cNvCxnSpPr>
            <a:cxnSpLocks/>
            <a:stCxn id="42" idx="1"/>
            <a:endCxn id="50" idx="3"/>
          </p:cNvCxnSpPr>
          <p:nvPr/>
        </p:nvCxnSpPr>
        <p:spPr>
          <a:xfrm>
            <a:off x="1197907" y="2684948"/>
            <a:ext cx="3996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1DF43F03-4F8F-4C23-BE7A-3E75A1FB3C5A}"/>
              </a:ext>
            </a:extLst>
          </p:cNvPr>
          <p:cNvCxnSpPr>
            <a:stCxn id="34" idx="1"/>
            <a:endCxn id="41" idx="3"/>
          </p:cNvCxnSpPr>
          <p:nvPr/>
        </p:nvCxnSpPr>
        <p:spPr>
          <a:xfrm flipV="1">
            <a:off x="1802640" y="1975013"/>
            <a:ext cx="2821014" cy="16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>
            <a:extLst>
              <a:ext uri="{FF2B5EF4-FFF2-40B4-BE49-F238E27FC236}">
                <a16:creationId xmlns:a16="http://schemas.microsoft.com/office/drawing/2014/main" id="{236517DF-5E25-407B-8F5C-4CFA6021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40" y="1620265"/>
            <a:ext cx="523875" cy="7429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6F6624CC-7855-4B90-AA77-E3B29068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53" y="1603538"/>
            <a:ext cx="523875" cy="74295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4A4D3218-DCDD-42B7-B821-470CD173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66" y="1620265"/>
            <a:ext cx="523875" cy="74295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7943BFC4-9CB9-46F6-A7AF-73B7A980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779" y="1603538"/>
            <a:ext cx="523875" cy="74295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B0F8D972-A3AE-493D-88A3-10502E6CB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07" y="2313473"/>
            <a:ext cx="523875" cy="74295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9055CA1-EC63-45E7-8EF2-A6BA7343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40" y="2313473"/>
            <a:ext cx="523875" cy="74295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77500C7-EADE-4253-AC87-48EC15F8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45" y="2313473"/>
            <a:ext cx="523875" cy="74295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4D79CA57-489C-4772-AECA-265D4FCF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501" y="2313473"/>
            <a:ext cx="523875" cy="74295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C36EA5D6-72AD-4BEF-A5C7-30F69E43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34" y="2313473"/>
            <a:ext cx="523875" cy="74295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AAFEF93-9B1D-42B2-9959-41E74428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39" y="2313473"/>
            <a:ext cx="523875" cy="74295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C623FF9E-6ADF-4C17-94D4-3AE44CEE6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44" y="2313473"/>
            <a:ext cx="523875" cy="742950"/>
          </a:xfrm>
          <a:prstGeom prst="rect">
            <a:avLst/>
          </a:prstGeom>
        </p:spPr>
      </p:pic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5E617295-0B6C-4CD1-BE70-FBCBDF911742}"/>
              </a:ext>
            </a:extLst>
          </p:cNvPr>
          <p:cNvCxnSpPr>
            <a:stCxn id="34" idx="1"/>
            <a:endCxn id="42" idx="1"/>
          </p:cNvCxnSpPr>
          <p:nvPr/>
        </p:nvCxnSpPr>
        <p:spPr>
          <a:xfrm rot="10800000" flipV="1">
            <a:off x="1197908" y="1991740"/>
            <a:ext cx="604733" cy="693208"/>
          </a:xfrm>
          <a:prstGeom prst="curvedConnector3">
            <a:avLst>
              <a:gd name="adj1" fmla="val 137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연결선: 구부러짐 51">
            <a:extLst>
              <a:ext uri="{FF2B5EF4-FFF2-40B4-BE49-F238E27FC236}">
                <a16:creationId xmlns:a16="http://schemas.microsoft.com/office/drawing/2014/main" id="{6CC1DBE0-0378-4F66-987B-7114C1AEF7B8}"/>
              </a:ext>
            </a:extLst>
          </p:cNvPr>
          <p:cNvCxnSpPr>
            <a:stCxn id="41" idx="3"/>
            <a:endCxn id="50" idx="3"/>
          </p:cNvCxnSpPr>
          <p:nvPr/>
        </p:nvCxnSpPr>
        <p:spPr>
          <a:xfrm>
            <a:off x="4623654" y="1975013"/>
            <a:ext cx="570665" cy="709935"/>
          </a:xfrm>
          <a:prstGeom prst="curvedConnector3">
            <a:avLst>
              <a:gd name="adj1" fmla="val 1400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그래픽 70">
            <a:extLst>
              <a:ext uri="{FF2B5EF4-FFF2-40B4-BE49-F238E27FC236}">
                <a16:creationId xmlns:a16="http://schemas.microsoft.com/office/drawing/2014/main" id="{2871612C-A5F3-4DE5-A193-474ADE2F7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3369" y="1617177"/>
            <a:ext cx="308969" cy="308969"/>
          </a:xfrm>
          <a:prstGeom prst="rect">
            <a:avLst/>
          </a:prstGeom>
        </p:spPr>
      </p:pic>
      <p:pic>
        <p:nvPicPr>
          <p:cNvPr id="72" name="그래픽 71">
            <a:extLst>
              <a:ext uri="{FF2B5EF4-FFF2-40B4-BE49-F238E27FC236}">
                <a16:creationId xmlns:a16="http://schemas.microsoft.com/office/drawing/2014/main" id="{2331C413-C358-4DDA-B53D-B8474A40C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5805" y="1617177"/>
            <a:ext cx="308969" cy="308969"/>
          </a:xfrm>
          <a:prstGeom prst="rect">
            <a:avLst/>
          </a:prstGeom>
        </p:spPr>
      </p:pic>
      <p:pic>
        <p:nvPicPr>
          <p:cNvPr id="73" name="그래픽 72">
            <a:extLst>
              <a:ext uri="{FF2B5EF4-FFF2-40B4-BE49-F238E27FC236}">
                <a16:creationId xmlns:a16="http://schemas.microsoft.com/office/drawing/2014/main" id="{83AEF89C-6371-4DA4-9F17-8E7197AF0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096" y="2332596"/>
            <a:ext cx="308969" cy="308969"/>
          </a:xfrm>
          <a:prstGeom prst="rect">
            <a:avLst/>
          </a:prstGeom>
        </p:spPr>
      </p:pic>
      <p:pic>
        <p:nvPicPr>
          <p:cNvPr id="74" name="그래픽 73">
            <a:extLst>
              <a:ext uri="{FF2B5EF4-FFF2-40B4-BE49-F238E27FC236}">
                <a16:creationId xmlns:a16="http://schemas.microsoft.com/office/drawing/2014/main" id="{8F4E28B2-6E87-41C3-9C48-77730B0F5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9282" y="2332596"/>
            <a:ext cx="308969" cy="308969"/>
          </a:xfrm>
          <a:prstGeom prst="rect">
            <a:avLst/>
          </a:prstGeom>
        </p:spPr>
      </p:pic>
      <p:pic>
        <p:nvPicPr>
          <p:cNvPr id="75" name="그래픽 74">
            <a:extLst>
              <a:ext uri="{FF2B5EF4-FFF2-40B4-BE49-F238E27FC236}">
                <a16:creationId xmlns:a16="http://schemas.microsoft.com/office/drawing/2014/main" id="{E97AD60D-AD40-40F7-8371-1C1910E52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060" y="2332596"/>
            <a:ext cx="308969" cy="308969"/>
          </a:xfrm>
          <a:prstGeom prst="rect">
            <a:avLst/>
          </a:prstGeom>
        </p:spPr>
      </p:pic>
      <p:pic>
        <p:nvPicPr>
          <p:cNvPr id="76" name="그래픽 75">
            <a:extLst>
              <a:ext uri="{FF2B5EF4-FFF2-40B4-BE49-F238E27FC236}">
                <a16:creationId xmlns:a16="http://schemas.microsoft.com/office/drawing/2014/main" id="{2CEAD5BE-B785-4D6D-93DD-CBE2F31DB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5291" y="1627355"/>
            <a:ext cx="308969" cy="30896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B00980A-846F-442B-AED3-05FB0203F461}"/>
              </a:ext>
            </a:extLst>
          </p:cNvPr>
          <p:cNvSpPr txBox="1"/>
          <p:nvPr/>
        </p:nvSpPr>
        <p:spPr>
          <a:xfrm>
            <a:off x="1643561" y="1044576"/>
            <a:ext cx="2870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소프트웨어의 특성 </a:t>
            </a:r>
            <a:r>
              <a:rPr lang="ko-KR" altLang="en-US" sz="1900" b="1" dirty="0">
                <a:latin typeface="+mj-ea"/>
                <a:ea typeface="+mj-ea"/>
              </a:rPr>
              <a:t>비가시성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9F059BEC-00E7-4FC5-936A-8EADAF70A00B}"/>
              </a:ext>
            </a:extLst>
          </p:cNvPr>
          <p:cNvSpPr/>
          <p:nvPr/>
        </p:nvSpPr>
        <p:spPr>
          <a:xfrm>
            <a:off x="777933" y="3798544"/>
            <a:ext cx="4813888" cy="232793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876F6259-652A-4AE7-BEFF-1260D4F4A5E0}"/>
              </a:ext>
            </a:extLst>
          </p:cNvPr>
          <p:cNvSpPr/>
          <p:nvPr/>
        </p:nvSpPr>
        <p:spPr>
          <a:xfrm>
            <a:off x="888031" y="3911410"/>
            <a:ext cx="4560048" cy="2135060"/>
          </a:xfrm>
          <a:prstGeom prst="rect">
            <a:avLst/>
          </a:prstGeom>
          <a:solidFill>
            <a:srgbClr val="F6F8F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yclomatic complexity - Wikipedia">
            <a:extLst>
              <a:ext uri="{FF2B5EF4-FFF2-40B4-BE49-F238E27FC236}">
                <a16:creationId xmlns:a16="http://schemas.microsoft.com/office/drawing/2014/main" id="{A6166E3B-CF30-4FA7-9D7D-951C2F2A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01" y="3966334"/>
            <a:ext cx="1828213" cy="20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8D64E1-2E34-4A67-ABA7-7E185500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15" y="3728878"/>
            <a:ext cx="1984533" cy="24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0788AABA-09DD-44B0-A5E1-1CF283733789}"/>
              </a:ext>
            </a:extLst>
          </p:cNvPr>
          <p:cNvSpPr txBox="1"/>
          <p:nvPr/>
        </p:nvSpPr>
        <p:spPr>
          <a:xfrm>
            <a:off x="1280179" y="3427898"/>
            <a:ext cx="3804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</a:t>
            </a:r>
            <a:r>
              <a:rPr lang="en-US" altLang="ko-KR" dirty="0"/>
              <a:t>Cyclomatic Complexity</a:t>
            </a:r>
            <a:r>
              <a:rPr lang="ko-KR" altLang="en-US" dirty="0"/>
              <a:t>의 </a:t>
            </a:r>
            <a:r>
              <a:rPr lang="ko-KR" altLang="en-US" sz="1900" b="1" dirty="0">
                <a:latin typeface="+mj-ea"/>
                <a:ea typeface="+mj-ea"/>
              </a:rPr>
              <a:t>한계</a:t>
            </a:r>
          </a:p>
        </p:txBody>
      </p:sp>
    </p:spTree>
    <p:extLst>
      <p:ext uri="{BB962C8B-B14F-4D97-AF65-F5344CB8AC3E}">
        <p14:creationId xmlns:p14="http://schemas.microsoft.com/office/powerpoint/2010/main" val="313316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546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관련 연구 </a:t>
            </a:r>
            <a:r>
              <a:rPr lang="en-US" altLang="ko-KR" sz="2400" b="1" dirty="0"/>
              <a:t>– Cyclomatic Complexity </a:t>
            </a:r>
            <a:r>
              <a:rPr lang="ko-KR" altLang="en-US" sz="2400" b="1" dirty="0"/>
              <a:t>한계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EA1C28-0963-46D7-A401-F2782B591EFC}"/>
              </a:ext>
            </a:extLst>
          </p:cNvPr>
          <p:cNvSpPr/>
          <p:nvPr/>
        </p:nvSpPr>
        <p:spPr>
          <a:xfrm>
            <a:off x="1105306" y="1205493"/>
            <a:ext cx="4159637" cy="168965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ㅇ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6E4A73-87A2-4B48-9F35-2AE2DA00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76" y="1311965"/>
            <a:ext cx="3974617" cy="1476706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DCF32037-7323-48E0-8433-6FD370FCD8D4}"/>
              </a:ext>
            </a:extLst>
          </p:cNvPr>
          <p:cNvSpPr/>
          <p:nvPr/>
        </p:nvSpPr>
        <p:spPr>
          <a:xfrm>
            <a:off x="1105306" y="3222816"/>
            <a:ext cx="4159637" cy="189487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169AF15B-72C3-4AF8-9BD9-82525A26E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30"/>
          <a:stretch/>
        </p:blipFill>
        <p:spPr>
          <a:xfrm rot="16200000">
            <a:off x="2322093" y="2187836"/>
            <a:ext cx="1721468" cy="395933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CB2BE29-FF93-4610-AE70-15DA9E46BD4D}"/>
              </a:ext>
            </a:extLst>
          </p:cNvPr>
          <p:cNvSpPr txBox="1"/>
          <p:nvPr/>
        </p:nvSpPr>
        <p:spPr>
          <a:xfrm>
            <a:off x="1368811" y="3581811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Node</a:t>
            </a:r>
            <a:endParaRPr lang="ko-KR" altLang="en-US" dirty="0"/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8F4B3788-C968-4FAE-848B-4F7A054AE610}"/>
              </a:ext>
            </a:extLst>
          </p:cNvPr>
          <p:cNvSpPr/>
          <p:nvPr/>
        </p:nvSpPr>
        <p:spPr>
          <a:xfrm rot="5852585">
            <a:off x="1498435" y="3916587"/>
            <a:ext cx="188834" cy="158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A20567-31BB-42E7-9FF2-96D8640CF6EE}"/>
              </a:ext>
            </a:extLst>
          </p:cNvPr>
          <p:cNvSpPr txBox="1"/>
          <p:nvPr/>
        </p:nvSpPr>
        <p:spPr>
          <a:xfrm>
            <a:off x="4125383" y="3436437"/>
            <a:ext cx="72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Edge</a:t>
            </a:r>
            <a:endParaRPr lang="ko-KR" altLang="en-US" dirty="0"/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98AD81B5-F158-4121-B5D4-7B8EFDAF5151}"/>
              </a:ext>
            </a:extLst>
          </p:cNvPr>
          <p:cNvSpPr/>
          <p:nvPr/>
        </p:nvSpPr>
        <p:spPr>
          <a:xfrm rot="9947132">
            <a:off x="3954761" y="3638247"/>
            <a:ext cx="188834" cy="158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899368-B6CD-46B6-B352-C06D423237F4}"/>
              </a:ext>
            </a:extLst>
          </p:cNvPr>
          <p:cNvSpPr txBox="1"/>
          <p:nvPr/>
        </p:nvSpPr>
        <p:spPr>
          <a:xfrm>
            <a:off x="1368812" y="5227983"/>
            <a:ext cx="365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CC = 6(Edge)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5(Node)</a:t>
            </a:r>
            <a:r>
              <a:rPr lang="ko-KR" altLang="en-US" dirty="0"/>
              <a:t> </a:t>
            </a:r>
            <a:r>
              <a:rPr lang="en-US" altLang="ko-KR" dirty="0"/>
              <a:t>+ 2 = 3</a:t>
            </a:r>
          </a:p>
          <a:p>
            <a:r>
              <a:rPr lang="en-US" altLang="ko-KR" dirty="0"/>
              <a:t>CC = 2(</a:t>
            </a:r>
            <a:r>
              <a:rPr lang="ko-KR" altLang="en-US" dirty="0" err="1"/>
              <a:t>분기문</a:t>
            </a:r>
            <a:r>
              <a:rPr lang="en-US" altLang="ko-KR" dirty="0"/>
              <a:t>) + 1 = 3</a:t>
            </a: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EEF32180-C32A-49BD-96A3-27C9E139C89A}"/>
              </a:ext>
            </a:extLst>
          </p:cNvPr>
          <p:cNvCxnSpPr/>
          <p:nvPr/>
        </p:nvCxnSpPr>
        <p:spPr>
          <a:xfrm>
            <a:off x="4180050" y="4419862"/>
            <a:ext cx="4487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6AA472F-A854-41DA-B5BD-BFD4EDAEA4E4}"/>
              </a:ext>
            </a:extLst>
          </p:cNvPr>
          <p:cNvSpPr txBox="1"/>
          <p:nvPr/>
        </p:nvSpPr>
        <p:spPr>
          <a:xfrm>
            <a:off x="2185921" y="4235196"/>
            <a:ext cx="44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if</a:t>
            </a:r>
            <a:endParaRPr lang="ko-KR" alt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94848E-0961-41E1-8861-8226F36C2B56}"/>
              </a:ext>
            </a:extLst>
          </p:cNvPr>
          <p:cNvSpPr txBox="1"/>
          <p:nvPr/>
        </p:nvSpPr>
        <p:spPr>
          <a:xfrm>
            <a:off x="3055062" y="3448233"/>
            <a:ext cx="44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if</a:t>
            </a:r>
            <a:endParaRPr lang="ko-KR" altLang="en-US" dirty="0"/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DE033690-6DCC-40A6-BA84-EE0376110292}"/>
              </a:ext>
            </a:extLst>
          </p:cNvPr>
          <p:cNvSpPr/>
          <p:nvPr/>
        </p:nvSpPr>
        <p:spPr>
          <a:xfrm rot="5400000">
            <a:off x="2988462" y="2933608"/>
            <a:ext cx="294469" cy="2875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0CEFA2AD-A716-40BE-83B0-B64B4706BD16}"/>
              </a:ext>
            </a:extLst>
          </p:cNvPr>
          <p:cNvSpPr/>
          <p:nvPr/>
        </p:nvSpPr>
        <p:spPr>
          <a:xfrm>
            <a:off x="1332289" y="4179808"/>
            <a:ext cx="448795" cy="448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89302E4-0C31-4A1E-AB0D-BE8AF0597C67}"/>
              </a:ext>
            </a:extLst>
          </p:cNvPr>
          <p:cNvSpPr/>
          <p:nvPr/>
        </p:nvSpPr>
        <p:spPr>
          <a:xfrm>
            <a:off x="5784019" y="2248813"/>
            <a:ext cx="5765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</a:rPr>
              <a:t>McCabe</a:t>
            </a:r>
            <a:r>
              <a:rPr lang="ko-KR" altLang="en-US" dirty="0">
                <a:latin typeface="+mn-ea"/>
              </a:rPr>
              <a:t>가 정의한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소스코드에서의 독립적인 경로를 측정하는 복잡도 </a:t>
            </a:r>
            <a:r>
              <a:rPr lang="ko-KR" altLang="en-US" dirty="0" err="1">
                <a:latin typeface="+mn-ea"/>
              </a:rPr>
              <a:t>메트릭스</a:t>
            </a:r>
            <a:endParaRPr lang="en-US" altLang="ko-KR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2CDB97D-F46C-4793-AE43-87E09768C625}"/>
                  </a:ext>
                </a:extLst>
              </p:cNvPr>
              <p:cNvSpPr/>
              <p:nvPr/>
            </p:nvSpPr>
            <p:spPr>
              <a:xfrm>
                <a:off x="5931130" y="3320005"/>
                <a:ext cx="484882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algn="r"/>
                <a:r>
                  <a:rPr lang="en-US" altLang="ko-KR" dirty="0">
                    <a:latin typeface="+mn-ea"/>
                  </a:rPr>
                  <a:t>Edge – Number of edges</a:t>
                </a:r>
              </a:p>
              <a:p>
                <a:pPr algn="r"/>
                <a:r>
                  <a:rPr lang="en-US" altLang="ko-KR" dirty="0">
                    <a:latin typeface="+mn-ea"/>
                  </a:rPr>
                  <a:t>Node – Number of nodes</a:t>
                </a:r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2CDB97D-F46C-4793-AE43-87E09768C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130" y="3320005"/>
                <a:ext cx="4848823" cy="1477328"/>
              </a:xfrm>
              <a:prstGeom prst="rect">
                <a:avLst/>
              </a:prstGeom>
              <a:blipFill>
                <a:blip r:embed="rId5"/>
                <a:stretch>
                  <a:fillRect r="-1006" b="-6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60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629558"/>
            <a:ext cx="546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관련 연구 </a:t>
            </a:r>
            <a:r>
              <a:rPr lang="en-US" altLang="ko-KR" sz="2400" b="1" dirty="0"/>
              <a:t>– Cyclomatic Complexity </a:t>
            </a:r>
            <a:r>
              <a:rPr lang="ko-KR" altLang="en-US" sz="2400" b="1" dirty="0"/>
              <a:t>한계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1872686" y="536576"/>
            <a:ext cx="319314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611972" y="393867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5" name="타원 14"/>
          <p:cNvSpPr/>
          <p:nvPr/>
        </p:nvSpPr>
        <p:spPr>
          <a:xfrm>
            <a:off x="773456" y="393867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6" name="타원 15"/>
          <p:cNvSpPr/>
          <p:nvPr/>
        </p:nvSpPr>
        <p:spPr>
          <a:xfrm>
            <a:off x="934940" y="393867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5170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1200" b="1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134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4242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8929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604" y="609794"/>
            <a:ext cx="3738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64D5BD-6731-4364-ADA4-1EAF2AB2DF60}"/>
              </a:ext>
            </a:extLst>
          </p:cNvPr>
          <p:cNvSpPr txBox="1"/>
          <p:nvPr/>
        </p:nvSpPr>
        <p:spPr>
          <a:xfrm>
            <a:off x="7013196" y="6392411"/>
            <a:ext cx="49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lang="ko-KR" altLang="en-US"/>
            </a:pPr>
            <a:r>
              <a:rPr lang="en-US" altLang="ko-KR" b="1" i="1">
                <a:solidFill>
                  <a:schemeClr val="bg1"/>
                </a:solidFill>
              </a:rPr>
              <a:t>Hongik University Software Engineering Lab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ECC5B7D1-C5C3-4A65-A508-A87FB44361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69581" y="2217328"/>
            <a:ext cx="5106119" cy="3981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D930D-7313-455B-A9AE-D549BF7F14C1}"/>
              </a:ext>
            </a:extLst>
          </p:cNvPr>
          <p:cNvSpPr txBox="1"/>
          <p:nvPr/>
        </p:nvSpPr>
        <p:spPr>
          <a:xfrm>
            <a:off x="3464392" y="1939693"/>
            <a:ext cx="209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Content Coupling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8C5FE2-E51C-470C-8F8D-9E7D24397A98}"/>
              </a:ext>
            </a:extLst>
          </p:cNvPr>
          <p:cNvSpPr txBox="1"/>
          <p:nvPr/>
        </p:nvSpPr>
        <p:spPr>
          <a:xfrm>
            <a:off x="6015137" y="1939693"/>
            <a:ext cx="209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Data Coupling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0B2DE77-9C63-4AF7-BBE4-C242A7280C18}"/>
              </a:ext>
            </a:extLst>
          </p:cNvPr>
          <p:cNvSpPr/>
          <p:nvPr/>
        </p:nvSpPr>
        <p:spPr>
          <a:xfrm>
            <a:off x="4023360" y="5392723"/>
            <a:ext cx="3897630" cy="855483"/>
          </a:xfrm>
          <a:prstGeom prst="rect">
            <a:avLst/>
          </a:prstGeom>
          <a:noFill/>
          <a:ln w="19050">
            <a:solidFill>
              <a:srgbClr val="64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04A84-8697-45AF-8F18-7DC4299F261A}"/>
              </a:ext>
            </a:extLst>
          </p:cNvPr>
          <p:cNvSpPr txBox="1"/>
          <p:nvPr/>
        </p:nvSpPr>
        <p:spPr>
          <a:xfrm>
            <a:off x="1018372" y="1426156"/>
            <a:ext cx="52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같은 기능</a:t>
            </a:r>
            <a:r>
              <a:rPr lang="en-US" altLang="ko-KR" sz="2000" dirty="0"/>
              <a:t>, </a:t>
            </a:r>
            <a:r>
              <a:rPr lang="ko-KR" altLang="en-US" sz="2000" dirty="0"/>
              <a:t>구조를 갖는 서로 다른 두 클래스 분석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E78D67D-CF17-4989-A3ED-7303D67F723C}"/>
              </a:ext>
            </a:extLst>
          </p:cNvPr>
          <p:cNvSpPr/>
          <p:nvPr/>
        </p:nvSpPr>
        <p:spPr>
          <a:xfrm>
            <a:off x="8589332" y="2023350"/>
            <a:ext cx="31098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Document {</a:t>
            </a:r>
            <a:endParaRPr lang="en-US" altLang="ko-KR" sz="900" dirty="0">
              <a:latin typeface="Consolas" panose="020B0609020204030204" pitchFamily="49" charset="0"/>
            </a:endParaRPr>
          </a:p>
          <a:p>
            <a:pPr marL="18000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Content </a:t>
            </a:r>
            <a:r>
              <a:rPr lang="en-US" altLang="ko-KR" sz="900" dirty="0" err="1">
                <a:solidFill>
                  <a:srgbClr val="0000C0"/>
                </a:solidFill>
                <a:latin typeface="Consolas" panose="020B0609020204030204" pitchFamily="49" charset="0"/>
              </a:rPr>
              <a:t>content</a:t>
            </a:r>
            <a:r>
              <a:rPr lang="en-US" altLang="ko-KR" sz="9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ko-KR" sz="900" dirty="0" err="1">
                <a:solidFill>
                  <a:srgbClr val="0000C0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9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  <a:endParaRPr lang="en-US" altLang="ko-KR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Heading </a:t>
            </a:r>
            <a:r>
              <a:rPr lang="en-US" altLang="ko-KR" sz="9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heading</a:t>
            </a:r>
            <a:r>
              <a:rPr lang="en-US" altLang="ko-KR" sz="9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createContent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(String title, </a:t>
            </a:r>
            <a:b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	           String heading) {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(title);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(heading);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title =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diplayText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(title);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heading=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(heading);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80000" lvl="0"/>
            <a:endParaRPr lang="en-US" altLang="ko-KR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aObject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BF238C3-8922-429E-A057-003AECFCE019}"/>
              </a:ext>
            </a:extLst>
          </p:cNvPr>
          <p:cNvSpPr/>
          <p:nvPr/>
        </p:nvSpPr>
        <p:spPr>
          <a:xfrm>
            <a:off x="826695" y="2103901"/>
            <a:ext cx="296713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Document {</a:t>
            </a:r>
            <a:endParaRPr lang="en-US" altLang="ko-KR" sz="900" dirty="0">
              <a:latin typeface="Consolas" panose="020B0609020204030204" pitchFamily="49" charset="0"/>
            </a:endParaRPr>
          </a:p>
          <a:p>
            <a:pPr marL="18000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Content </a:t>
            </a:r>
            <a:r>
              <a:rPr lang="en-US" altLang="ko-KR" sz="900" dirty="0" err="1">
                <a:solidFill>
                  <a:srgbClr val="0000C0"/>
                </a:solidFill>
                <a:latin typeface="Consolas" panose="020B0609020204030204" pitchFamily="49" charset="0"/>
              </a:rPr>
              <a:t>content</a:t>
            </a:r>
            <a:r>
              <a:rPr lang="en-US" altLang="ko-KR" sz="9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ko-KR" sz="900" dirty="0" err="1">
                <a:solidFill>
                  <a:srgbClr val="0000C0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9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  <a:endParaRPr lang="en-US" altLang="ko-KR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Heading </a:t>
            </a:r>
            <a:r>
              <a:rPr lang="en-US" altLang="ko-KR" sz="9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heading</a:t>
            </a:r>
            <a:r>
              <a:rPr lang="en-US" altLang="ko-KR" sz="9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setContent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(Content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aContent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aContent.title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aContent.heading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(Title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title =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diplayText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(title);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(Heading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heading=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(heading);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80000" lvl="0"/>
            <a:endParaRPr lang="en-US" altLang="ko-KR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(Object </a:t>
            </a:r>
            <a:r>
              <a:rPr lang="en-US" altLang="ko-KR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aObject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180000"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0"/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900" dirty="0">
              <a:solidFill>
                <a:srgbClr val="7F0055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4938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스퀘어">
      <a:majorFont>
        <a:latin typeface="나눔스퀘어 ExtraBold"/>
        <a:ea typeface="나눔스퀘어 Extra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기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스퀘어">
      <a:majorFont>
        <a:latin typeface="나눔스퀘어 ExtraBold"/>
        <a:ea typeface="나눔스퀘어 Extra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1413</Words>
  <Application>Microsoft Office PowerPoint</Application>
  <PresentationFormat>와이드스크린</PresentationFormat>
  <Paragraphs>362</Paragraphs>
  <Slides>17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나눔스퀘어 Bold</vt:lpstr>
      <vt:lpstr>나눔스퀘어 ExtraBold</vt:lpstr>
      <vt:lpstr>Arial</vt:lpstr>
      <vt:lpstr>나눔스퀘어라운드 ExtraBold</vt:lpstr>
      <vt:lpstr>맑은 고딕</vt:lpstr>
      <vt:lpstr>Consolas</vt:lpstr>
      <vt:lpstr>Cambria Math</vt:lpstr>
      <vt:lpstr>나눔스퀘어</vt:lpstr>
      <vt:lpstr>기본</vt:lpstr>
      <vt:lpstr>1_기본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홍 제성</cp:lastModifiedBy>
  <cp:revision>678</cp:revision>
  <dcterms:created xsi:type="dcterms:W3CDTF">2017-11-24T11:22:27Z</dcterms:created>
  <dcterms:modified xsi:type="dcterms:W3CDTF">2020-11-20T05:38:04Z</dcterms:modified>
</cp:coreProperties>
</file>