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91" r:id="rId2"/>
    <p:sldId id="259" r:id="rId3"/>
    <p:sldId id="270" r:id="rId4"/>
    <p:sldId id="265" r:id="rId5"/>
    <p:sldId id="273" r:id="rId6"/>
    <p:sldId id="292" r:id="rId7"/>
    <p:sldId id="268" r:id="rId8"/>
    <p:sldId id="260" r:id="rId9"/>
    <p:sldId id="274" r:id="rId10"/>
    <p:sldId id="289" r:id="rId11"/>
    <p:sldId id="277" r:id="rId12"/>
    <p:sldId id="293" r:id="rId13"/>
    <p:sldId id="287" r:id="rId14"/>
    <p:sldId id="288" r:id="rId15"/>
    <p:sldId id="297" r:id="rId16"/>
    <p:sldId id="261" r:id="rId17"/>
    <p:sldId id="282" r:id="rId18"/>
    <p:sldId id="283" r:id="rId19"/>
    <p:sldId id="284" r:id="rId20"/>
    <p:sldId id="285" r:id="rId21"/>
    <p:sldId id="262" r:id="rId22"/>
    <p:sldId id="263" r:id="rId23"/>
    <p:sldId id="264" r:id="rId24"/>
    <p:sldId id="294" r:id="rId2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781"/>
    <a:srgbClr val="934BC9"/>
    <a:srgbClr val="6B4D83"/>
    <a:srgbClr val="898F9D"/>
    <a:srgbClr val="1206F1"/>
    <a:srgbClr val="A5A5A5"/>
    <a:srgbClr val="FF5050"/>
    <a:srgbClr val="FAC300"/>
    <a:srgbClr val="B8B8B8"/>
    <a:srgbClr val="3E7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2" autoAdjust="0"/>
    <p:restoredTop sz="45504" autoAdjust="0"/>
  </p:normalViewPr>
  <p:slideViewPr>
    <p:cSldViewPr snapToGrid="0">
      <p:cViewPr>
        <p:scale>
          <a:sx n="33" d="100"/>
          <a:sy n="33" d="100"/>
        </p:scale>
        <p:origin x="1956" y="4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3087F-AF6A-42A7-8E8E-7512918B5B00}" type="datetimeFigureOut">
              <a:rPr lang="ko-KR" altLang="en-US" smtClean="0"/>
              <a:t>2017-08-19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D5339-7A0C-4FAB-9F9A-3B21D9914D94}" type="slidenum">
              <a:rPr lang="ko-KR" altLang="en-US" smtClean="0"/>
              <a:t>‹#›</a:t>
            </a:fld>
            <a:endParaRPr lang="ko-KR" altLang="en-US"/>
          </a:p>
        </p:txBody>
      </p:sp>
    </p:spTree>
    <p:extLst>
      <p:ext uri="{BB962C8B-B14F-4D97-AF65-F5344CB8AC3E}">
        <p14:creationId xmlns:p14="http://schemas.microsoft.com/office/powerpoint/2010/main" val="68078764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Hello, I’m eun youn</a:t>
            </a:r>
            <a:r>
              <a:rPr lang="en-US" altLang="ko-KR" baseline="0" dirty="0" smtClean="0"/>
              <a:t>g </a:t>
            </a:r>
            <a:r>
              <a:rPr lang="en-US" altLang="ko-KR" baseline="0" dirty="0" err="1" smtClean="0"/>
              <a:t>Byun</a:t>
            </a:r>
            <a:r>
              <a:rPr lang="en-US" altLang="ko-KR" baseline="0" dirty="0" smtClean="0"/>
              <a:t>.</a:t>
            </a:r>
          </a:p>
          <a:p>
            <a:r>
              <a:rPr lang="en-US" altLang="ko-KR" baseline="0" dirty="0" smtClean="0"/>
              <a:t>My major is software engineering at </a:t>
            </a:r>
            <a:r>
              <a:rPr lang="en-US" altLang="ko-KR" baseline="0" dirty="0" err="1" smtClean="0"/>
              <a:t>hongik</a:t>
            </a:r>
            <a:r>
              <a:rPr lang="en-US" altLang="ko-KR" baseline="0" dirty="0" smtClean="0"/>
              <a:t> university. </a:t>
            </a:r>
          </a:p>
          <a:p>
            <a:r>
              <a:rPr lang="en-US" altLang="ko-KR" baseline="0" dirty="0" smtClean="0"/>
              <a:t>My topic is Error Data Analysis of the Photovoltaic Energy Monitoring System Using the Prediction Interval for Multivariate Linear Regression.</a:t>
            </a:r>
          </a:p>
          <a:p>
            <a:endParaRPr lang="en-US" altLang="ko-KR" baseline="0" dirty="0" smtClean="0"/>
          </a:p>
          <a:p>
            <a:r>
              <a:rPr lang="en-US" altLang="ko-KR" baseline="0" dirty="0" smtClean="0"/>
              <a:t>Why we research this topic?</a:t>
            </a:r>
          </a:p>
          <a:p>
            <a:r>
              <a:rPr lang="en-US" altLang="ko-KR" baseline="0" dirty="0" smtClean="0"/>
              <a:t>We </a:t>
            </a:r>
            <a:r>
              <a:rPr lang="en-US" altLang="ko-KR" baseline="0" dirty="0" err="1" smtClean="0"/>
              <a:t>gonna</a:t>
            </a:r>
            <a:r>
              <a:rPr lang="en-US" altLang="ko-KR" baseline="0" dirty="0" smtClean="0"/>
              <a:t> find error prediction algorithm </a:t>
            </a:r>
          </a:p>
          <a:p>
            <a:r>
              <a:rPr lang="en-US" altLang="ko-KR" baseline="0" dirty="0" smtClean="0"/>
              <a:t>It’s to take care the system before a device is out of order.</a:t>
            </a:r>
          </a:p>
          <a:p>
            <a:endParaRPr lang="en-US" altLang="ko-KR" baseline="0" dirty="0" smtClean="0"/>
          </a:p>
          <a:p>
            <a:r>
              <a:rPr lang="en-US" altLang="ko-KR" baseline="0" dirty="0" smtClean="0"/>
              <a:t>-------------</a:t>
            </a:r>
          </a:p>
          <a:p>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Let me briefly explain this research, </a:t>
            </a:r>
          </a:p>
          <a:p>
            <a:endParaRPr lang="en-US" altLang="ko-KR" baseline="0" dirty="0" smtClean="0"/>
          </a:p>
          <a:p>
            <a:r>
              <a:rPr lang="en-US" altLang="ko-KR" baseline="0" dirty="0" smtClean="0"/>
              <a:t>-------------------------------------------------------------------------------------------------------------------------------------------------------------------</a:t>
            </a:r>
          </a:p>
          <a:p>
            <a:endParaRPr lang="en-US" altLang="ko-KR" baseline="0" dirty="0" smtClean="0"/>
          </a:p>
          <a:p>
            <a:endParaRPr lang="en-US" altLang="ko-KR" baseline="0" dirty="0" smtClean="0"/>
          </a:p>
          <a:p>
            <a:r>
              <a:rPr lang="en-US" altLang="ko-KR" baseline="0" dirty="0" smtClean="0"/>
              <a:t>We define the strategy to analyze the error data.</a:t>
            </a:r>
          </a:p>
          <a:p>
            <a:r>
              <a:rPr lang="en-US" altLang="ko-KR" baseline="0" dirty="0" smtClean="0"/>
              <a:t>Error data is the anomaly that occurs when a device is aging.</a:t>
            </a:r>
          </a:p>
          <a:p>
            <a:endParaRPr lang="en-US" altLang="ko-KR" baseline="0" dirty="0" smtClean="0"/>
          </a:p>
          <a:p>
            <a:r>
              <a:rPr lang="en-US" altLang="ko-KR" baseline="0" dirty="0" smtClean="0"/>
              <a:t>This strategy is the solution that address the problem of Imbalanced data in this System big data.</a:t>
            </a:r>
          </a:p>
          <a:p>
            <a:r>
              <a:rPr lang="en-US" altLang="ko-KR" baseline="0" dirty="0" smtClean="0"/>
              <a:t>Using this strategy,, We will improve system efficiency as we detect error data and check or replace device before it break down.</a:t>
            </a:r>
          </a:p>
          <a:p>
            <a:endParaRPr lang="en-US" altLang="ko-KR" dirty="0" smtClean="0"/>
          </a:p>
          <a:p>
            <a:endParaRPr lang="en-US" altLang="ko-KR" dirty="0" smtClean="0"/>
          </a:p>
          <a:p>
            <a:r>
              <a:rPr lang="en-US" altLang="ko-KR" dirty="0" smtClean="0"/>
              <a:t>--------------------------------------------------------------------------------------------------------------------------------------------------------------------------------------------------------------------------</a:t>
            </a:r>
          </a:p>
          <a:p>
            <a:endParaRPr lang="en-US" altLang="ko-KR" dirty="0" smtClean="0"/>
          </a:p>
          <a:p>
            <a:r>
              <a:rPr lang="en-US" altLang="ko-KR" dirty="0" smtClean="0"/>
              <a:t>My</a:t>
            </a:r>
            <a:r>
              <a:rPr lang="en-US" altLang="ko-KR" baseline="0" dirty="0" smtClean="0"/>
              <a:t> major is software engineering in </a:t>
            </a:r>
            <a:r>
              <a:rPr lang="en-US" altLang="ko-KR" baseline="0" dirty="0" err="1" smtClean="0"/>
              <a:t>hongik</a:t>
            </a:r>
            <a:r>
              <a:rPr lang="en-US" altLang="ko-KR" baseline="0" dirty="0" smtClean="0"/>
              <a:t> university.</a:t>
            </a:r>
          </a:p>
          <a:p>
            <a:endParaRPr lang="en-US" altLang="ko-KR" baseline="0" dirty="0" smtClean="0"/>
          </a:p>
          <a:p>
            <a:r>
              <a:rPr lang="en-US" altLang="ko-KR" baseline="0" dirty="0" smtClean="0"/>
              <a:t>Why we do </a:t>
            </a:r>
            <a:r>
              <a:rPr lang="en-US" altLang="ko-KR" baseline="0" dirty="0" err="1" smtClean="0"/>
              <a:t>reaseach</a:t>
            </a:r>
            <a:r>
              <a:rPr lang="en-US" altLang="ko-KR" baseline="0" dirty="0" smtClean="0"/>
              <a:t>, small company develop </a:t>
            </a:r>
            <a:r>
              <a:rPr lang="en-US" altLang="ko-KR" baseline="0" dirty="0" err="1" smtClean="0"/>
              <a:t>moniroign</a:t>
            </a:r>
            <a:r>
              <a:rPr lang="en-US" altLang="ko-KR" baseline="0" dirty="0" smtClean="0"/>
              <a:t> system during the two year.</a:t>
            </a:r>
          </a:p>
          <a:p>
            <a:endParaRPr lang="en-US" altLang="ko-KR" dirty="0" smtClean="0"/>
          </a:p>
          <a:p>
            <a:r>
              <a:rPr lang="en-US" altLang="ko-KR" dirty="0" smtClean="0"/>
              <a:t>Every</a:t>
            </a:r>
            <a:r>
              <a:rPr lang="en-US" altLang="ko-KR" baseline="0" dirty="0" smtClean="0"/>
              <a:t> monitoring system take case </a:t>
            </a:r>
            <a:r>
              <a:rPr lang="en-US" altLang="ko-KR" dirty="0" smtClean="0"/>
              <a:t>After happening</a:t>
            </a:r>
            <a:r>
              <a:rPr lang="en-US" altLang="ko-KR" baseline="0" dirty="0" smtClean="0"/>
              <a:t> something problem.</a:t>
            </a:r>
          </a:p>
          <a:p>
            <a:r>
              <a:rPr lang="en-US" altLang="ko-KR" baseline="0" dirty="0" smtClean="0"/>
              <a:t>We are </a:t>
            </a:r>
            <a:r>
              <a:rPr lang="en-US" altLang="ko-KR" baseline="0" dirty="0" err="1" smtClean="0"/>
              <a:t>reaseache</a:t>
            </a:r>
            <a:r>
              <a:rPr lang="en-US" altLang="ko-KR" baseline="0" dirty="0" smtClean="0"/>
              <a:t> take care before happening something.</a:t>
            </a:r>
          </a:p>
          <a:p>
            <a:endParaRPr lang="en-US" altLang="ko-KR" baseline="0" dirty="0" smtClean="0"/>
          </a:p>
          <a:p>
            <a:r>
              <a:rPr lang="en-US" altLang="ko-KR" baseline="0" dirty="0" smtClean="0"/>
              <a:t>Error prediction algorithm</a:t>
            </a:r>
          </a:p>
          <a:p>
            <a:endParaRPr lang="en-US" altLang="ko-KR" baseline="0" dirty="0" smtClean="0"/>
          </a:p>
          <a:p>
            <a:r>
              <a:rPr lang="en-US" altLang="ko-KR" baseline="0" dirty="0" smtClean="0"/>
              <a:t>This </a:t>
            </a:r>
            <a:r>
              <a:rPr lang="en-US" altLang="ko-KR" baseline="0" dirty="0" err="1" smtClean="0"/>
              <a:t>reaseash</a:t>
            </a:r>
            <a:r>
              <a:rPr lang="en-US" altLang="ko-KR" baseline="0" dirty="0" smtClean="0"/>
              <a:t> </a:t>
            </a:r>
            <a:r>
              <a:rPr lang="en-US" altLang="ko-KR" baseline="0" dirty="0" err="1" smtClean="0"/>
              <a:t>gonea</a:t>
            </a:r>
            <a:r>
              <a:rPr lang="en-US" altLang="ko-KR" baseline="0" dirty="0" smtClean="0"/>
              <a:t> fine error predict algorithm.</a:t>
            </a:r>
          </a:p>
          <a:p>
            <a:r>
              <a:rPr lang="en-US" altLang="ko-KR" baseline="0" dirty="0" smtClean="0"/>
              <a:t>We gone a fine before system faults.</a:t>
            </a:r>
          </a:p>
          <a:p>
            <a:endParaRPr lang="en-US" altLang="ko-KR" dirty="0" smtClean="0"/>
          </a:p>
          <a:p>
            <a:pPr latinLnBrk="1"/>
            <a:r>
              <a:rPr lang="ko-KR" altLang="ko-KR" sz="1200" kern="1200" dirty="0" smtClean="0">
                <a:solidFill>
                  <a:schemeClr val="tx1"/>
                </a:solidFill>
                <a:effectLst/>
                <a:latin typeface="+mn-lt"/>
                <a:ea typeface="+mn-ea"/>
                <a:cs typeface="+mn-cs"/>
              </a:rPr>
              <a:t>안녕하세요</a:t>
            </a:r>
            <a:r>
              <a:rPr lang="en-US" altLang="ko-KR" sz="1200" kern="1200" dirty="0" smtClean="0">
                <a:solidFill>
                  <a:schemeClr val="tx1"/>
                </a:solidFill>
                <a:effectLst/>
                <a:latin typeface="+mn-lt"/>
                <a:ea typeface="+mn-ea"/>
                <a:cs typeface="+mn-cs"/>
              </a:rPr>
              <a:t>. </a:t>
            </a:r>
            <a:r>
              <a:rPr lang="ko-KR" altLang="ko-KR" sz="1200" kern="1200" dirty="0" smtClean="0">
                <a:solidFill>
                  <a:schemeClr val="tx1"/>
                </a:solidFill>
                <a:effectLst/>
                <a:latin typeface="+mn-lt"/>
                <a:ea typeface="+mn-ea"/>
                <a:cs typeface="+mn-cs"/>
              </a:rPr>
              <a:t>홍익대학교</a:t>
            </a:r>
            <a:r>
              <a:rPr lang="en-US" altLang="ko-KR" sz="1200" kern="1200" dirty="0" smtClean="0">
                <a:solidFill>
                  <a:schemeClr val="tx1"/>
                </a:solidFill>
                <a:effectLst/>
                <a:latin typeface="+mn-lt"/>
                <a:ea typeface="+mn-ea"/>
                <a:cs typeface="+mn-cs"/>
              </a:rPr>
              <a:t> SE Lab </a:t>
            </a:r>
            <a:r>
              <a:rPr lang="ko-KR" altLang="ko-KR" sz="1200" kern="1200" dirty="0" smtClean="0">
                <a:solidFill>
                  <a:schemeClr val="tx1"/>
                </a:solidFill>
                <a:effectLst/>
                <a:latin typeface="+mn-lt"/>
                <a:ea typeface="+mn-ea"/>
                <a:cs typeface="+mn-cs"/>
              </a:rPr>
              <a:t>변은영 입니다</a:t>
            </a:r>
            <a:r>
              <a:rPr lang="en-US" altLang="ko-KR" sz="1200" kern="1200" dirty="0" smtClean="0">
                <a:solidFill>
                  <a:schemeClr val="tx1"/>
                </a:solidFill>
                <a:effectLst/>
                <a:latin typeface="+mn-lt"/>
                <a:ea typeface="+mn-ea"/>
                <a:cs typeface="+mn-cs"/>
              </a:rPr>
              <a:t>.</a:t>
            </a:r>
            <a:endParaRPr lang="ko-KR" altLang="ko-KR" sz="1200" kern="1200" dirty="0" smtClean="0">
              <a:solidFill>
                <a:schemeClr val="tx1"/>
              </a:solidFill>
              <a:effectLst/>
              <a:latin typeface="+mn-lt"/>
              <a:ea typeface="+mn-ea"/>
              <a:cs typeface="+mn-cs"/>
            </a:endParaRPr>
          </a:p>
          <a:p>
            <a:pPr latinLnBrk="1"/>
            <a:r>
              <a:rPr lang="ko-KR" altLang="ko-KR" sz="1200" kern="1200" dirty="0" smtClean="0">
                <a:solidFill>
                  <a:schemeClr val="tx1"/>
                </a:solidFill>
                <a:effectLst/>
                <a:latin typeface="+mn-lt"/>
                <a:ea typeface="+mn-ea"/>
                <a:cs typeface="+mn-cs"/>
              </a:rPr>
              <a:t>저는</a:t>
            </a:r>
            <a:r>
              <a:rPr lang="en-US" altLang="ko-KR" sz="1200" kern="1200" dirty="0" smtClean="0">
                <a:solidFill>
                  <a:schemeClr val="tx1"/>
                </a:solidFill>
                <a:effectLst/>
                <a:latin typeface="+mn-lt"/>
                <a:ea typeface="+mn-ea"/>
                <a:cs typeface="+mn-cs"/>
              </a:rPr>
              <a:t> Error Data Analysis of the Photovoltaic Energy Monitoring System using the Prediction interval for Multivariate Linear Regression</a:t>
            </a:r>
            <a:r>
              <a:rPr lang="ko-KR" altLang="ko-KR" sz="1200" kern="1200" dirty="0" smtClean="0">
                <a:solidFill>
                  <a:schemeClr val="tx1"/>
                </a:solidFill>
                <a:effectLst/>
                <a:latin typeface="+mn-lt"/>
                <a:ea typeface="+mn-ea"/>
                <a:cs typeface="+mn-cs"/>
              </a:rPr>
              <a:t>을 주제로 발표하겠습니다</a:t>
            </a:r>
            <a:r>
              <a:rPr lang="en-US" altLang="ko-KR" sz="1200" kern="1200" dirty="0" smtClean="0">
                <a:solidFill>
                  <a:schemeClr val="tx1"/>
                </a:solidFill>
                <a:effectLst/>
                <a:latin typeface="+mn-lt"/>
                <a:ea typeface="+mn-ea"/>
                <a:cs typeface="+mn-cs"/>
              </a:rPr>
              <a:t>. </a:t>
            </a:r>
            <a:endParaRPr lang="ko-KR" altLang="ko-KR" sz="1200" kern="1200" dirty="0" smtClean="0">
              <a:solidFill>
                <a:schemeClr val="tx1"/>
              </a:solidFill>
              <a:effectLst/>
              <a:latin typeface="+mn-lt"/>
              <a:ea typeface="+mn-ea"/>
              <a:cs typeface="+mn-cs"/>
            </a:endParaRPr>
          </a:p>
          <a:p>
            <a:pPr latinLnBrk="1"/>
            <a:r>
              <a:rPr lang="ko-KR" altLang="ko-KR" sz="1200" kern="1200" dirty="0" smtClean="0">
                <a:solidFill>
                  <a:schemeClr val="tx1"/>
                </a:solidFill>
                <a:effectLst/>
                <a:latin typeface="+mn-lt"/>
                <a:ea typeface="+mn-ea"/>
                <a:cs typeface="+mn-cs"/>
              </a:rPr>
              <a:t>내용에 대해 간단히 말씀 드리면</a:t>
            </a:r>
            <a:r>
              <a:rPr lang="en-US" altLang="ko-KR" sz="1200" kern="1200" dirty="0" smtClean="0">
                <a:solidFill>
                  <a:schemeClr val="tx1"/>
                </a:solidFill>
                <a:effectLst/>
                <a:latin typeface="+mn-lt"/>
                <a:ea typeface="+mn-ea"/>
                <a:cs typeface="+mn-cs"/>
              </a:rPr>
              <a:t>,</a:t>
            </a:r>
          </a:p>
          <a:p>
            <a:pPr latinLnBrk="1"/>
            <a:r>
              <a:rPr lang="ko-KR" altLang="ko-KR" sz="1200" kern="1200" dirty="0" smtClean="0">
                <a:solidFill>
                  <a:schemeClr val="tx1"/>
                </a:solidFill>
                <a:effectLst/>
                <a:latin typeface="+mn-lt"/>
                <a:ea typeface="+mn-ea"/>
                <a:cs typeface="+mn-cs"/>
              </a:rPr>
              <a:t>태양광 모니터링 시스템에서 장비가 고장</a:t>
            </a:r>
            <a:r>
              <a:rPr lang="en-US" altLang="ko-KR" sz="1200" kern="1200" dirty="0" smtClean="0">
                <a:solidFill>
                  <a:schemeClr val="tx1"/>
                </a:solidFill>
                <a:effectLst/>
                <a:latin typeface="+mn-lt"/>
                <a:ea typeface="+mn-ea"/>
                <a:cs typeface="+mn-cs"/>
              </a:rPr>
              <a:t> </a:t>
            </a:r>
            <a:r>
              <a:rPr lang="ko-KR" altLang="ko-KR" sz="1200" kern="1200" dirty="0" smtClean="0">
                <a:solidFill>
                  <a:schemeClr val="tx1"/>
                </a:solidFill>
                <a:effectLst/>
                <a:latin typeface="+mn-lt"/>
                <a:ea typeface="+mn-ea"/>
                <a:cs typeface="+mn-cs"/>
              </a:rPr>
              <a:t>나기 이전에 </a:t>
            </a:r>
            <a:r>
              <a:rPr lang="ko-KR" altLang="en-US" sz="1200" kern="1200" dirty="0" smtClean="0">
                <a:solidFill>
                  <a:schemeClr val="tx1"/>
                </a:solidFill>
                <a:effectLst/>
                <a:latin typeface="+mn-lt"/>
                <a:ea typeface="+mn-ea"/>
                <a:cs typeface="+mn-cs"/>
              </a:rPr>
              <a:t>장비가 노후화되면서 </a:t>
            </a:r>
            <a:r>
              <a:rPr lang="ko-KR" altLang="ko-KR" sz="1200" kern="1200" dirty="0" smtClean="0">
                <a:solidFill>
                  <a:schemeClr val="tx1"/>
                </a:solidFill>
                <a:effectLst/>
                <a:latin typeface="+mn-lt"/>
                <a:ea typeface="+mn-ea"/>
                <a:cs typeface="+mn-cs"/>
              </a:rPr>
              <a:t>나타내는 이상현상인 에러 데이터를 검출하기 위한 전략을 설명합니다</a:t>
            </a:r>
            <a:r>
              <a:rPr lang="en-US" altLang="ko-KR" sz="1200" kern="1200" dirty="0" smtClean="0">
                <a:solidFill>
                  <a:schemeClr val="tx1"/>
                </a:solidFill>
                <a:effectLst/>
                <a:latin typeface="+mn-lt"/>
                <a:ea typeface="+mn-ea"/>
                <a:cs typeface="+mn-cs"/>
              </a:rPr>
              <a:t>.</a:t>
            </a:r>
            <a:endParaRPr lang="ko-KR" altLang="ko-KR" sz="1200" kern="1200" dirty="0" smtClean="0">
              <a:solidFill>
                <a:schemeClr val="tx1"/>
              </a:solidFill>
              <a:effectLst/>
              <a:latin typeface="+mn-lt"/>
              <a:ea typeface="+mn-ea"/>
              <a:cs typeface="+mn-cs"/>
            </a:endParaRPr>
          </a:p>
          <a:p>
            <a:pPr latinLnBrk="1"/>
            <a:r>
              <a:rPr lang="ko-KR" altLang="ko-KR" sz="1200" kern="1200" dirty="0" smtClean="0">
                <a:solidFill>
                  <a:schemeClr val="tx1"/>
                </a:solidFill>
                <a:effectLst/>
                <a:latin typeface="+mn-lt"/>
                <a:ea typeface="+mn-ea"/>
                <a:cs typeface="+mn-cs"/>
              </a:rPr>
              <a:t>이는 시스템 </a:t>
            </a:r>
            <a:r>
              <a:rPr lang="ko-KR" altLang="ko-KR" sz="1200" kern="1200" dirty="0" err="1" smtClean="0">
                <a:solidFill>
                  <a:schemeClr val="tx1"/>
                </a:solidFill>
                <a:effectLst/>
                <a:latin typeface="+mn-lt"/>
                <a:ea typeface="+mn-ea"/>
                <a:cs typeface="+mn-cs"/>
              </a:rPr>
              <a:t>빅데이터의</a:t>
            </a:r>
            <a:r>
              <a:rPr lang="ko-KR" altLang="ko-KR" sz="1200" kern="1200" dirty="0" smtClean="0">
                <a:solidFill>
                  <a:schemeClr val="tx1"/>
                </a:solidFill>
                <a:effectLst/>
                <a:latin typeface="+mn-lt"/>
                <a:ea typeface="+mn-ea"/>
                <a:cs typeface="+mn-cs"/>
              </a:rPr>
              <a:t> 불균형 데이터 문제를 해결할 수 있는 솔루션 입니다</a:t>
            </a:r>
            <a:r>
              <a:rPr lang="en-US" altLang="ko-KR" sz="1200" kern="1200" dirty="0" smtClean="0">
                <a:solidFill>
                  <a:schemeClr val="tx1"/>
                </a:solidFill>
                <a:effectLst/>
                <a:latin typeface="+mn-lt"/>
                <a:ea typeface="+mn-ea"/>
                <a:cs typeface="+mn-cs"/>
              </a:rPr>
              <a:t>.</a:t>
            </a:r>
            <a:endParaRPr lang="ko-KR" altLang="ko-KR" sz="1200" kern="1200" dirty="0" smtClean="0">
              <a:solidFill>
                <a:schemeClr val="tx1"/>
              </a:solidFill>
              <a:effectLst/>
              <a:latin typeface="+mn-lt"/>
              <a:ea typeface="+mn-ea"/>
              <a:cs typeface="+mn-cs"/>
            </a:endParaRPr>
          </a:p>
          <a:p>
            <a:pPr latinLnBrk="1"/>
            <a:r>
              <a:rPr lang="ko-KR" altLang="ko-KR" sz="1200" kern="1200" dirty="0" smtClean="0">
                <a:solidFill>
                  <a:schemeClr val="tx1"/>
                </a:solidFill>
                <a:effectLst/>
                <a:latin typeface="+mn-lt"/>
                <a:ea typeface="+mn-ea"/>
                <a:cs typeface="+mn-cs"/>
              </a:rPr>
              <a:t>이 전략을 통해서</a:t>
            </a:r>
            <a:r>
              <a:rPr lang="en-US" altLang="ko-KR" sz="1200" kern="1200" dirty="0" smtClean="0">
                <a:solidFill>
                  <a:schemeClr val="tx1"/>
                </a:solidFill>
                <a:effectLst/>
                <a:latin typeface="+mn-lt"/>
                <a:ea typeface="+mn-ea"/>
                <a:cs typeface="+mn-cs"/>
              </a:rPr>
              <a:t>, </a:t>
            </a:r>
            <a:r>
              <a:rPr lang="ko-KR" altLang="ko-KR" sz="1200" kern="1200" dirty="0" smtClean="0">
                <a:solidFill>
                  <a:schemeClr val="tx1"/>
                </a:solidFill>
                <a:effectLst/>
                <a:latin typeface="+mn-lt"/>
                <a:ea typeface="+mn-ea"/>
                <a:cs typeface="+mn-cs"/>
              </a:rPr>
              <a:t>우리는 시스템의 이상현상을 빠르게 검출함으로써 장비들이 </a:t>
            </a:r>
            <a:r>
              <a:rPr lang="ko-KR" altLang="ko-KR" sz="1200" kern="1200" dirty="0" err="1" smtClean="0">
                <a:solidFill>
                  <a:schemeClr val="tx1"/>
                </a:solidFill>
                <a:effectLst/>
                <a:latin typeface="+mn-lt"/>
                <a:ea typeface="+mn-ea"/>
                <a:cs typeface="+mn-cs"/>
              </a:rPr>
              <a:t>고장나기</a:t>
            </a:r>
            <a:r>
              <a:rPr lang="ko-KR" altLang="ko-KR" sz="1200" kern="1200" dirty="0" smtClean="0">
                <a:solidFill>
                  <a:schemeClr val="tx1"/>
                </a:solidFill>
                <a:effectLst/>
                <a:latin typeface="+mn-lt"/>
                <a:ea typeface="+mn-ea"/>
                <a:cs typeface="+mn-cs"/>
              </a:rPr>
              <a:t> 이전에 점검하거나 교</a:t>
            </a:r>
            <a:r>
              <a:rPr lang="ko-KR" altLang="en-US" sz="1200" kern="1200" dirty="0" smtClean="0">
                <a:solidFill>
                  <a:schemeClr val="tx1"/>
                </a:solidFill>
                <a:effectLst/>
                <a:latin typeface="+mn-lt"/>
                <a:ea typeface="+mn-ea"/>
                <a:cs typeface="+mn-cs"/>
              </a:rPr>
              <a:t>체</a:t>
            </a:r>
            <a:r>
              <a:rPr lang="en-US" altLang="ko-KR" sz="1200" kern="1200" baseline="0" dirty="0" smtClean="0">
                <a:solidFill>
                  <a:schemeClr val="tx1"/>
                </a:solidFill>
                <a:effectLst/>
                <a:latin typeface="+mn-lt"/>
                <a:ea typeface="+mn-ea"/>
                <a:cs typeface="+mn-cs"/>
              </a:rPr>
              <a:t> </a:t>
            </a:r>
            <a:r>
              <a:rPr lang="ko-KR" altLang="en-US" sz="1200" kern="1200" baseline="0" dirty="0" smtClean="0">
                <a:solidFill>
                  <a:schemeClr val="tx1"/>
                </a:solidFill>
                <a:effectLst/>
                <a:latin typeface="+mn-lt"/>
                <a:ea typeface="+mn-ea"/>
                <a:cs typeface="+mn-cs"/>
              </a:rPr>
              <a:t>할 수 있고</a:t>
            </a:r>
            <a:r>
              <a:rPr lang="ko-KR" altLang="ko-KR" sz="1200" kern="1200" dirty="0" smtClean="0">
                <a:solidFill>
                  <a:schemeClr val="tx1"/>
                </a:solidFill>
                <a:effectLst/>
                <a:latin typeface="+mn-lt"/>
                <a:ea typeface="+mn-ea"/>
                <a:cs typeface="+mn-cs"/>
              </a:rPr>
              <a:t> 태양광 시스템의 발전 효율성을 높이고자 합니다</a:t>
            </a:r>
            <a:r>
              <a:rPr lang="en-US" altLang="ko-KR" sz="1200" kern="1200" dirty="0" smtClean="0">
                <a:solidFill>
                  <a:schemeClr val="tx1"/>
                </a:solidFill>
                <a:effectLst/>
                <a:latin typeface="+mn-lt"/>
                <a:ea typeface="+mn-ea"/>
                <a:cs typeface="+mn-cs"/>
              </a:rPr>
              <a:t>.</a:t>
            </a:r>
            <a:endParaRPr lang="ko-KR" altLang="ko-KR" sz="1200" kern="1200" dirty="0" smtClean="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1</a:t>
            </a:fld>
            <a:endParaRPr lang="ko-KR" altLang="en-US"/>
          </a:p>
        </p:txBody>
      </p:sp>
    </p:spTree>
    <p:extLst>
      <p:ext uri="{BB962C8B-B14F-4D97-AF65-F5344CB8AC3E}">
        <p14:creationId xmlns:p14="http://schemas.microsoft.com/office/powerpoint/2010/main" val="1815978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is</a:t>
            </a:r>
            <a:r>
              <a:rPr lang="en-US" altLang="ko-KR" baseline="0" dirty="0" smtClean="0"/>
              <a:t> Multivariate Linear Regression Analysis Strategy.</a:t>
            </a:r>
          </a:p>
          <a:p>
            <a:r>
              <a:rPr lang="en-US" altLang="ko-KR" baseline="0" dirty="0" smtClean="0"/>
              <a:t>You can see the picture of the overall process </a:t>
            </a:r>
            <a:r>
              <a:rPr lang="en-US" altLang="ko-KR" baseline="0" dirty="0" smtClean="0"/>
              <a:t>for this </a:t>
            </a:r>
            <a:r>
              <a:rPr lang="en-US" altLang="ko-KR" dirty="0" smtClean="0"/>
              <a:t>strategy</a:t>
            </a:r>
            <a:r>
              <a:rPr lang="en-US" altLang="ko-KR" dirty="0" smtClean="0"/>
              <a:t>.</a:t>
            </a:r>
          </a:p>
          <a:p>
            <a:r>
              <a:rPr lang="en-US" altLang="ko-KR" dirty="0" smtClean="0"/>
              <a:t>We</a:t>
            </a:r>
            <a:r>
              <a:rPr lang="en-US" altLang="ko-KR" baseline="0" dirty="0" smtClean="0"/>
              <a:t> perform the data </a:t>
            </a:r>
            <a:r>
              <a:rPr lang="en-US" altLang="ko-KR" baseline="0" dirty="0" smtClean="0"/>
              <a:t>preprocessing. </a:t>
            </a:r>
            <a:r>
              <a:rPr lang="en-US" altLang="ko-KR" baseline="0" dirty="0" smtClean="0"/>
              <a:t>In this step, we process </a:t>
            </a:r>
            <a:r>
              <a:rPr lang="en-US" altLang="ko-KR" baseline="0" dirty="0" smtClean="0"/>
              <a:t>the power </a:t>
            </a:r>
            <a:r>
              <a:rPr lang="en-US" altLang="ko-KR" baseline="0" dirty="0" smtClean="0"/>
              <a:t>generation and sensor data stored big data. </a:t>
            </a:r>
          </a:p>
          <a:p>
            <a:r>
              <a:rPr lang="en-US" altLang="ko-KR" baseline="0" dirty="0" smtClean="0"/>
              <a:t>This process comprise three </a:t>
            </a:r>
            <a:r>
              <a:rPr lang="en-US" altLang="ko-KR" baseline="0" dirty="0" smtClean="0"/>
              <a:t>steps.</a:t>
            </a:r>
          </a:p>
          <a:p>
            <a:r>
              <a:rPr lang="en-US" altLang="ko-KR" baseline="0" dirty="0" smtClean="0"/>
              <a:t>And then, we organize Training and Test Data Set. </a:t>
            </a:r>
          </a:p>
          <a:p>
            <a:endParaRPr lang="en-US" altLang="ko-KR" baseline="0" dirty="0" smtClean="0"/>
          </a:p>
          <a:p>
            <a:r>
              <a:rPr lang="en-US" altLang="ko-KR" baseline="0" dirty="0" smtClean="0"/>
              <a:t>Training </a:t>
            </a:r>
            <a:r>
              <a:rPr lang="en-US" altLang="ko-KR" baseline="0" dirty="0" smtClean="0"/>
              <a:t>set contain </a:t>
            </a:r>
            <a:r>
              <a:rPr lang="en-US" altLang="ko-KR" baseline="0" dirty="0" smtClean="0"/>
              <a:t>only normal data. We apply </a:t>
            </a:r>
            <a:r>
              <a:rPr lang="en-US" altLang="ko-KR" baseline="0" dirty="0" smtClean="0"/>
              <a:t>the Multivariate </a:t>
            </a:r>
            <a:r>
              <a:rPr lang="en-US" altLang="ko-KR" baseline="0" dirty="0" smtClean="0"/>
              <a:t>Linear Regression to this data. Then we define a regression line and get a prediction interval.</a:t>
            </a:r>
          </a:p>
          <a:p>
            <a:r>
              <a:rPr lang="en-US" altLang="ko-KR" baseline="0" dirty="0" smtClean="0"/>
              <a:t>Test set </a:t>
            </a:r>
            <a:r>
              <a:rPr lang="en-US" altLang="ko-KR" baseline="0" dirty="0" smtClean="0"/>
              <a:t>contain </a:t>
            </a:r>
            <a:r>
              <a:rPr lang="en-US" altLang="ko-KR" baseline="0" dirty="0" smtClean="0"/>
              <a:t>normal and error data. We confirm whether each </a:t>
            </a:r>
            <a:r>
              <a:rPr lang="en-US" altLang="ko-KR" baseline="0" dirty="0" smtClean="0"/>
              <a:t>test data set </a:t>
            </a:r>
            <a:r>
              <a:rPr lang="en-US" altLang="ko-KR" baseline="0" dirty="0" smtClean="0"/>
              <a:t>is including in prediction interval or not. </a:t>
            </a:r>
            <a:endParaRPr lang="en-US" altLang="ko-KR" baseline="0" dirty="0" smtClean="0"/>
          </a:p>
          <a:p>
            <a:r>
              <a:rPr lang="en-US" altLang="ko-KR" baseline="0" dirty="0" smtClean="0"/>
              <a:t>Through </a:t>
            </a:r>
            <a:r>
              <a:rPr lang="en-US" altLang="ko-KR" baseline="0" dirty="0" smtClean="0"/>
              <a:t>this, We evaluate the strategy</a:t>
            </a:r>
            <a:r>
              <a:rPr lang="en-US" altLang="ko-KR" baseline="0" dirty="0" smtClean="0"/>
              <a:t>.</a:t>
            </a:r>
          </a:p>
          <a:p>
            <a:endParaRPr lang="en-US" altLang="ko-KR" baseline="0" dirty="0" smtClean="0"/>
          </a:p>
          <a:p>
            <a:endParaRPr lang="en-US" altLang="ko-KR" baseline="0" dirty="0" smtClean="0"/>
          </a:p>
          <a:p>
            <a:r>
              <a:rPr lang="en-US" altLang="ko-KR" baseline="0" dirty="0" smtClean="0"/>
              <a:t>First, we explain about the data preprocessing.</a:t>
            </a:r>
          </a:p>
          <a:p>
            <a:endParaRPr lang="en-US" altLang="ko-KR" baseline="0" dirty="0" smtClean="0"/>
          </a:p>
          <a:p>
            <a:r>
              <a:rPr lang="en-US" altLang="ko-KR" baseline="0" dirty="0" smtClean="0"/>
              <a:t>----------------------------------------------------------------------------------------------------------------------------------------------------------------------------------------------------</a:t>
            </a:r>
          </a:p>
          <a:p>
            <a:endParaRPr lang="en-US" altLang="ko-KR" baseline="0" dirty="0" smtClean="0"/>
          </a:p>
          <a:p>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Later step is explained before. I’ll explain the result and the evaluation of this strategy After explaining about the data preprocessing, </a:t>
            </a:r>
          </a:p>
          <a:p>
            <a:endParaRPr lang="en-US" altLang="ko-KR" dirty="0" smtClean="0"/>
          </a:p>
          <a:p>
            <a:endParaRPr lang="en-US" altLang="ko-KR" dirty="0" smtClean="0"/>
          </a:p>
          <a:p>
            <a:r>
              <a:rPr lang="ko-KR" altLang="en-US" dirty="0" smtClean="0"/>
              <a:t>이러한 전략을 기반으로 한 전체적인 프로세스는 다음과 같습니다</a:t>
            </a:r>
            <a:r>
              <a:rPr lang="en-US" altLang="ko-KR" dirty="0" smtClean="0"/>
              <a:t>. </a:t>
            </a:r>
            <a:r>
              <a:rPr lang="ko-KR" altLang="en-US" dirty="0" smtClean="0"/>
              <a:t>태양광 모니터링 시스템</a:t>
            </a:r>
            <a:r>
              <a:rPr lang="ko-KR" altLang="en-US" baseline="0" dirty="0" smtClean="0"/>
              <a:t> </a:t>
            </a:r>
            <a:r>
              <a:rPr lang="ko-KR" altLang="en-US" dirty="0" err="1" smtClean="0"/>
              <a:t>빅데이터에</a:t>
            </a:r>
            <a:r>
              <a:rPr lang="ko-KR" altLang="en-US" dirty="0" smtClean="0"/>
              <a:t> 저장된 발전량 데이터와 수평 일사량</a:t>
            </a:r>
            <a:r>
              <a:rPr lang="en-US" altLang="ko-KR" dirty="0" smtClean="0"/>
              <a:t>, </a:t>
            </a:r>
            <a:r>
              <a:rPr lang="ko-KR" altLang="en-US" dirty="0" smtClean="0"/>
              <a:t>경사 일사량</a:t>
            </a:r>
            <a:r>
              <a:rPr lang="en-US" altLang="ko-KR" dirty="0" smtClean="0"/>
              <a:t>, </a:t>
            </a:r>
            <a:r>
              <a:rPr lang="ko-KR" altLang="en-US" dirty="0" smtClean="0"/>
              <a:t>모듈 온도</a:t>
            </a:r>
            <a:r>
              <a:rPr lang="en-US" altLang="ko-KR" dirty="0" smtClean="0"/>
              <a:t>, </a:t>
            </a:r>
            <a:r>
              <a:rPr lang="ko-KR" altLang="en-US" dirty="0" smtClean="0"/>
              <a:t>외부 온도와 같은 센서 데이터를 대상으로 데이터 </a:t>
            </a:r>
            <a:r>
              <a:rPr lang="ko-KR" altLang="en-US" dirty="0" err="1" smtClean="0"/>
              <a:t>전처리를</a:t>
            </a:r>
            <a:r>
              <a:rPr lang="ko-KR" altLang="en-US" dirty="0" smtClean="0"/>
              <a:t> 수행합니다</a:t>
            </a:r>
            <a:r>
              <a:rPr lang="en-US" altLang="ko-KR" dirty="0" smtClean="0"/>
              <a:t>.</a:t>
            </a:r>
          </a:p>
          <a:p>
            <a:r>
              <a:rPr lang="ko-KR" altLang="en-US" dirty="0" smtClean="0"/>
              <a:t>데이터 전처리 과정은 크게 세가지 단계를 거치게 됩니다</a:t>
            </a:r>
            <a:r>
              <a:rPr lang="en-US" altLang="ko-KR" dirty="0" smtClean="0"/>
              <a:t>. </a:t>
            </a:r>
            <a:r>
              <a:rPr lang="ko-KR" altLang="en-US" dirty="0" smtClean="0"/>
              <a:t>데이터 </a:t>
            </a:r>
            <a:r>
              <a:rPr lang="ko-KR" altLang="en-US" dirty="0" err="1" smtClean="0"/>
              <a:t>전처리를</a:t>
            </a:r>
            <a:r>
              <a:rPr lang="ko-KR" altLang="en-US" dirty="0" smtClean="0"/>
              <a:t> 마친 데이터들을 </a:t>
            </a:r>
            <a:r>
              <a:rPr lang="en-US" altLang="ko-KR" dirty="0" smtClean="0"/>
              <a:t>Regression</a:t>
            </a:r>
            <a:r>
              <a:rPr lang="ko-KR" altLang="en-US" dirty="0" smtClean="0"/>
              <a:t>을 수행할 트레이닝 셋과 러닝 결과를 평가하기 위한 테스트 셋으로 구분합니다</a:t>
            </a:r>
            <a:r>
              <a:rPr lang="en-US" altLang="ko-KR" dirty="0" smtClean="0"/>
              <a:t>.</a:t>
            </a:r>
          </a:p>
          <a:p>
            <a:r>
              <a:rPr lang="ko-KR" altLang="en-US" dirty="0" smtClean="0"/>
              <a:t>트레이닝 셋은 완전하게 정상인 데이터들로 이 데이터들에 </a:t>
            </a:r>
            <a:r>
              <a:rPr lang="en-US" altLang="ko-KR" dirty="0" smtClean="0"/>
              <a:t>Multivariate Linear Regression </a:t>
            </a:r>
            <a:r>
              <a:rPr lang="ko-KR" altLang="en-US" dirty="0" smtClean="0"/>
              <a:t>알고리즘을 적용하여 </a:t>
            </a:r>
            <a:r>
              <a:rPr lang="en-US" altLang="ko-KR" dirty="0" smtClean="0"/>
              <a:t>Regression Line</a:t>
            </a:r>
            <a:r>
              <a:rPr lang="ko-KR" altLang="en-US" dirty="0" smtClean="0"/>
              <a:t>을 찾고 </a:t>
            </a:r>
            <a:r>
              <a:rPr lang="en-US" altLang="ko-KR" dirty="0" smtClean="0"/>
              <a:t>prediction interval</a:t>
            </a:r>
            <a:r>
              <a:rPr lang="ko-KR" altLang="en-US" dirty="0" smtClean="0"/>
              <a:t>을 구합니다</a:t>
            </a:r>
            <a:r>
              <a:rPr lang="en-US" altLang="ko-KR" dirty="0" smtClean="0"/>
              <a:t>.</a:t>
            </a:r>
          </a:p>
          <a:p>
            <a:r>
              <a:rPr lang="ko-KR" altLang="en-US" dirty="0" smtClean="0"/>
              <a:t>그리고 정상과 오류 데이터가 섞여 있는 테스트 셋을</a:t>
            </a:r>
            <a:r>
              <a:rPr lang="ko-KR" altLang="en-US" baseline="0" dirty="0" smtClean="0"/>
              <a:t> 대상으로 </a:t>
            </a:r>
            <a:r>
              <a:rPr lang="en-US" altLang="ko-KR" baseline="0" dirty="0" smtClean="0"/>
              <a:t>Prediction </a:t>
            </a:r>
            <a:r>
              <a:rPr lang="en-US" altLang="ko-KR" baseline="0" dirty="0" err="1" smtClean="0"/>
              <a:t>interva</a:t>
            </a:r>
            <a:r>
              <a:rPr lang="ko-KR" altLang="en-US" baseline="0" dirty="0" smtClean="0"/>
              <a:t>에 포함되는지 포함되지 않는지를 확인함으로써 에러 데이터를 분석하고 제안한 전략을 평가합니다</a:t>
            </a:r>
            <a:r>
              <a:rPr lang="en-US" altLang="ko-KR" baseline="0" dirty="0" smtClean="0"/>
              <a:t>.</a:t>
            </a:r>
          </a:p>
          <a:p>
            <a:endParaRPr lang="en-US" altLang="ko-KR" baseline="0" dirty="0" smtClean="0"/>
          </a:p>
          <a:p>
            <a:r>
              <a:rPr lang="ko-KR" altLang="en-US" baseline="0" dirty="0" smtClean="0"/>
              <a:t>뒷부분에 있는 단계는 앞에서 설명했던 전략과 같이 진행되고 </a:t>
            </a:r>
            <a:r>
              <a:rPr lang="ko-KR" altLang="en-US" baseline="0" dirty="0" err="1" smtClean="0"/>
              <a:t>앞단에서의</a:t>
            </a:r>
            <a:r>
              <a:rPr lang="ko-KR" altLang="en-US" baseline="0" dirty="0" smtClean="0"/>
              <a:t> 데이터 전처리 과정을 간략하게 설명하고 이 전략의 결과 평가를 </a:t>
            </a:r>
            <a:r>
              <a:rPr lang="ko-KR" altLang="en-US" baseline="0" dirty="0" err="1" smtClean="0"/>
              <a:t>말씀드리겠습니다</a:t>
            </a:r>
            <a:r>
              <a:rPr lang="en-US" altLang="ko-KR" baseline="0" dirty="0" smtClean="0"/>
              <a:t>.</a:t>
            </a:r>
            <a:endParaRPr lang="ko-KR" altLang="en-US" dirty="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10</a:t>
            </a:fld>
            <a:endParaRPr lang="ko-KR" altLang="en-US"/>
          </a:p>
        </p:txBody>
      </p:sp>
    </p:spTree>
    <p:extLst>
      <p:ext uri="{BB962C8B-B14F-4D97-AF65-F5344CB8AC3E}">
        <p14:creationId xmlns:p14="http://schemas.microsoft.com/office/powerpoint/2010/main" val="1582533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It is very important.</a:t>
            </a:r>
            <a:endParaRPr lang="en-US" altLang="ko-KR" baseline="0" dirty="0" smtClean="0"/>
          </a:p>
          <a:p>
            <a:r>
              <a:rPr lang="en-US" altLang="ko-KR" baseline="0" dirty="0" smtClean="0"/>
              <a:t>According the data processing, we can </a:t>
            </a:r>
            <a:r>
              <a:rPr lang="en-US" altLang="ko-KR" baseline="0" dirty="0" smtClean="0"/>
              <a:t>get various </a:t>
            </a:r>
            <a:r>
              <a:rPr lang="en-US" altLang="ko-KR" baseline="0" dirty="0" smtClean="0"/>
              <a:t>results. </a:t>
            </a:r>
            <a:endParaRPr lang="en-US" altLang="ko-KR" baseline="0" dirty="0" smtClean="0"/>
          </a:p>
          <a:p>
            <a:r>
              <a:rPr lang="en-US" altLang="ko-KR" baseline="0" dirty="0" smtClean="0"/>
              <a:t>It can be summarized in three steps.</a:t>
            </a:r>
          </a:p>
          <a:p>
            <a:endParaRPr lang="en-US" altLang="ko-KR" baseline="0" dirty="0" smtClean="0"/>
          </a:p>
          <a:p>
            <a:r>
              <a:rPr lang="en-US" altLang="ko-KR" baseline="0" dirty="0" smtClean="0"/>
              <a:t> </a:t>
            </a:r>
            <a:r>
              <a:rPr lang="ko-KR" altLang="en-US" dirty="0" smtClean="0"/>
              <a:t>데이터 </a:t>
            </a:r>
            <a:r>
              <a:rPr lang="ko-KR" altLang="en-US" dirty="0" err="1" smtClean="0"/>
              <a:t>전처리는</a:t>
            </a:r>
            <a:r>
              <a:rPr lang="ko-KR" altLang="en-US" dirty="0" smtClean="0"/>
              <a:t> </a:t>
            </a:r>
            <a:r>
              <a:rPr lang="ko-KR" altLang="en-US" dirty="0" err="1" smtClean="0"/>
              <a:t>머신러닝에서</a:t>
            </a:r>
            <a:r>
              <a:rPr lang="ko-KR" altLang="en-US" dirty="0" smtClean="0"/>
              <a:t> 매우 중요한 과정으로</a:t>
            </a:r>
            <a:r>
              <a:rPr lang="en-US" altLang="ko-KR" dirty="0" smtClean="0"/>
              <a:t>, </a:t>
            </a:r>
            <a:r>
              <a:rPr lang="ko-KR" altLang="en-US" dirty="0" smtClean="0"/>
              <a:t>데이터를 어떻게 전처리 하였는지에 따라서 매우 다른 결과들이 나올 수 있습니다</a:t>
            </a:r>
            <a:r>
              <a:rPr lang="en-US" altLang="ko-KR" dirty="0" smtClean="0"/>
              <a:t>. </a:t>
            </a:r>
            <a:r>
              <a:rPr lang="ko-KR" altLang="en-US" dirty="0" smtClean="0"/>
              <a:t>과정은 크게 </a:t>
            </a:r>
            <a:r>
              <a:rPr lang="en-US" altLang="ko-KR" dirty="0" smtClean="0"/>
              <a:t>3</a:t>
            </a:r>
            <a:r>
              <a:rPr lang="ko-KR" altLang="en-US" dirty="0" smtClean="0"/>
              <a:t>가지로 </a:t>
            </a:r>
            <a:r>
              <a:rPr lang="en-US" altLang="ko-KR" dirty="0" smtClean="0"/>
              <a:t>Select Data, preprocess Data, Transform Data</a:t>
            </a:r>
            <a:r>
              <a:rPr lang="ko-KR" altLang="en-US" dirty="0" smtClean="0"/>
              <a:t>로 이루어집니다</a:t>
            </a:r>
            <a:r>
              <a:rPr lang="en-US" altLang="ko-KR" dirty="0" smtClean="0"/>
              <a:t>.</a:t>
            </a:r>
            <a:endParaRPr lang="ko-KR" altLang="en-US" dirty="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11</a:t>
            </a:fld>
            <a:endParaRPr lang="ko-KR" altLang="en-US"/>
          </a:p>
        </p:txBody>
      </p:sp>
    </p:spTree>
    <p:extLst>
      <p:ext uri="{BB962C8B-B14F-4D97-AF65-F5344CB8AC3E}">
        <p14:creationId xmlns:p14="http://schemas.microsoft.com/office/powerpoint/2010/main" val="98426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Step 1 is Select</a:t>
            </a:r>
            <a:r>
              <a:rPr lang="en-US" altLang="ko-KR" baseline="0" dirty="0" smtClean="0"/>
              <a:t> Data. We need to consider what data actually need to address the problem.</a:t>
            </a:r>
          </a:p>
          <a:p>
            <a:endParaRPr lang="en-US" altLang="ko-KR" dirty="0" smtClean="0"/>
          </a:p>
          <a:p>
            <a:r>
              <a:rPr lang="en-US" altLang="ko-KR" dirty="0" smtClean="0"/>
              <a:t>For regression, we select</a:t>
            </a:r>
            <a:r>
              <a:rPr lang="en-US" altLang="ko-KR" baseline="0" dirty="0" smtClean="0"/>
              <a:t> dependent and independent variables.</a:t>
            </a:r>
          </a:p>
          <a:p>
            <a:r>
              <a:rPr lang="en-US" altLang="ko-KR" dirty="0" smtClean="0"/>
              <a:t>We</a:t>
            </a:r>
            <a:r>
              <a:rPr lang="en-US" altLang="ko-KR" baseline="0" dirty="0" smtClean="0"/>
              <a:t> select </a:t>
            </a:r>
            <a:r>
              <a:rPr lang="en-US" altLang="ko-KR" baseline="0" dirty="0" smtClean="0"/>
              <a:t>the current </a:t>
            </a:r>
            <a:r>
              <a:rPr lang="en-US" altLang="ko-KR" baseline="0" dirty="0" smtClean="0"/>
              <a:t>power generation as dependent variable.</a:t>
            </a:r>
          </a:p>
          <a:p>
            <a:pPr latinLnBrk="1"/>
            <a:r>
              <a:rPr lang="en-US" altLang="ko-KR" sz="1200" kern="1200" dirty="0" smtClean="0">
                <a:solidFill>
                  <a:schemeClr val="tx1"/>
                </a:solidFill>
                <a:effectLst/>
                <a:latin typeface="+mn-lt"/>
                <a:ea typeface="+mn-ea"/>
                <a:cs typeface="+mn-cs"/>
              </a:rPr>
              <a:t>To search independent variables, we performed a correlation analysis.</a:t>
            </a:r>
            <a:endParaRPr lang="ko-KR" altLang="ko-KR" sz="1200" kern="1200" dirty="0" smtClean="0">
              <a:solidFill>
                <a:schemeClr val="tx1"/>
              </a:solidFill>
              <a:effectLst/>
              <a:latin typeface="+mn-lt"/>
              <a:ea typeface="+mn-ea"/>
              <a:cs typeface="+mn-cs"/>
            </a:endParaRPr>
          </a:p>
          <a:p>
            <a:endParaRPr lang="en-US" altLang="ko-KR" dirty="0" smtClean="0"/>
          </a:p>
          <a:p>
            <a:r>
              <a:rPr lang="en-US" altLang="ko-KR" dirty="0" smtClean="0"/>
              <a:t>As a result, </a:t>
            </a:r>
            <a:r>
              <a:rPr lang="en-US" altLang="ko-KR" dirty="0" smtClean="0"/>
              <a:t>we can find the three</a:t>
            </a:r>
            <a:r>
              <a:rPr lang="en-US" altLang="ko-KR" baseline="0" dirty="0" smtClean="0"/>
              <a:t> </a:t>
            </a:r>
            <a:r>
              <a:rPr lang="en-US" altLang="ko-KR" dirty="0" smtClean="0"/>
              <a:t>variables that clear </a:t>
            </a:r>
            <a:r>
              <a:rPr lang="en-US" altLang="ko-KR" dirty="0" smtClean="0"/>
              <a:t>correlate </a:t>
            </a:r>
            <a:r>
              <a:rPr lang="en-US" altLang="ko-KR" dirty="0" smtClean="0"/>
              <a:t>with </a:t>
            </a:r>
            <a:r>
              <a:rPr lang="en-US" altLang="ko-KR" dirty="0" smtClean="0"/>
              <a:t>the </a:t>
            </a:r>
            <a:r>
              <a:rPr lang="en-US" altLang="ko-KR" baseline="0" dirty="0" smtClean="0"/>
              <a:t>current </a:t>
            </a:r>
            <a:r>
              <a:rPr lang="en-US" altLang="ko-KR" baseline="0" dirty="0" smtClean="0"/>
              <a:t>power generation.</a:t>
            </a:r>
          </a:p>
          <a:p>
            <a:pPr latinLnBrk="1"/>
            <a:r>
              <a:rPr lang="en-US" altLang="ko-KR" sz="1200" kern="1200" dirty="0" smtClean="0">
                <a:solidFill>
                  <a:schemeClr val="tx1"/>
                </a:solidFill>
                <a:effectLst/>
                <a:latin typeface="+mn-lt"/>
                <a:ea typeface="+mn-ea"/>
                <a:cs typeface="+mn-cs"/>
              </a:rPr>
              <a:t>H variable means horizontal solar radiation. And S variable means slope solar radiation</a:t>
            </a:r>
            <a:endParaRPr lang="en-US" altLang="ko-KR" dirty="0" smtClean="0"/>
          </a:p>
          <a:p>
            <a:endParaRPr lang="en-US" altLang="ko-KR" dirty="0" smtClean="0"/>
          </a:p>
          <a:p>
            <a:r>
              <a:rPr lang="ko-KR" altLang="en-US" dirty="0" smtClean="0"/>
              <a:t>태양광 에너지 모니터링 시스템에서의 데이터 선택 과정을 수행합니다</a:t>
            </a:r>
            <a:r>
              <a:rPr lang="en-US" altLang="ko-KR" dirty="0" smtClean="0"/>
              <a:t>. </a:t>
            </a:r>
            <a:r>
              <a:rPr lang="ko-KR" altLang="en-US" dirty="0" smtClean="0"/>
              <a:t>우선 </a:t>
            </a:r>
            <a:r>
              <a:rPr lang="en-US" altLang="ko-KR" dirty="0" smtClean="0"/>
              <a:t>regression</a:t>
            </a:r>
            <a:r>
              <a:rPr lang="ko-KR" altLang="en-US" dirty="0" smtClean="0"/>
              <a:t>을 위해서는 </a:t>
            </a:r>
            <a:r>
              <a:rPr lang="en-US" altLang="ko-KR" dirty="0" smtClean="0"/>
              <a:t>independent value</a:t>
            </a:r>
            <a:r>
              <a:rPr lang="ko-KR" altLang="en-US" dirty="0" smtClean="0"/>
              <a:t>와 </a:t>
            </a:r>
            <a:r>
              <a:rPr lang="en-US" altLang="ko-KR" dirty="0" smtClean="0"/>
              <a:t>dependent value</a:t>
            </a:r>
            <a:r>
              <a:rPr lang="ko-KR" altLang="en-US" dirty="0" smtClean="0"/>
              <a:t>를 선택해야 합니다</a:t>
            </a:r>
            <a:r>
              <a:rPr lang="en-US" altLang="ko-KR" dirty="0" smtClean="0"/>
              <a:t>.</a:t>
            </a:r>
          </a:p>
          <a:p>
            <a:r>
              <a:rPr lang="ko-KR" altLang="en-US" dirty="0" smtClean="0"/>
              <a:t>이 시스템에서 최종적으로 얻게</a:t>
            </a:r>
            <a:r>
              <a:rPr lang="ko-KR" altLang="en-US" baseline="0" dirty="0" smtClean="0"/>
              <a:t> 되는 데이터는 발전량 데이터 이기 때문에 </a:t>
            </a:r>
            <a:r>
              <a:rPr lang="en-US" altLang="ko-KR" baseline="0" dirty="0" smtClean="0"/>
              <a:t>dependent value</a:t>
            </a:r>
            <a:r>
              <a:rPr lang="ko-KR" altLang="en-US" baseline="0" dirty="0" smtClean="0"/>
              <a:t>를 발전량으로 설정합니다</a:t>
            </a:r>
            <a:r>
              <a:rPr lang="en-US" altLang="ko-KR" baseline="0" dirty="0" smtClean="0"/>
              <a:t>.</a:t>
            </a:r>
          </a:p>
          <a:p>
            <a:r>
              <a:rPr lang="ko-KR" altLang="en-US" baseline="0" dirty="0" smtClean="0"/>
              <a:t>그리고 앞에서 설명한 대로 이 문제를 해결하기 위해 필요한 데이터들을 선택하게 되는데 이 문제는 센서 데이터들을 통해서 발전량을 예측하는 과정이기 때문에</a:t>
            </a:r>
            <a:endParaRPr lang="en-US" altLang="ko-KR" baseline="0" dirty="0" smtClean="0"/>
          </a:p>
          <a:p>
            <a:r>
              <a:rPr lang="ko-KR" altLang="en-US" baseline="0" dirty="0" smtClean="0"/>
              <a:t>발전량과 센서 데이터들간의 상관관계 분석이 필요합니다</a:t>
            </a:r>
            <a:r>
              <a:rPr lang="en-US" altLang="ko-KR" baseline="0" dirty="0" smtClean="0"/>
              <a:t>.</a:t>
            </a:r>
          </a:p>
          <a:p>
            <a:r>
              <a:rPr lang="ko-KR" altLang="en-US" baseline="0" dirty="0" smtClean="0"/>
              <a:t>그 결과 시간</a:t>
            </a:r>
            <a:r>
              <a:rPr lang="en-US" altLang="ko-KR" baseline="0" dirty="0" smtClean="0"/>
              <a:t>, </a:t>
            </a:r>
            <a:r>
              <a:rPr lang="ko-KR" altLang="en-US" baseline="0" dirty="0" smtClean="0"/>
              <a:t>경사 일사량</a:t>
            </a:r>
            <a:r>
              <a:rPr lang="en-US" altLang="ko-KR" baseline="0" dirty="0" smtClean="0"/>
              <a:t>, </a:t>
            </a:r>
            <a:r>
              <a:rPr lang="ko-KR" altLang="en-US" baseline="0" dirty="0" smtClean="0"/>
              <a:t>수평 일사량과의 상관 관계가 확연히 나타났습니다</a:t>
            </a:r>
            <a:r>
              <a:rPr lang="en-US" altLang="ko-KR" baseline="0" dirty="0" smtClean="0"/>
              <a:t>. </a:t>
            </a:r>
            <a:r>
              <a:rPr lang="ko-KR" altLang="en-US" baseline="0" dirty="0" smtClean="0"/>
              <a:t>따라서</a:t>
            </a:r>
            <a:r>
              <a:rPr lang="en-US" altLang="ko-KR" baseline="0" dirty="0" smtClean="0"/>
              <a:t> </a:t>
            </a:r>
            <a:r>
              <a:rPr lang="ko-KR" altLang="en-US" baseline="0" dirty="0" smtClean="0"/>
              <a:t>이 데이터들을 </a:t>
            </a:r>
            <a:r>
              <a:rPr lang="en-US" altLang="ko-KR" baseline="0" dirty="0" smtClean="0"/>
              <a:t>independent variable</a:t>
            </a:r>
            <a:r>
              <a:rPr lang="ko-KR" altLang="en-US" baseline="0" dirty="0" smtClean="0"/>
              <a:t>로 사용합니다</a:t>
            </a:r>
            <a:r>
              <a:rPr lang="en-US" altLang="ko-KR" baseline="0" dirty="0" smtClean="0"/>
              <a:t>.</a:t>
            </a:r>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12</a:t>
            </a:fld>
            <a:endParaRPr lang="ko-KR" altLang="en-US"/>
          </a:p>
        </p:txBody>
      </p:sp>
    </p:spTree>
    <p:extLst>
      <p:ext uri="{BB962C8B-B14F-4D97-AF65-F5344CB8AC3E}">
        <p14:creationId xmlns:p14="http://schemas.microsoft.com/office/powerpoint/2010/main" val="1786694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Step 2 is preprocess data. </a:t>
            </a:r>
            <a:r>
              <a:rPr lang="en-US" altLang="ko-KR" dirty="0" smtClean="0"/>
              <a:t>We need</a:t>
            </a:r>
            <a:r>
              <a:rPr lang="en-US" altLang="ko-KR" baseline="0" dirty="0" smtClean="0"/>
              <a:t> to consider how we are going to use the data.</a:t>
            </a:r>
            <a:endParaRPr lang="en-US" altLang="ko-KR" baseline="0" dirty="0" smtClean="0"/>
          </a:p>
          <a:p>
            <a:endParaRPr lang="en-US" altLang="ko-KR" baseline="0" dirty="0" smtClean="0"/>
          </a:p>
          <a:p>
            <a:r>
              <a:rPr lang="en-US" altLang="ko-KR" baseline="0" dirty="0" smtClean="0"/>
              <a:t>There are three common </a:t>
            </a:r>
            <a:r>
              <a:rPr lang="en-US" altLang="ko-KR" baseline="0" dirty="0" smtClean="0"/>
              <a:t>steps.</a:t>
            </a:r>
            <a:endParaRPr lang="en-US" altLang="ko-KR" baseline="0" dirty="0" smtClean="0"/>
          </a:p>
          <a:p>
            <a:r>
              <a:rPr lang="en-US" altLang="ko-KR" baseline="0" dirty="0" smtClean="0"/>
              <a:t>We skipped the </a:t>
            </a:r>
            <a:r>
              <a:rPr lang="en-US" altLang="ko-KR" baseline="0" dirty="0" smtClean="0"/>
              <a:t>formatting. </a:t>
            </a:r>
            <a:r>
              <a:rPr lang="en-US" altLang="ko-KR" baseline="0" dirty="0" smtClean="0"/>
              <a:t>Because all data is numerical value.</a:t>
            </a:r>
          </a:p>
          <a:p>
            <a:r>
              <a:rPr lang="en-US" altLang="ko-KR" baseline="0" dirty="0" smtClean="0"/>
              <a:t>In the cleaning, we exclude the fault data which is </a:t>
            </a:r>
            <a:r>
              <a:rPr lang="en-US" altLang="ko-KR" baseline="0" dirty="0" smtClean="0"/>
              <a:t>the current </a:t>
            </a:r>
            <a:r>
              <a:rPr lang="en-US" altLang="ko-KR" baseline="0" dirty="0" smtClean="0"/>
              <a:t>power generation is 0.</a:t>
            </a:r>
          </a:p>
          <a:p>
            <a:r>
              <a:rPr lang="en-US" altLang="ko-KR" baseline="0" dirty="0" smtClean="0"/>
              <a:t>Also, we skipped the </a:t>
            </a:r>
            <a:r>
              <a:rPr lang="en-US" altLang="ko-KR" baseline="0" dirty="0" smtClean="0"/>
              <a:t>sampling. </a:t>
            </a:r>
            <a:r>
              <a:rPr lang="en-US" altLang="ko-KR" baseline="0" dirty="0" smtClean="0"/>
              <a:t>Because we </a:t>
            </a:r>
            <a:r>
              <a:rPr lang="en-US" altLang="ko-KR" baseline="0" dirty="0" smtClean="0"/>
              <a:t>have been collecting </a:t>
            </a:r>
            <a:r>
              <a:rPr lang="en-US" altLang="ko-KR" baseline="0" dirty="0" smtClean="0"/>
              <a:t>the data during the 2 years so the data is not that huge.</a:t>
            </a:r>
          </a:p>
          <a:p>
            <a:endParaRPr lang="en-US" altLang="ko-KR" baseline="0" dirty="0" smtClean="0"/>
          </a:p>
          <a:p>
            <a:r>
              <a:rPr lang="ko-KR" altLang="en-US" dirty="0" smtClean="0"/>
              <a:t>태양광 에너지 모니터링 시스템에서의 데이터 전처리 과정을 수행합니다</a:t>
            </a:r>
            <a:r>
              <a:rPr lang="en-US" altLang="ko-KR" dirty="0" smtClean="0"/>
              <a:t>. </a:t>
            </a:r>
            <a:r>
              <a:rPr lang="ko-KR" altLang="en-US" dirty="0" smtClean="0"/>
              <a:t>데이터들의 형식은 모두 수치 데이터 이므로 </a:t>
            </a:r>
            <a:r>
              <a:rPr lang="en-US" altLang="ko-KR" dirty="0" smtClean="0"/>
              <a:t>formatting </a:t>
            </a:r>
            <a:r>
              <a:rPr lang="ko-KR" altLang="en-US" dirty="0" smtClean="0"/>
              <a:t>작업을 필요하지 않고</a:t>
            </a:r>
            <a:r>
              <a:rPr lang="en-US" altLang="ko-KR" dirty="0" smtClean="0"/>
              <a:t>,</a:t>
            </a:r>
          </a:p>
          <a:p>
            <a:r>
              <a:rPr lang="ko-KR" altLang="en-US" dirty="0" smtClean="0"/>
              <a:t>러닝 과정에서는 완전히 </a:t>
            </a:r>
            <a:r>
              <a:rPr lang="ko-KR" altLang="en-US" dirty="0" err="1" smtClean="0"/>
              <a:t>고장난</a:t>
            </a:r>
            <a:r>
              <a:rPr lang="ko-KR" altLang="en-US" dirty="0" smtClean="0"/>
              <a:t> 데이터들을 제외시키기 위해서 발전량이 </a:t>
            </a:r>
            <a:r>
              <a:rPr lang="en-US" altLang="ko-KR" dirty="0" smtClean="0"/>
              <a:t>0</a:t>
            </a:r>
            <a:r>
              <a:rPr lang="ko-KR" altLang="en-US" dirty="0" smtClean="0"/>
              <a:t>인 데이터들을 대상으로 </a:t>
            </a:r>
            <a:r>
              <a:rPr lang="en-US" altLang="ko-KR" dirty="0" smtClean="0"/>
              <a:t>cleaning </a:t>
            </a:r>
            <a:r>
              <a:rPr lang="ko-KR" altLang="en-US" dirty="0" smtClean="0"/>
              <a:t>작업을 수행합니다</a:t>
            </a:r>
            <a:r>
              <a:rPr lang="en-US" altLang="ko-KR" dirty="0" smtClean="0"/>
              <a:t>.</a:t>
            </a:r>
          </a:p>
          <a:p>
            <a:r>
              <a:rPr lang="ko-KR" altLang="en-US" dirty="0" smtClean="0"/>
              <a:t>그리고 저희 시스템의 데이터는 약 </a:t>
            </a:r>
            <a:r>
              <a:rPr lang="en-US" altLang="ko-KR" dirty="0" smtClean="0"/>
              <a:t>1</a:t>
            </a:r>
            <a:r>
              <a:rPr lang="ko-KR" altLang="en-US" dirty="0" smtClean="0"/>
              <a:t>년 간의 데이터를 수집했으므로 그렇게 방대한 데이터가 아니므로 </a:t>
            </a:r>
            <a:r>
              <a:rPr lang="en-US" altLang="ko-KR" dirty="0" smtClean="0"/>
              <a:t>sampling </a:t>
            </a:r>
            <a:r>
              <a:rPr lang="ko-KR" altLang="en-US" dirty="0" smtClean="0"/>
              <a:t>작업을 수행하지 않습니다</a:t>
            </a:r>
            <a:r>
              <a:rPr lang="en-US" altLang="ko-KR" dirty="0" smtClean="0"/>
              <a:t>.</a:t>
            </a:r>
            <a:endParaRPr lang="ko-KR" altLang="en-US" dirty="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13</a:t>
            </a:fld>
            <a:endParaRPr lang="ko-KR" altLang="en-US"/>
          </a:p>
        </p:txBody>
      </p:sp>
    </p:spTree>
    <p:extLst>
      <p:ext uri="{BB962C8B-B14F-4D97-AF65-F5344CB8AC3E}">
        <p14:creationId xmlns:p14="http://schemas.microsoft.com/office/powerpoint/2010/main" val="914121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dirty="0" smtClean="0"/>
              <a:t>Step 3 is Transform data.</a:t>
            </a:r>
          </a:p>
          <a:p>
            <a:pPr latinLnBrk="1"/>
            <a:r>
              <a:rPr lang="en-US" altLang="ko-KR" sz="1200" kern="1200" dirty="0" smtClean="0">
                <a:solidFill>
                  <a:schemeClr val="tx1"/>
                </a:solidFill>
                <a:effectLst/>
                <a:latin typeface="+mn-lt"/>
                <a:ea typeface="+mn-ea"/>
                <a:cs typeface="+mn-cs"/>
              </a:rPr>
              <a:t>We need to transform the data</a:t>
            </a:r>
            <a:r>
              <a:rPr lang="en-US" altLang="ko-KR" sz="1200" kern="1200" baseline="0" dirty="0" smtClean="0">
                <a:solidFill>
                  <a:schemeClr val="tx1"/>
                </a:solidFill>
                <a:effectLst/>
                <a:latin typeface="+mn-lt"/>
                <a:ea typeface="+mn-ea"/>
                <a:cs typeface="+mn-cs"/>
              </a:rPr>
              <a:t> </a:t>
            </a:r>
            <a:r>
              <a:rPr lang="en-US" altLang="ko-KR" sz="1200" kern="1200" dirty="0" smtClean="0">
                <a:solidFill>
                  <a:schemeClr val="tx1"/>
                </a:solidFill>
                <a:effectLst/>
                <a:latin typeface="+mn-lt"/>
                <a:ea typeface="+mn-ea"/>
                <a:cs typeface="+mn-cs"/>
              </a:rPr>
              <a:t>depended on the problem domain.</a:t>
            </a:r>
            <a:endParaRPr lang="ko-KR" altLang="ko-KR" sz="1200" kern="1200" dirty="0" smtClean="0">
              <a:solidFill>
                <a:schemeClr val="tx1"/>
              </a:solidFill>
              <a:effectLst/>
              <a:latin typeface="+mn-lt"/>
              <a:ea typeface="+mn-ea"/>
              <a:cs typeface="+mn-cs"/>
            </a:endParaRPr>
          </a:p>
          <a:p>
            <a:endParaRPr lang="en-US" altLang="ko-KR" baseline="0" dirty="0" smtClean="0"/>
          </a:p>
          <a:p>
            <a:r>
              <a:rPr lang="en-US" altLang="ko-KR" baseline="0" dirty="0" smtClean="0"/>
              <a:t>There are three common </a:t>
            </a:r>
            <a:r>
              <a:rPr lang="en-US" altLang="ko-KR" baseline="0" dirty="0" smtClean="0"/>
              <a:t>steps</a:t>
            </a:r>
            <a:r>
              <a:rPr lang="en-US" altLang="ko-KR" baseline="0" dirty="0" smtClean="0"/>
              <a:t>.</a:t>
            </a:r>
          </a:p>
          <a:p>
            <a:r>
              <a:rPr lang="en-US" altLang="ko-KR" baseline="0" dirty="0" smtClean="0"/>
              <a:t>In the Scaling, we normalize all data between 0 and 1. Because this system big data </a:t>
            </a:r>
            <a:r>
              <a:rPr lang="en-US" altLang="ko-KR" baseline="0" dirty="0" smtClean="0"/>
              <a:t>contain </a:t>
            </a:r>
            <a:r>
              <a:rPr lang="en-US" altLang="ko-KR" baseline="0" dirty="0" smtClean="0"/>
              <a:t>various scale data.</a:t>
            </a:r>
          </a:p>
          <a:p>
            <a:r>
              <a:rPr lang="en-US" altLang="ko-KR" baseline="0" dirty="0" smtClean="0"/>
              <a:t>In the decomposition, Date type data decompose into year, month, day, hour and so on.</a:t>
            </a:r>
          </a:p>
          <a:p>
            <a:r>
              <a:rPr lang="en-US" altLang="ko-KR" baseline="0" dirty="0" smtClean="0"/>
              <a:t>And, we </a:t>
            </a:r>
            <a:r>
              <a:rPr lang="en-US" altLang="ko-KR" baseline="0" dirty="0" smtClean="0"/>
              <a:t>skipped the </a:t>
            </a:r>
            <a:r>
              <a:rPr lang="en-US" altLang="ko-KR" baseline="0" dirty="0" smtClean="0"/>
              <a:t>aggregation. </a:t>
            </a:r>
            <a:endParaRPr lang="en-US" altLang="ko-KR" baseline="0" dirty="0" smtClean="0"/>
          </a:p>
          <a:p>
            <a:endParaRPr lang="en-US" altLang="ko-KR" baseline="0" dirty="0" smtClean="0"/>
          </a:p>
          <a:p>
            <a:endParaRPr lang="en-US" altLang="ko-KR" dirty="0" smtClean="0"/>
          </a:p>
          <a:p>
            <a:r>
              <a:rPr lang="ko-KR" altLang="en-US" dirty="0" smtClean="0"/>
              <a:t>마지막 단계는</a:t>
            </a:r>
            <a:r>
              <a:rPr lang="ko-KR" altLang="en-US" baseline="0" dirty="0" smtClean="0"/>
              <a:t> 데이터 변형 입니다</a:t>
            </a:r>
            <a:r>
              <a:rPr lang="en-US" altLang="ko-KR" baseline="0" dirty="0" smtClean="0"/>
              <a:t>. </a:t>
            </a:r>
            <a:r>
              <a:rPr lang="ko-KR" altLang="en-US" baseline="0" dirty="0" smtClean="0"/>
              <a:t>데이터를 선택한 후에 이 데이터 사용하기 위한 형식으로 처리합니다</a:t>
            </a:r>
            <a:r>
              <a:rPr lang="en-US" altLang="ko-KR" baseline="0" dirty="0" smtClean="0"/>
              <a:t>.</a:t>
            </a:r>
          </a:p>
          <a:p>
            <a:r>
              <a:rPr lang="ko-KR" altLang="en-US" baseline="0" dirty="0" smtClean="0"/>
              <a:t>이 단계는 문제의 도메인에 따라 데이터들의 범위나</a:t>
            </a:r>
            <a:r>
              <a:rPr lang="en-US" altLang="ko-KR" baseline="0" dirty="0" smtClean="0"/>
              <a:t> </a:t>
            </a:r>
            <a:r>
              <a:rPr lang="ko-KR" altLang="en-US" baseline="0" dirty="0" smtClean="0"/>
              <a:t>변형시킵니다</a:t>
            </a:r>
            <a:r>
              <a:rPr lang="en-US" altLang="ko-KR" baseline="0" dirty="0" smtClean="0"/>
              <a:t>.</a:t>
            </a:r>
          </a:p>
          <a:p>
            <a:endParaRPr lang="en-US" altLang="ko-KR" baseline="0" dirty="0" smtClean="0"/>
          </a:p>
          <a:p>
            <a:r>
              <a:rPr lang="ko-KR" altLang="en-US" baseline="0" dirty="0" smtClean="0"/>
              <a:t> </a:t>
            </a:r>
            <a:r>
              <a:rPr lang="en-US" altLang="ko-KR" baseline="0" dirty="0" smtClean="0"/>
              <a:t>scaling</a:t>
            </a:r>
            <a:r>
              <a:rPr lang="ko-KR" altLang="en-US" baseline="0" dirty="0" smtClean="0"/>
              <a:t>하거나 데이터를 </a:t>
            </a:r>
            <a:r>
              <a:rPr lang="en-US" altLang="ko-KR" baseline="0" dirty="0" smtClean="0"/>
              <a:t>decomposition</a:t>
            </a:r>
            <a:r>
              <a:rPr lang="ko-KR" altLang="en-US" baseline="0" dirty="0" smtClean="0"/>
              <a:t>하거나 </a:t>
            </a:r>
            <a:r>
              <a:rPr lang="en-US" altLang="ko-KR" baseline="0" dirty="0" smtClean="0"/>
              <a:t>aggregation</a:t>
            </a:r>
            <a:r>
              <a:rPr lang="ko-KR" altLang="en-US" baseline="0" dirty="0" smtClean="0"/>
              <a:t>입니다</a:t>
            </a:r>
            <a:r>
              <a:rPr lang="en-US" altLang="ko-KR" baseline="0" dirty="0" smtClean="0"/>
              <a:t>.</a:t>
            </a:r>
          </a:p>
          <a:p>
            <a:endParaRPr lang="en-US" altLang="ko-KR" baseline="0" dirty="0" smtClean="0"/>
          </a:p>
          <a:p>
            <a:r>
              <a:rPr lang="ko-KR" altLang="en-US" baseline="0" dirty="0" smtClean="0"/>
              <a:t>이 과정은 문제의 도메인에 영향을 제일 많이 받기 때문에 사용자의 정확한 판단이 필요합니다</a:t>
            </a:r>
            <a:r>
              <a:rPr lang="en-US" altLang="ko-KR" baseline="0" dirty="0" smtClean="0"/>
              <a:t>.</a:t>
            </a:r>
          </a:p>
          <a:p>
            <a:endParaRPr lang="en-US" altLang="ko-KR" dirty="0" smtClean="0"/>
          </a:p>
          <a:p>
            <a:endParaRPr lang="en-US" altLang="ko-KR" dirty="0" smtClean="0"/>
          </a:p>
          <a:p>
            <a:r>
              <a:rPr lang="ko-KR" altLang="en-US" dirty="0" smtClean="0"/>
              <a:t>태양광 에너지 모니터링 시스템에서의 데이터 변형 과정을 수행합니다</a:t>
            </a:r>
            <a:r>
              <a:rPr lang="en-US" altLang="ko-KR" dirty="0" smtClean="0"/>
              <a:t>. </a:t>
            </a:r>
            <a:r>
              <a:rPr lang="ko-KR" altLang="en-US" dirty="0" smtClean="0"/>
              <a:t>데이터들의 </a:t>
            </a:r>
            <a:r>
              <a:rPr lang="en-US" altLang="ko-KR" dirty="0" smtClean="0"/>
              <a:t>scale</a:t>
            </a:r>
            <a:r>
              <a:rPr lang="ko-KR" altLang="en-US" dirty="0" smtClean="0"/>
              <a:t>이 다양하기 때문에 </a:t>
            </a:r>
            <a:r>
              <a:rPr lang="en-US" altLang="ko-KR" dirty="0" smtClean="0"/>
              <a:t>scaling </a:t>
            </a:r>
            <a:r>
              <a:rPr lang="ko-KR" altLang="en-US" dirty="0" smtClean="0"/>
              <a:t>작업을 통해서 모든 데이터의</a:t>
            </a:r>
            <a:r>
              <a:rPr lang="en-US" altLang="ko-KR" baseline="0" dirty="0" smtClean="0"/>
              <a:t> scale</a:t>
            </a:r>
            <a:r>
              <a:rPr lang="ko-KR" altLang="en-US" baseline="0" dirty="0" smtClean="0"/>
              <a:t>을 </a:t>
            </a:r>
            <a:r>
              <a:rPr lang="en-US" altLang="ko-KR" baseline="0" dirty="0" smtClean="0"/>
              <a:t>0</a:t>
            </a:r>
            <a:r>
              <a:rPr lang="ko-KR" altLang="en-US" baseline="0" dirty="0" smtClean="0"/>
              <a:t>과 </a:t>
            </a:r>
            <a:r>
              <a:rPr lang="en-US" altLang="ko-KR" baseline="0" dirty="0" smtClean="0"/>
              <a:t>1</a:t>
            </a:r>
            <a:r>
              <a:rPr lang="ko-KR" altLang="en-US" baseline="0" dirty="0" smtClean="0"/>
              <a:t>사이로 정규화합니다</a:t>
            </a:r>
            <a:r>
              <a:rPr lang="en-US" altLang="ko-KR" baseline="0" dirty="0" smtClean="0"/>
              <a:t>.</a:t>
            </a:r>
          </a:p>
          <a:p>
            <a:r>
              <a:rPr lang="ko-KR" altLang="en-US" baseline="0" dirty="0" smtClean="0"/>
              <a:t>그리고 </a:t>
            </a:r>
            <a:r>
              <a:rPr lang="en-US" altLang="ko-KR" baseline="0" dirty="0" smtClean="0"/>
              <a:t>data type data</a:t>
            </a:r>
            <a:r>
              <a:rPr lang="ko-KR" altLang="en-US" baseline="0" dirty="0" smtClean="0"/>
              <a:t>의 경우는 여러 정보를 내포하고 있기 때문에 </a:t>
            </a:r>
            <a:r>
              <a:rPr lang="en-US" altLang="ko-KR" baseline="0" dirty="0" smtClean="0"/>
              <a:t>decomposition </a:t>
            </a:r>
            <a:r>
              <a:rPr lang="ko-KR" altLang="en-US" baseline="0" dirty="0" smtClean="0"/>
              <a:t>작업을 수행하고 분해된 데이터 중 </a:t>
            </a:r>
            <a:r>
              <a:rPr lang="en-US" altLang="ko-KR" baseline="0" dirty="0" smtClean="0"/>
              <a:t>hour </a:t>
            </a:r>
            <a:r>
              <a:rPr lang="ko-KR" altLang="en-US" baseline="0" dirty="0" smtClean="0"/>
              <a:t>데이터만을 사용합니다</a:t>
            </a:r>
            <a:r>
              <a:rPr lang="en-US" altLang="ko-KR" baseline="0" dirty="0" smtClean="0"/>
              <a:t>. </a:t>
            </a:r>
          </a:p>
          <a:p>
            <a:r>
              <a:rPr lang="en-US" altLang="ko-KR" baseline="0" dirty="0" smtClean="0"/>
              <a:t>Aggregation</a:t>
            </a:r>
            <a:r>
              <a:rPr lang="ko-KR" altLang="en-US" baseline="0" dirty="0" smtClean="0"/>
              <a:t>은 사용하지 않습니다</a:t>
            </a:r>
            <a:r>
              <a:rPr lang="en-US" altLang="ko-KR" baseline="0" dirty="0" smtClean="0"/>
              <a:t>.</a:t>
            </a:r>
          </a:p>
          <a:p>
            <a:endParaRPr lang="en-US" altLang="ko-KR" baseline="0" dirty="0" smtClean="0"/>
          </a:p>
          <a:p>
            <a:r>
              <a:rPr lang="ko-KR" altLang="en-US" baseline="0" dirty="0" smtClean="0"/>
              <a:t>이렇게 </a:t>
            </a:r>
            <a:r>
              <a:rPr lang="ko-KR" altLang="en-US" baseline="0" dirty="0" err="1" smtClean="0"/>
              <a:t>전처리를</a:t>
            </a:r>
            <a:r>
              <a:rPr lang="ko-KR" altLang="en-US" baseline="0" dirty="0" smtClean="0"/>
              <a:t> 완료한 데이터를 트레이닝 셋과 테스트 셋으로 구분하여 구성합니다</a:t>
            </a:r>
            <a:r>
              <a:rPr lang="en-US" altLang="ko-KR" baseline="0" dirty="0" smtClean="0"/>
              <a:t>.</a:t>
            </a:r>
          </a:p>
          <a:p>
            <a:r>
              <a:rPr lang="ko-KR" altLang="en-US" baseline="0" dirty="0" smtClean="0"/>
              <a:t>이 데이터 </a:t>
            </a:r>
            <a:r>
              <a:rPr lang="ko-KR" altLang="en-US" baseline="0" dirty="0" err="1" smtClean="0"/>
              <a:t>셋들을</a:t>
            </a:r>
            <a:r>
              <a:rPr lang="ko-KR" altLang="en-US" baseline="0" dirty="0" smtClean="0"/>
              <a:t> 시용하여 앞에서 정의한 전략을 적용합니다</a:t>
            </a:r>
            <a:r>
              <a:rPr lang="en-US" altLang="ko-KR" baseline="0" dirty="0" smtClean="0"/>
              <a:t>.</a:t>
            </a:r>
          </a:p>
          <a:p>
            <a:r>
              <a:rPr lang="ko-KR" altLang="en-US" baseline="0" dirty="0" smtClean="0"/>
              <a:t>이 과정은 </a:t>
            </a:r>
            <a:r>
              <a:rPr lang="ko-KR" altLang="en-US" baseline="0" dirty="0" err="1" smtClean="0"/>
              <a:t>구글에서</a:t>
            </a:r>
            <a:r>
              <a:rPr lang="ko-KR" altLang="en-US" baseline="0" dirty="0" smtClean="0"/>
              <a:t> 제공하는 </a:t>
            </a:r>
            <a:r>
              <a:rPr lang="en-US" altLang="ko-KR" baseline="0" dirty="0" smtClean="0"/>
              <a:t>open </a:t>
            </a:r>
            <a:r>
              <a:rPr lang="en-US" altLang="ko-KR" baseline="0" dirty="0" err="1" smtClean="0"/>
              <a:t>api</a:t>
            </a:r>
            <a:r>
              <a:rPr lang="ko-KR" altLang="en-US" baseline="0" dirty="0" smtClean="0"/>
              <a:t>은 </a:t>
            </a:r>
            <a:r>
              <a:rPr lang="en-US" altLang="ko-KR" baseline="0" dirty="0" err="1" smtClean="0"/>
              <a:t>tensorflow</a:t>
            </a:r>
            <a:r>
              <a:rPr lang="ko-KR" altLang="en-US" baseline="0" dirty="0" smtClean="0"/>
              <a:t>를 사용하여 진행 했습니다</a:t>
            </a:r>
            <a:r>
              <a:rPr lang="en-US" altLang="ko-KR" baseline="0" dirty="0" smtClean="0"/>
              <a:t>.</a:t>
            </a:r>
            <a:endParaRPr lang="ko-KR" altLang="en-US" dirty="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14</a:t>
            </a:fld>
            <a:endParaRPr lang="ko-KR" altLang="en-US"/>
          </a:p>
        </p:txBody>
      </p:sp>
    </p:spTree>
    <p:extLst>
      <p:ext uri="{BB962C8B-B14F-4D97-AF65-F5344CB8AC3E}">
        <p14:creationId xmlns:p14="http://schemas.microsoft.com/office/powerpoint/2010/main" val="969827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I will present why we use the multivariate linear regression and the strategy using this algorithm.</a:t>
            </a:r>
          </a:p>
          <a:p>
            <a:endParaRPr lang="en-US" altLang="ko-KR" baseline="0" dirty="0" smtClean="0"/>
          </a:p>
          <a:p>
            <a:r>
              <a:rPr lang="en-US" altLang="ko-KR" baseline="0" dirty="0" smtClean="0"/>
              <a:t>----------------------------------------------------------------------------------------------------------------------------------------------------------------------------------------------------</a:t>
            </a:r>
          </a:p>
          <a:p>
            <a:endParaRPr lang="en-US" altLang="ko-KR" baseline="0" dirty="0" smtClean="0"/>
          </a:p>
          <a:p>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Later step is explained before. I’ll explain the result and the evaluation of this strategy After explaining about the data preprocessing, </a:t>
            </a:r>
          </a:p>
          <a:p>
            <a:endParaRPr lang="en-US" altLang="ko-KR" dirty="0" smtClean="0"/>
          </a:p>
          <a:p>
            <a:endParaRPr lang="en-US" altLang="ko-KR" dirty="0" smtClean="0"/>
          </a:p>
          <a:p>
            <a:r>
              <a:rPr lang="ko-KR" altLang="en-US" dirty="0" smtClean="0"/>
              <a:t>이러한 전략을 기반으로 한 전체적인 프로세스는 다음과 같습니다</a:t>
            </a:r>
            <a:r>
              <a:rPr lang="en-US" altLang="ko-KR" dirty="0" smtClean="0"/>
              <a:t>. </a:t>
            </a:r>
            <a:r>
              <a:rPr lang="ko-KR" altLang="en-US" dirty="0" smtClean="0"/>
              <a:t>태양광 모니터링 시스템</a:t>
            </a:r>
            <a:r>
              <a:rPr lang="ko-KR" altLang="en-US" baseline="0" dirty="0" smtClean="0"/>
              <a:t> </a:t>
            </a:r>
            <a:r>
              <a:rPr lang="ko-KR" altLang="en-US" dirty="0" err="1" smtClean="0"/>
              <a:t>빅데이터에</a:t>
            </a:r>
            <a:r>
              <a:rPr lang="ko-KR" altLang="en-US" dirty="0" smtClean="0"/>
              <a:t> 저장된 발전량 데이터와 수평 일사량</a:t>
            </a:r>
            <a:r>
              <a:rPr lang="en-US" altLang="ko-KR" dirty="0" smtClean="0"/>
              <a:t>, </a:t>
            </a:r>
            <a:r>
              <a:rPr lang="ko-KR" altLang="en-US" dirty="0" smtClean="0"/>
              <a:t>경사 일사량</a:t>
            </a:r>
            <a:r>
              <a:rPr lang="en-US" altLang="ko-KR" dirty="0" smtClean="0"/>
              <a:t>, </a:t>
            </a:r>
            <a:r>
              <a:rPr lang="ko-KR" altLang="en-US" dirty="0" smtClean="0"/>
              <a:t>모듈 온도</a:t>
            </a:r>
            <a:r>
              <a:rPr lang="en-US" altLang="ko-KR" dirty="0" smtClean="0"/>
              <a:t>, </a:t>
            </a:r>
            <a:r>
              <a:rPr lang="ko-KR" altLang="en-US" dirty="0" smtClean="0"/>
              <a:t>외부 온도와 같은 센서 데이터를 대상으로 데이터 </a:t>
            </a:r>
            <a:r>
              <a:rPr lang="ko-KR" altLang="en-US" dirty="0" err="1" smtClean="0"/>
              <a:t>전처리를</a:t>
            </a:r>
            <a:r>
              <a:rPr lang="ko-KR" altLang="en-US" dirty="0" smtClean="0"/>
              <a:t> 수행합니다</a:t>
            </a:r>
            <a:r>
              <a:rPr lang="en-US" altLang="ko-KR" dirty="0" smtClean="0"/>
              <a:t>.</a:t>
            </a:r>
          </a:p>
          <a:p>
            <a:r>
              <a:rPr lang="ko-KR" altLang="en-US" dirty="0" smtClean="0"/>
              <a:t>데이터 전처리 과정은 크게 세가지 단계를 거치게 됩니다</a:t>
            </a:r>
            <a:r>
              <a:rPr lang="en-US" altLang="ko-KR" dirty="0" smtClean="0"/>
              <a:t>. </a:t>
            </a:r>
            <a:r>
              <a:rPr lang="ko-KR" altLang="en-US" dirty="0" smtClean="0"/>
              <a:t>데이터 </a:t>
            </a:r>
            <a:r>
              <a:rPr lang="ko-KR" altLang="en-US" dirty="0" err="1" smtClean="0"/>
              <a:t>전처리를</a:t>
            </a:r>
            <a:r>
              <a:rPr lang="ko-KR" altLang="en-US" dirty="0" smtClean="0"/>
              <a:t> 마친 데이터들을 </a:t>
            </a:r>
            <a:r>
              <a:rPr lang="en-US" altLang="ko-KR" dirty="0" smtClean="0"/>
              <a:t>Regression</a:t>
            </a:r>
            <a:r>
              <a:rPr lang="ko-KR" altLang="en-US" dirty="0" smtClean="0"/>
              <a:t>을 수행할 트레이닝 셋과 러닝 결과를 평가하기 위한 테스트 셋으로 구분합니다</a:t>
            </a:r>
            <a:r>
              <a:rPr lang="en-US" altLang="ko-KR" dirty="0" smtClean="0"/>
              <a:t>.</a:t>
            </a:r>
          </a:p>
          <a:p>
            <a:r>
              <a:rPr lang="ko-KR" altLang="en-US" dirty="0" smtClean="0"/>
              <a:t>트레이닝 셋은 완전하게 정상인 데이터들로 이 데이터들에 </a:t>
            </a:r>
            <a:r>
              <a:rPr lang="en-US" altLang="ko-KR" dirty="0" smtClean="0"/>
              <a:t>Multivariate Linear Regression </a:t>
            </a:r>
            <a:r>
              <a:rPr lang="ko-KR" altLang="en-US" dirty="0" smtClean="0"/>
              <a:t>알고리즘을 적용하여 </a:t>
            </a:r>
            <a:r>
              <a:rPr lang="en-US" altLang="ko-KR" dirty="0" smtClean="0"/>
              <a:t>Regression Line</a:t>
            </a:r>
            <a:r>
              <a:rPr lang="ko-KR" altLang="en-US" dirty="0" smtClean="0"/>
              <a:t>을 찾고 </a:t>
            </a:r>
            <a:r>
              <a:rPr lang="en-US" altLang="ko-KR" dirty="0" smtClean="0"/>
              <a:t>prediction interval</a:t>
            </a:r>
            <a:r>
              <a:rPr lang="ko-KR" altLang="en-US" dirty="0" smtClean="0"/>
              <a:t>을 구합니다</a:t>
            </a:r>
            <a:r>
              <a:rPr lang="en-US" altLang="ko-KR" dirty="0" smtClean="0"/>
              <a:t>.</a:t>
            </a:r>
          </a:p>
          <a:p>
            <a:r>
              <a:rPr lang="ko-KR" altLang="en-US" dirty="0" smtClean="0"/>
              <a:t>그리고 정상과 오류 데이터가 섞여 있는 테스트 셋을</a:t>
            </a:r>
            <a:r>
              <a:rPr lang="ko-KR" altLang="en-US" baseline="0" dirty="0" smtClean="0"/>
              <a:t> 대상으로 </a:t>
            </a:r>
            <a:r>
              <a:rPr lang="en-US" altLang="ko-KR" baseline="0" dirty="0" smtClean="0"/>
              <a:t>Prediction </a:t>
            </a:r>
            <a:r>
              <a:rPr lang="en-US" altLang="ko-KR" baseline="0" dirty="0" err="1" smtClean="0"/>
              <a:t>interva</a:t>
            </a:r>
            <a:r>
              <a:rPr lang="ko-KR" altLang="en-US" baseline="0" dirty="0" smtClean="0"/>
              <a:t>에 포함되는지 포함되지 않는지를 확인함으로써 에러 데이터를 분석하고 제안한 전략을 평가합니다</a:t>
            </a:r>
            <a:r>
              <a:rPr lang="en-US" altLang="ko-KR" baseline="0" dirty="0" smtClean="0"/>
              <a:t>.</a:t>
            </a:r>
          </a:p>
          <a:p>
            <a:endParaRPr lang="en-US" altLang="ko-KR" baseline="0" dirty="0" smtClean="0"/>
          </a:p>
          <a:p>
            <a:r>
              <a:rPr lang="ko-KR" altLang="en-US" baseline="0" dirty="0" smtClean="0"/>
              <a:t>뒷부분에 있는 단계는 앞에서 설명했던 전략과 같이 진행되고 </a:t>
            </a:r>
            <a:r>
              <a:rPr lang="ko-KR" altLang="en-US" baseline="0" dirty="0" err="1" smtClean="0"/>
              <a:t>앞단에서의</a:t>
            </a:r>
            <a:r>
              <a:rPr lang="ko-KR" altLang="en-US" baseline="0" dirty="0" smtClean="0"/>
              <a:t> 데이터 전처리 과정을 간략하게 설명하고 이 전략의 결과 평가를 </a:t>
            </a:r>
            <a:r>
              <a:rPr lang="ko-KR" altLang="en-US" baseline="0" dirty="0" err="1" smtClean="0"/>
              <a:t>말씀드리겠습니다</a:t>
            </a:r>
            <a:r>
              <a:rPr lang="en-US" altLang="ko-KR" baseline="0" dirty="0" smtClean="0"/>
              <a:t>.</a:t>
            </a:r>
            <a:endParaRPr lang="ko-KR" altLang="en-US" dirty="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15</a:t>
            </a:fld>
            <a:endParaRPr lang="ko-KR" altLang="en-US"/>
          </a:p>
        </p:txBody>
      </p:sp>
    </p:spTree>
    <p:extLst>
      <p:ext uri="{BB962C8B-B14F-4D97-AF65-F5344CB8AC3E}">
        <p14:creationId xmlns:p14="http://schemas.microsoft.com/office/powerpoint/2010/main" val="1863051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smtClean="0"/>
          </a:p>
          <a:p>
            <a:r>
              <a:rPr lang="en-US" altLang="ko-KR" dirty="0" smtClean="0"/>
              <a:t>Ideally, if the ratio</a:t>
            </a:r>
            <a:r>
              <a:rPr lang="en-US" altLang="ko-KR" baseline="0" dirty="0" smtClean="0"/>
              <a:t> of normal </a:t>
            </a:r>
            <a:r>
              <a:rPr lang="en-US" altLang="ko-KR" baseline="0" dirty="0" smtClean="0"/>
              <a:t>and </a:t>
            </a:r>
            <a:r>
              <a:rPr lang="en-US" altLang="ko-KR" baseline="0" dirty="0" smtClean="0"/>
              <a:t>error data is 50 50.</a:t>
            </a:r>
          </a:p>
          <a:p>
            <a:r>
              <a:rPr lang="en-US" altLang="ko-KR" baseline="0" dirty="0" smtClean="0"/>
              <a:t>we can apply </a:t>
            </a:r>
            <a:r>
              <a:rPr lang="en-US" altLang="ko-KR" baseline="0" dirty="0" smtClean="0"/>
              <a:t>the classification</a:t>
            </a:r>
            <a:endParaRPr lang="en-US" altLang="ko-KR" baseline="0" dirty="0" smtClean="0"/>
          </a:p>
          <a:p>
            <a:endParaRPr lang="en-US" altLang="ko-KR" baseline="0" dirty="0" smtClean="0"/>
          </a:p>
          <a:p>
            <a:r>
              <a:rPr lang="en-US" altLang="ko-KR" baseline="0" dirty="0" smtClean="0"/>
              <a:t>But, This system has </a:t>
            </a:r>
            <a:r>
              <a:rPr lang="en-US" altLang="ko-KR" baseline="0" dirty="0" smtClean="0"/>
              <a:t>a problem of the </a:t>
            </a:r>
            <a:r>
              <a:rPr lang="en-US" altLang="ko-KR" baseline="0" dirty="0" smtClean="0"/>
              <a:t>imbalanced data.</a:t>
            </a:r>
          </a:p>
          <a:p>
            <a:r>
              <a:rPr lang="en-US" altLang="ko-KR" baseline="0" dirty="0" smtClean="0"/>
              <a:t>That is just (that) error data is far fewer than normal data.</a:t>
            </a:r>
          </a:p>
          <a:p>
            <a:endParaRPr lang="en-US" altLang="ko-KR" baseline="0" dirty="0" smtClean="0"/>
          </a:p>
          <a:p>
            <a:r>
              <a:rPr lang="en-US" altLang="ko-KR" baseline="0" dirty="0" smtClean="0"/>
              <a:t>In this case, the </a:t>
            </a:r>
            <a:r>
              <a:rPr lang="en-US" altLang="ko-KR" baseline="0" dirty="0" err="1" smtClean="0"/>
              <a:t>overfit</a:t>
            </a:r>
            <a:r>
              <a:rPr lang="en-US" altLang="ko-KR" baseline="0" dirty="0" smtClean="0"/>
              <a:t> for the normal data draw the incorrect result. It is any novice dataset is classified the normal </a:t>
            </a:r>
            <a:r>
              <a:rPr lang="en-US" altLang="ko-KR" baseline="0" dirty="0" smtClean="0"/>
              <a:t>data.</a:t>
            </a:r>
            <a:endParaRPr lang="en-US" altLang="ko-KR" baseline="0" dirty="0" smtClean="0"/>
          </a:p>
          <a:p>
            <a:r>
              <a:rPr lang="en-US" altLang="ko-KR" baseline="0" dirty="0" smtClean="0"/>
              <a:t>To solve this problem, we apply </a:t>
            </a:r>
            <a:r>
              <a:rPr lang="en-US" altLang="ko-KR" baseline="0" dirty="0" smtClean="0"/>
              <a:t>the regression </a:t>
            </a:r>
            <a:r>
              <a:rPr lang="en-US" altLang="ko-KR" baseline="0" dirty="0" smtClean="0"/>
              <a:t>algorithm to normal data excluding error data</a:t>
            </a:r>
          </a:p>
          <a:p>
            <a:endParaRPr lang="en-US" altLang="ko-KR" baseline="0" dirty="0" smtClean="0"/>
          </a:p>
          <a:p>
            <a:endParaRPr lang="en-US" altLang="ko-KR" baseline="0" dirty="0" smtClean="0"/>
          </a:p>
          <a:p>
            <a:endParaRPr lang="en-US" altLang="ko-KR" baseline="0" dirty="0" smtClean="0"/>
          </a:p>
          <a:p>
            <a:r>
              <a:rPr lang="en-US" altLang="ko-KR" baseline="0" dirty="0" smtClean="0"/>
              <a:t>If 50 : 50 keep the data. </a:t>
            </a:r>
          </a:p>
          <a:p>
            <a:endParaRPr lang="en-US" altLang="ko-KR" baseline="0" dirty="0" smtClean="0"/>
          </a:p>
          <a:p>
            <a:endParaRPr lang="en-US" altLang="ko-KR" baseline="0" dirty="0" smtClean="0"/>
          </a:p>
          <a:p>
            <a:r>
              <a:rPr lang="en-US" altLang="ko-KR" baseline="0" dirty="0" smtClean="0"/>
              <a:t>--------------------------------------------------------------------------------------------------------------------------------------------------------------------------</a:t>
            </a:r>
          </a:p>
          <a:p>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This is Multivariate</a:t>
            </a:r>
            <a:r>
              <a:rPr lang="en-US" altLang="ko-KR" baseline="0" dirty="0" smtClean="0"/>
              <a:t> Linear Regression Analysis Strategy. As you can know, we apply regression not classification</a:t>
            </a:r>
            <a:endParaRPr lang="en-US" altLang="ko-KR" dirty="0" smtClean="0"/>
          </a:p>
          <a:p>
            <a:endParaRPr lang="en-US" altLang="ko-KR" baseline="0" dirty="0" smtClean="0"/>
          </a:p>
          <a:p>
            <a:endParaRPr lang="en-US" altLang="ko-KR" dirty="0" smtClean="0"/>
          </a:p>
          <a:p>
            <a:endParaRPr lang="en-US" altLang="ko-KR" dirty="0" smtClean="0"/>
          </a:p>
          <a:p>
            <a:r>
              <a:rPr lang="ko-KR" altLang="en-US" dirty="0" smtClean="0"/>
              <a:t>다음은 </a:t>
            </a:r>
            <a:r>
              <a:rPr lang="en-US" altLang="ko-KR" dirty="0" smtClean="0"/>
              <a:t>Multivariate Linear Regression Analysis Strategy</a:t>
            </a:r>
            <a:r>
              <a:rPr lang="ko-KR" altLang="en-US" dirty="0" smtClean="0"/>
              <a:t>를 설명합니다</a:t>
            </a:r>
            <a:r>
              <a:rPr lang="en-US" altLang="ko-KR" dirty="0" smtClean="0"/>
              <a:t>. </a:t>
            </a:r>
            <a:r>
              <a:rPr lang="ko-KR" altLang="en-US" dirty="0" smtClean="0"/>
              <a:t>이름에서 알 수 있듯이 </a:t>
            </a:r>
            <a:r>
              <a:rPr lang="en-US" altLang="ko-KR" dirty="0" smtClean="0"/>
              <a:t>classification</a:t>
            </a:r>
            <a:r>
              <a:rPr lang="ko-KR" altLang="en-US" dirty="0" smtClean="0"/>
              <a:t>이 아닌 </a:t>
            </a:r>
            <a:r>
              <a:rPr lang="en-US" altLang="ko-KR" dirty="0" smtClean="0"/>
              <a:t>regression</a:t>
            </a:r>
            <a:r>
              <a:rPr lang="ko-KR" altLang="en-US" dirty="0" smtClean="0"/>
              <a:t>을 적용했습니다</a:t>
            </a:r>
            <a:r>
              <a:rPr lang="en-US" altLang="ko-KR" dirty="0" smtClean="0"/>
              <a:t>.</a:t>
            </a:r>
          </a:p>
          <a:p>
            <a:endParaRPr lang="en-US" altLang="ko-KR" dirty="0" smtClean="0"/>
          </a:p>
          <a:p>
            <a:r>
              <a:rPr lang="ko-KR" altLang="en-US" dirty="0" smtClean="0"/>
              <a:t>이상적으로는</a:t>
            </a:r>
            <a:r>
              <a:rPr lang="en-US" altLang="ko-KR" dirty="0" smtClean="0"/>
              <a:t>, </a:t>
            </a:r>
            <a:r>
              <a:rPr lang="en-US" altLang="ko-KR" baseline="0" dirty="0" smtClean="0"/>
              <a:t>Normal Data</a:t>
            </a:r>
            <a:r>
              <a:rPr lang="ko-KR" altLang="en-US" baseline="0" dirty="0" smtClean="0"/>
              <a:t>와 </a:t>
            </a:r>
            <a:r>
              <a:rPr lang="en-US" altLang="ko-KR" baseline="0" dirty="0" smtClean="0"/>
              <a:t>Error Data</a:t>
            </a:r>
            <a:r>
              <a:rPr lang="ko-KR" altLang="en-US" baseline="0" dirty="0" smtClean="0"/>
              <a:t>의 비율이 동일하거나 혹은 비슷하다면 새로운 데이터 셋을 두 데이터 카테고리로 분류하는 것이기 때문에 </a:t>
            </a:r>
            <a:r>
              <a:rPr lang="en-US" altLang="ko-KR" baseline="0" dirty="0" smtClean="0"/>
              <a:t>Classification Algorithm</a:t>
            </a:r>
            <a:r>
              <a:rPr lang="ko-KR" altLang="en-US" baseline="0" dirty="0" smtClean="0"/>
              <a:t>을 사용하는 것이 일반적입니다</a:t>
            </a:r>
            <a:r>
              <a:rPr lang="en-US" altLang="ko-KR" baseline="0" dirty="0" smtClean="0"/>
              <a:t>.</a:t>
            </a:r>
          </a:p>
          <a:p>
            <a:endParaRPr lang="en-US" altLang="ko-KR" baseline="0" dirty="0" smtClean="0"/>
          </a:p>
          <a:p>
            <a:r>
              <a:rPr lang="ko-KR" altLang="en-US" baseline="0" dirty="0" smtClean="0"/>
              <a:t>하지만</a:t>
            </a:r>
            <a:r>
              <a:rPr lang="en-US" altLang="ko-KR" baseline="0" dirty="0" smtClean="0"/>
              <a:t>, </a:t>
            </a:r>
            <a:r>
              <a:rPr lang="ko-KR" altLang="en-US" baseline="0" dirty="0" smtClean="0"/>
              <a:t>현재 태양광 모니터링 시스템의 </a:t>
            </a:r>
            <a:r>
              <a:rPr lang="ko-KR" altLang="en-US" baseline="0" dirty="0" err="1" smtClean="0"/>
              <a:t>빅데이터에는</a:t>
            </a:r>
            <a:r>
              <a:rPr lang="ko-KR" altLang="en-US" baseline="0" dirty="0" smtClean="0"/>
              <a:t> 앞에서 말했던 </a:t>
            </a:r>
            <a:r>
              <a:rPr lang="en-US" altLang="ko-KR" baseline="0" dirty="0" smtClean="0"/>
              <a:t>Imbalanced data</a:t>
            </a:r>
            <a:r>
              <a:rPr lang="ko-KR" altLang="en-US" baseline="0" dirty="0" smtClean="0"/>
              <a:t> 문제가 존재합니다</a:t>
            </a:r>
            <a:r>
              <a:rPr lang="en-US" altLang="ko-KR" baseline="0" dirty="0" smtClean="0"/>
              <a:t>.</a:t>
            </a:r>
          </a:p>
          <a:p>
            <a:r>
              <a:rPr lang="ko-KR" altLang="en-US" baseline="0" dirty="0" smtClean="0"/>
              <a:t>즉</a:t>
            </a:r>
            <a:r>
              <a:rPr lang="en-US" altLang="ko-KR" baseline="0" dirty="0" smtClean="0"/>
              <a:t>, </a:t>
            </a:r>
            <a:r>
              <a:rPr lang="ko-KR" altLang="en-US" baseline="0" dirty="0" smtClean="0"/>
              <a:t>다음과 같이 </a:t>
            </a:r>
            <a:r>
              <a:rPr lang="en-US" altLang="ko-KR" baseline="0" dirty="0" smtClean="0"/>
              <a:t>Error Data</a:t>
            </a:r>
            <a:r>
              <a:rPr lang="ko-KR" altLang="en-US" baseline="0" dirty="0" smtClean="0"/>
              <a:t>의 비율이 </a:t>
            </a:r>
            <a:r>
              <a:rPr lang="en-US" altLang="ko-KR" baseline="0" dirty="0" smtClean="0"/>
              <a:t>Normal Data</a:t>
            </a:r>
            <a:r>
              <a:rPr lang="ko-KR" altLang="en-US" baseline="0" dirty="0" smtClean="0"/>
              <a:t>보다 훨씬 작다는 것을 의미합니다</a:t>
            </a:r>
            <a:r>
              <a:rPr lang="en-US" altLang="ko-KR" baseline="0" dirty="0" smtClean="0"/>
              <a:t>. </a:t>
            </a:r>
            <a:r>
              <a:rPr lang="ko-KR" altLang="en-US" baseline="0" dirty="0" smtClean="0"/>
              <a:t>이 경우는 </a:t>
            </a:r>
            <a:r>
              <a:rPr lang="en-US" altLang="ko-KR" baseline="0" dirty="0" smtClean="0"/>
              <a:t>Normal Data</a:t>
            </a:r>
            <a:r>
              <a:rPr lang="ko-KR" altLang="en-US" baseline="0" dirty="0" smtClean="0"/>
              <a:t>에 대한 </a:t>
            </a:r>
            <a:r>
              <a:rPr lang="en-US" altLang="ko-KR" baseline="0" dirty="0" smtClean="0"/>
              <a:t>Overfitting</a:t>
            </a:r>
            <a:r>
              <a:rPr lang="ko-KR" altLang="en-US" baseline="0" dirty="0" smtClean="0"/>
              <a:t>으로 인해서 어떤 새로운 데이터든 모두 </a:t>
            </a:r>
            <a:r>
              <a:rPr lang="en-US" altLang="ko-KR" baseline="0" dirty="0" smtClean="0"/>
              <a:t>Normal Data</a:t>
            </a:r>
            <a:r>
              <a:rPr lang="ko-KR" altLang="en-US" baseline="0" dirty="0" smtClean="0"/>
              <a:t>로 분류하는 잘못된 결과를 도출합니다</a:t>
            </a:r>
            <a:r>
              <a:rPr lang="en-US" altLang="ko-KR" baseline="0" dirty="0" smtClean="0"/>
              <a:t>. </a:t>
            </a:r>
            <a:r>
              <a:rPr lang="ko-KR" altLang="en-US" baseline="0" dirty="0" smtClean="0"/>
              <a:t>이런 문제를 해결하기 위해 </a:t>
            </a:r>
            <a:r>
              <a:rPr lang="en-US" altLang="ko-KR" baseline="0" dirty="0" smtClean="0"/>
              <a:t>Error Data</a:t>
            </a:r>
            <a:r>
              <a:rPr lang="ko-KR" altLang="en-US" baseline="0" dirty="0" smtClean="0"/>
              <a:t>는 제외한 </a:t>
            </a:r>
            <a:r>
              <a:rPr lang="en-US" altLang="ko-KR" baseline="0" dirty="0" smtClean="0"/>
              <a:t>Normal Data</a:t>
            </a:r>
            <a:r>
              <a:rPr lang="ko-KR" altLang="en-US" baseline="0" dirty="0" smtClean="0"/>
              <a:t>를 대상으로 </a:t>
            </a:r>
            <a:r>
              <a:rPr lang="en-US" altLang="ko-KR" baseline="0" dirty="0" smtClean="0"/>
              <a:t>Regression Algorithm</a:t>
            </a:r>
            <a:r>
              <a:rPr lang="ko-KR" altLang="en-US" baseline="0" dirty="0" smtClean="0"/>
              <a:t>을 사용했습니다</a:t>
            </a:r>
            <a:r>
              <a:rPr lang="en-US" altLang="ko-KR" baseline="0" dirty="0" smtClean="0"/>
              <a:t>.</a:t>
            </a:r>
          </a:p>
          <a:p>
            <a:endParaRPr lang="en-US" altLang="ko-KR" dirty="0" smtClean="0"/>
          </a:p>
          <a:p>
            <a:endParaRPr lang="en-US" altLang="ko-KR" dirty="0" smtClean="0"/>
          </a:p>
          <a:p>
            <a:endParaRPr lang="en-US" altLang="ko-KR" dirty="0" smtClean="0"/>
          </a:p>
          <a:p>
            <a:endParaRPr lang="en-US" altLang="ko-KR" dirty="0" smtClean="0"/>
          </a:p>
          <a:p>
            <a:r>
              <a:rPr lang="ko-KR" altLang="en-US" baseline="0" dirty="0" smtClean="0"/>
              <a:t>대한 학습을 통해 </a:t>
            </a:r>
            <a:r>
              <a:rPr lang="en-US" altLang="ko-KR" baseline="0" dirty="0" smtClean="0"/>
              <a:t>Normal Data Zone</a:t>
            </a:r>
            <a:r>
              <a:rPr lang="ko-KR" altLang="en-US" baseline="0" dirty="0" smtClean="0"/>
              <a:t>을 정의하고 이 외의 범위에 포함되는 데이터를 </a:t>
            </a:r>
            <a:r>
              <a:rPr lang="en-US" altLang="ko-KR" baseline="0" dirty="0" smtClean="0"/>
              <a:t>Error Data</a:t>
            </a:r>
            <a:r>
              <a:rPr lang="ko-KR" altLang="en-US" baseline="0" dirty="0" smtClean="0"/>
              <a:t>로 분류하고자 합니다</a:t>
            </a:r>
            <a:r>
              <a:rPr lang="en-US" altLang="ko-KR" baseline="0" dirty="0" smtClean="0"/>
              <a:t>.</a:t>
            </a:r>
          </a:p>
          <a:p>
            <a:r>
              <a:rPr lang="ko-KR" altLang="en-US" baseline="0" dirty="0" smtClean="0"/>
              <a:t>따라서 이 논문에서는 </a:t>
            </a:r>
            <a:endParaRPr lang="en-US" altLang="ko-KR" dirty="0" smtClean="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16</a:t>
            </a:fld>
            <a:endParaRPr lang="ko-KR" altLang="en-US"/>
          </a:p>
        </p:txBody>
      </p:sp>
    </p:spTree>
    <p:extLst>
      <p:ext uri="{BB962C8B-B14F-4D97-AF65-F5344CB8AC3E}">
        <p14:creationId xmlns:p14="http://schemas.microsoft.com/office/powerpoint/2010/main" val="1549199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Let me briefly</a:t>
            </a:r>
            <a:r>
              <a:rPr lang="en-US" altLang="ko-KR" baseline="0" dirty="0" smtClean="0"/>
              <a:t> explain the Linear regression.</a:t>
            </a:r>
          </a:p>
          <a:p>
            <a:endParaRPr lang="en-US" altLang="ko-KR" baseline="0" dirty="0" smtClean="0"/>
          </a:p>
          <a:p>
            <a:r>
              <a:rPr lang="en-US" altLang="ko-KR" baseline="0" dirty="0" smtClean="0"/>
              <a:t>Actual data is distributed as follows. Based on these, we </a:t>
            </a:r>
            <a:r>
              <a:rPr lang="en-US" altLang="ko-KR" baseline="0" dirty="0" smtClean="0"/>
              <a:t>define the </a:t>
            </a:r>
            <a:r>
              <a:rPr lang="en-US" altLang="ko-KR" baseline="0" dirty="0" smtClean="0"/>
              <a:t>regression line that is minimize the cost.</a:t>
            </a:r>
          </a:p>
          <a:p>
            <a:r>
              <a:rPr lang="en-US" altLang="ko-KR" baseline="0" dirty="0" smtClean="0"/>
              <a:t>Cost </a:t>
            </a:r>
            <a:r>
              <a:rPr lang="en-US" altLang="ko-KR" baseline="0" dirty="0" smtClean="0"/>
              <a:t>is the </a:t>
            </a:r>
            <a:r>
              <a:rPr lang="en-US" altLang="ko-KR" baseline="0" dirty="0" smtClean="0"/>
              <a:t>difference between estimated </a:t>
            </a:r>
            <a:r>
              <a:rPr lang="en-US" altLang="ko-KR" baseline="0" dirty="0" smtClean="0"/>
              <a:t>and </a:t>
            </a:r>
            <a:r>
              <a:rPr lang="en-US" altLang="ko-KR" baseline="0" dirty="0" smtClean="0"/>
              <a:t>actual value.</a:t>
            </a:r>
            <a:endParaRPr lang="en-US" altLang="ko-KR" dirty="0" smtClean="0"/>
          </a:p>
          <a:p>
            <a:endParaRPr lang="en-US" altLang="ko-KR" dirty="0" smtClean="0"/>
          </a:p>
          <a:p>
            <a:r>
              <a:rPr lang="en-US" altLang="ko-KR" dirty="0" smtClean="0"/>
              <a:t>Linear Regression</a:t>
            </a:r>
            <a:r>
              <a:rPr lang="ko-KR" altLang="en-US" dirty="0" smtClean="0"/>
              <a:t>에 대해 간단하게 설명하겠습니다</a:t>
            </a:r>
            <a:r>
              <a:rPr lang="en-US" altLang="ko-KR" dirty="0" smtClean="0"/>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smtClean="0"/>
              <a:t>Linear Regression</a:t>
            </a:r>
            <a:r>
              <a:rPr lang="ko-KR" altLang="en-US" dirty="0" smtClean="0"/>
              <a:t>은 </a:t>
            </a:r>
            <a:r>
              <a:rPr lang="en-US" altLang="ko-KR" dirty="0" smtClean="0"/>
              <a:t>X</a:t>
            </a:r>
            <a:r>
              <a:rPr lang="ko-KR" altLang="en-US" dirty="0" smtClean="0"/>
              <a:t>축의 </a:t>
            </a:r>
            <a:r>
              <a:rPr lang="en-US" altLang="ko-KR" dirty="0" smtClean="0"/>
              <a:t>independent variable</a:t>
            </a:r>
            <a:r>
              <a:rPr lang="ko-KR" altLang="en-US" dirty="0" smtClean="0"/>
              <a:t>과 </a:t>
            </a:r>
            <a:r>
              <a:rPr lang="en-US" altLang="ko-KR" baseline="0" dirty="0" smtClean="0"/>
              <a:t>Y</a:t>
            </a:r>
            <a:r>
              <a:rPr lang="ko-KR" altLang="en-US" baseline="0" dirty="0" smtClean="0"/>
              <a:t>축의 </a:t>
            </a:r>
            <a:r>
              <a:rPr lang="en-US" altLang="ko-KR" baseline="0" dirty="0" smtClean="0"/>
              <a:t>dependent variable</a:t>
            </a:r>
            <a:r>
              <a:rPr lang="ko-KR" altLang="en-US" baseline="0" dirty="0" smtClean="0"/>
              <a:t> 간의 관계를 선으로 나타냅니다</a:t>
            </a:r>
            <a:r>
              <a:rPr lang="en-US" altLang="ko-KR" baseline="0" dirty="0" smtClean="0"/>
              <a:t>.</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baseline="0" dirty="0" smtClean="0"/>
              <a:t>실제 데이터들은 다음과 같이 분포를 하게 되고 이들을 통해서</a:t>
            </a:r>
            <a:r>
              <a:rPr lang="en-US" altLang="ko-KR" baseline="0" dirty="0" smtClean="0"/>
              <a:t> regression line</a:t>
            </a:r>
            <a:r>
              <a:rPr lang="ko-KR" altLang="en-US" baseline="0" dirty="0" smtClean="0"/>
              <a:t>을 찾게 됩니다</a:t>
            </a:r>
            <a:r>
              <a:rPr lang="en-US" altLang="ko-KR" baseline="0" dirty="0" smtClean="0"/>
              <a:t>. </a:t>
            </a:r>
            <a:r>
              <a:rPr lang="ko-KR" altLang="en-US" baseline="0" dirty="0" smtClean="0"/>
              <a:t>이 때</a:t>
            </a:r>
            <a:r>
              <a:rPr lang="en-US" altLang="ko-KR" baseline="0" dirty="0" smtClean="0"/>
              <a:t>, </a:t>
            </a:r>
            <a:r>
              <a:rPr lang="ko-KR" altLang="en-US" baseline="0" dirty="0" smtClean="0"/>
              <a:t>여러 개의 </a:t>
            </a:r>
            <a:r>
              <a:rPr lang="en-US" altLang="ko-KR" baseline="0" dirty="0" smtClean="0"/>
              <a:t>line</a:t>
            </a:r>
            <a:r>
              <a:rPr lang="ko-KR" altLang="en-US" baseline="0" dirty="0" smtClean="0"/>
              <a:t>을 그려보면서 </a:t>
            </a:r>
            <a:r>
              <a:rPr lang="en-US" altLang="ko-KR" baseline="0" dirty="0" smtClean="0"/>
              <a:t>line</a:t>
            </a:r>
            <a:r>
              <a:rPr lang="ko-KR" altLang="en-US" baseline="0" dirty="0" smtClean="0"/>
              <a:t>에 위치한 </a:t>
            </a:r>
            <a:r>
              <a:rPr lang="en-US" altLang="ko-KR" baseline="0" dirty="0" smtClean="0"/>
              <a:t>estimated</a:t>
            </a:r>
            <a:r>
              <a:rPr lang="ko-KR" altLang="en-US" baseline="0" dirty="0" smtClean="0"/>
              <a:t>와 </a:t>
            </a:r>
            <a:r>
              <a:rPr lang="en-US" altLang="ko-KR" baseline="0" dirty="0" smtClean="0"/>
              <a:t>actual </a:t>
            </a:r>
            <a:r>
              <a:rPr lang="ko-KR" altLang="en-US" baseline="0" dirty="0" smtClean="0"/>
              <a:t>실제 값의 차이인 </a:t>
            </a:r>
            <a:r>
              <a:rPr lang="en-US" altLang="ko-KR" baseline="0" dirty="0" smtClean="0"/>
              <a:t>cost </a:t>
            </a:r>
            <a:r>
              <a:rPr lang="ko-KR" altLang="en-US" baseline="0" dirty="0" smtClean="0"/>
              <a:t>값이 최소화 되는 </a:t>
            </a:r>
            <a:r>
              <a:rPr lang="en-US" altLang="ko-KR" baseline="0" dirty="0" smtClean="0"/>
              <a:t>regression line</a:t>
            </a:r>
            <a:r>
              <a:rPr lang="ko-KR" altLang="en-US" baseline="0" dirty="0" smtClean="0"/>
              <a:t>을 찾게 됩니다</a:t>
            </a:r>
            <a:r>
              <a:rPr lang="en-US" altLang="ko-KR" baseline="0" dirty="0" smtClean="0"/>
              <a:t>. </a:t>
            </a:r>
          </a:p>
          <a:p>
            <a:endParaRPr lang="en-US" altLang="ko-KR" dirty="0" smtClean="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17</a:t>
            </a:fld>
            <a:endParaRPr lang="ko-KR" altLang="en-US"/>
          </a:p>
        </p:txBody>
      </p:sp>
    </p:spTree>
    <p:extLst>
      <p:ext uri="{BB962C8B-B14F-4D97-AF65-F5344CB8AC3E}">
        <p14:creationId xmlns:p14="http://schemas.microsoft.com/office/powerpoint/2010/main" val="238343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This is the regression line formula. </a:t>
            </a:r>
          </a:p>
          <a:p>
            <a:r>
              <a:rPr lang="en-US" altLang="ko-KR" baseline="0" dirty="0" smtClean="0"/>
              <a:t>Y-hat is estimated y value, w is slope of the line, b is the y intercept. </a:t>
            </a:r>
          </a:p>
          <a:p>
            <a:endParaRPr lang="en-US" altLang="ko-KR" baseline="0" dirty="0" smtClean="0"/>
          </a:p>
          <a:p>
            <a:endParaRPr lang="en-US" altLang="ko-KR" baseline="0" dirty="0" smtClean="0"/>
          </a:p>
          <a:p>
            <a:r>
              <a:rPr lang="en-US" altLang="ko-KR" baseline="0" dirty="0" smtClean="0"/>
              <a:t>This algorithm is used for two purposes.</a:t>
            </a:r>
          </a:p>
          <a:p>
            <a:r>
              <a:rPr lang="en-US" altLang="ko-KR" baseline="0" dirty="0" smtClean="0"/>
              <a:t>First, predicting the dependent variable.</a:t>
            </a:r>
          </a:p>
          <a:p>
            <a:r>
              <a:rPr lang="en-US" altLang="ko-KR" baseline="0" dirty="0" smtClean="0"/>
              <a:t>Second, Explaining the effect of the independent variable.</a:t>
            </a:r>
          </a:p>
          <a:p>
            <a:r>
              <a:rPr lang="en-US" altLang="ko-KR" baseline="0" dirty="0" smtClean="0"/>
              <a:t>In this paper, we use </a:t>
            </a:r>
            <a:r>
              <a:rPr lang="en-US" altLang="ko-KR" baseline="0" dirty="0" smtClean="0"/>
              <a:t>this algorithm for prediction.</a:t>
            </a:r>
          </a:p>
          <a:p>
            <a:r>
              <a:rPr lang="en-US" altLang="ko-KR" baseline="0" dirty="0" smtClean="0"/>
              <a:t>So, </a:t>
            </a:r>
            <a:r>
              <a:rPr lang="en-US" altLang="ko-KR" baseline="0" dirty="0" smtClean="0"/>
              <a:t>we detect the error data according to the difference between actual and </a:t>
            </a:r>
            <a:r>
              <a:rPr lang="en-US" altLang="ko-KR" baseline="0" dirty="0" smtClean="0"/>
              <a:t>estimated variable.</a:t>
            </a:r>
            <a:endParaRPr lang="en-US" altLang="ko-KR" baseline="0" dirty="0" smtClean="0"/>
          </a:p>
          <a:p>
            <a:endParaRPr lang="en-US" altLang="ko-KR" baseline="0" dirty="0" smtClean="0"/>
          </a:p>
          <a:p>
            <a:endParaRPr lang="en-US" altLang="ko-KR" baseline="0" dirty="0" smtClean="0"/>
          </a:p>
          <a:p>
            <a:r>
              <a:rPr lang="en-US" altLang="ko-KR" baseline="0" dirty="0" smtClean="0"/>
              <a: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This slope of the line is +. because the relation between x and y is positive.</a:t>
            </a:r>
          </a:p>
          <a:p>
            <a:endParaRPr lang="en-US" altLang="ko-KR" baseline="0" dirty="0" smtClean="0"/>
          </a:p>
          <a:p>
            <a:endParaRPr lang="en-US" altLang="ko-KR" baseline="0" dirty="0" smtClean="0"/>
          </a:p>
          <a:p>
            <a:endParaRPr lang="en-US" altLang="ko-KR" baseline="0" dirty="0" smtClean="0"/>
          </a:p>
          <a:p>
            <a:r>
              <a:rPr lang="en-US" altLang="ko-KR" baseline="0" dirty="0" smtClean="0"/>
              <a:t>cost</a:t>
            </a:r>
            <a:r>
              <a:rPr lang="ko-KR" altLang="en-US" baseline="0" dirty="0" smtClean="0"/>
              <a:t>가 최소인 </a:t>
            </a:r>
            <a:r>
              <a:rPr lang="en-US" altLang="ko-KR" baseline="0" dirty="0" smtClean="0"/>
              <a:t>linear regression</a:t>
            </a:r>
            <a:r>
              <a:rPr lang="ko-KR" altLang="en-US" baseline="0" dirty="0" smtClean="0"/>
              <a:t>을 공식으로 나타내면 다음과 같습니다</a:t>
            </a:r>
            <a:r>
              <a:rPr lang="en-US" altLang="ko-KR" baseline="0" dirty="0" smtClean="0"/>
              <a:t>. y-hat</a:t>
            </a:r>
            <a:r>
              <a:rPr lang="ko-KR" altLang="en-US" baseline="0" dirty="0" smtClean="0"/>
              <a:t>은 </a:t>
            </a:r>
            <a:r>
              <a:rPr lang="en-US" altLang="ko-KR" baseline="0" dirty="0" smtClean="0"/>
              <a:t>regression line</a:t>
            </a:r>
            <a:r>
              <a:rPr lang="ko-KR" altLang="en-US" baseline="0" dirty="0" smtClean="0"/>
              <a:t>에 의해 예측되는 </a:t>
            </a:r>
            <a:r>
              <a:rPr lang="en-US" altLang="ko-KR" baseline="0" dirty="0" smtClean="0"/>
              <a:t>y</a:t>
            </a:r>
            <a:r>
              <a:rPr lang="ko-KR" altLang="en-US" baseline="0" dirty="0" smtClean="0"/>
              <a:t>값을 의미하고 </a:t>
            </a:r>
            <a:r>
              <a:rPr lang="en-US" altLang="ko-KR" baseline="0" dirty="0" smtClean="0"/>
              <a:t>line</a:t>
            </a:r>
            <a:r>
              <a:rPr lang="ko-KR" altLang="en-US" baseline="0" dirty="0" smtClean="0"/>
              <a:t>의 기울기인 </a:t>
            </a:r>
            <a:r>
              <a:rPr lang="en-US" altLang="ko-KR" baseline="0" dirty="0" smtClean="0"/>
              <a:t>w, bias</a:t>
            </a:r>
            <a:r>
              <a:rPr lang="ko-KR" altLang="en-US" baseline="0" dirty="0" smtClean="0"/>
              <a:t>인 </a:t>
            </a:r>
            <a:r>
              <a:rPr lang="en-US" altLang="ko-KR" baseline="0" dirty="0" smtClean="0"/>
              <a:t>b </a:t>
            </a:r>
            <a:r>
              <a:rPr lang="ko-KR" altLang="en-US" baseline="0" dirty="0" smtClean="0"/>
              <a:t>값에 의해서 계산됩니다</a:t>
            </a:r>
            <a:r>
              <a:rPr lang="en-US" altLang="ko-KR" baseline="0" dirty="0" smtClean="0"/>
              <a:t>.</a:t>
            </a:r>
          </a:p>
          <a:p>
            <a:r>
              <a:rPr lang="ko-KR" altLang="en-US" baseline="0" dirty="0" smtClean="0"/>
              <a:t>여기에서는 </a:t>
            </a:r>
            <a:r>
              <a:rPr lang="en-US" altLang="ko-KR" baseline="0" dirty="0" smtClean="0"/>
              <a:t>x</a:t>
            </a:r>
            <a:r>
              <a:rPr lang="ko-KR" altLang="en-US" baseline="0" dirty="0" smtClean="0"/>
              <a:t>와 </a:t>
            </a:r>
            <a:r>
              <a:rPr lang="en-US" altLang="ko-KR" baseline="0" dirty="0" smtClean="0"/>
              <a:t>y</a:t>
            </a:r>
            <a:r>
              <a:rPr lang="ko-KR" altLang="en-US" baseline="0" dirty="0" smtClean="0"/>
              <a:t>가 </a:t>
            </a:r>
            <a:r>
              <a:rPr lang="en-US" altLang="ko-KR" baseline="0" dirty="0" smtClean="0"/>
              <a:t>positive </a:t>
            </a:r>
            <a:r>
              <a:rPr lang="ko-KR" altLang="en-US" baseline="0" dirty="0" smtClean="0"/>
              <a:t>관계이기 때문에 </a:t>
            </a:r>
            <a:r>
              <a:rPr lang="en-US" altLang="ko-KR" baseline="0" dirty="0" smtClean="0"/>
              <a:t>w</a:t>
            </a:r>
            <a:r>
              <a:rPr lang="ko-KR" altLang="en-US" baseline="0" dirty="0" smtClean="0"/>
              <a:t>의 기호가 </a:t>
            </a:r>
            <a:r>
              <a:rPr lang="en-US" altLang="ko-KR" baseline="0" dirty="0" smtClean="0"/>
              <a:t>+</a:t>
            </a:r>
            <a:r>
              <a:rPr lang="ko-KR" altLang="en-US" baseline="0" dirty="0" smtClean="0"/>
              <a:t>로 </a:t>
            </a:r>
            <a:r>
              <a:rPr lang="en-US" altLang="ko-KR" baseline="0" dirty="0" smtClean="0"/>
              <a:t>regression line</a:t>
            </a:r>
            <a:r>
              <a:rPr lang="ko-KR" altLang="en-US" baseline="0" dirty="0" smtClean="0"/>
              <a:t>의</a:t>
            </a:r>
            <a:r>
              <a:rPr lang="en-US" altLang="ko-KR" baseline="0" dirty="0" smtClean="0"/>
              <a:t> slope</a:t>
            </a:r>
            <a:r>
              <a:rPr lang="ko-KR" altLang="en-US" baseline="0" dirty="0" smtClean="0"/>
              <a:t>가 나타납니다</a:t>
            </a:r>
            <a:r>
              <a:rPr lang="en-US" altLang="ko-KR" baseline="0" dirty="0" smtClean="0"/>
              <a:t>.</a:t>
            </a:r>
          </a:p>
          <a:p>
            <a:endParaRPr lang="en-US" altLang="ko-KR" baseline="0" dirty="0" smtClean="0"/>
          </a:p>
          <a:p>
            <a:r>
              <a:rPr lang="ko-KR" altLang="en-US" baseline="0" dirty="0" smtClean="0"/>
              <a:t>이 알고리즘은 크게 두 가지의 목적으로 주로 사용됩니다</a:t>
            </a:r>
            <a:r>
              <a:rPr lang="en-US" altLang="ko-KR" baseline="0" dirty="0" smtClean="0"/>
              <a:t>.</a:t>
            </a:r>
          </a:p>
          <a:p>
            <a:r>
              <a:rPr lang="ko-KR" altLang="en-US" baseline="0" dirty="0" smtClean="0"/>
              <a:t>새로운 </a:t>
            </a:r>
            <a:r>
              <a:rPr lang="en-US" altLang="ko-KR" baseline="0" dirty="0" smtClean="0"/>
              <a:t>independent  variable</a:t>
            </a:r>
            <a:r>
              <a:rPr lang="ko-KR" altLang="en-US" baseline="0" dirty="0" smtClean="0"/>
              <a:t>의 </a:t>
            </a:r>
            <a:r>
              <a:rPr lang="en-US" altLang="ko-KR" baseline="0" dirty="0" smtClean="0"/>
              <a:t>dependent variable</a:t>
            </a:r>
            <a:r>
              <a:rPr lang="ko-KR" altLang="en-US" baseline="0" dirty="0" smtClean="0"/>
              <a:t>을 예측하거나 </a:t>
            </a:r>
            <a:r>
              <a:rPr lang="en-US" altLang="ko-KR" baseline="0" dirty="0" smtClean="0"/>
              <a:t>dependent variable</a:t>
            </a:r>
            <a:r>
              <a:rPr lang="ko-KR" altLang="en-US" baseline="0" dirty="0" smtClean="0"/>
              <a:t>이 </a:t>
            </a:r>
            <a:r>
              <a:rPr lang="en-US" altLang="ko-KR" baseline="0" dirty="0" smtClean="0"/>
              <a:t>independent variable</a:t>
            </a:r>
            <a:r>
              <a:rPr lang="ko-KR" altLang="en-US" baseline="0" dirty="0" smtClean="0"/>
              <a:t>에 미치는 영향을 설명하기 위해 사용됩니다</a:t>
            </a:r>
            <a:r>
              <a:rPr lang="en-US" altLang="ko-KR" baseline="0" dirty="0" smtClean="0"/>
              <a:t>.</a:t>
            </a:r>
          </a:p>
          <a:p>
            <a:endParaRPr lang="en-US" altLang="ko-KR" baseline="0" dirty="0" smtClean="0"/>
          </a:p>
          <a:p>
            <a:r>
              <a:rPr lang="ko-KR" altLang="en-US" baseline="0" dirty="0" smtClean="0"/>
              <a:t>이 논문에서는 </a:t>
            </a:r>
            <a:r>
              <a:rPr lang="ko-KR" altLang="en-US" baseline="0" dirty="0" err="1" smtClean="0"/>
              <a:t>첫번째</a:t>
            </a:r>
            <a:r>
              <a:rPr lang="ko-KR" altLang="en-US" baseline="0" dirty="0" smtClean="0"/>
              <a:t> 목적과 유사하게 </a:t>
            </a:r>
            <a:r>
              <a:rPr lang="en-US" altLang="ko-KR" baseline="0" dirty="0" smtClean="0"/>
              <a:t>prediction</a:t>
            </a:r>
            <a:r>
              <a:rPr lang="ko-KR" altLang="en-US" baseline="0" dirty="0" smtClean="0"/>
              <a:t>을 위해 </a:t>
            </a:r>
            <a:r>
              <a:rPr lang="en-US" altLang="ko-KR" baseline="0" dirty="0" smtClean="0"/>
              <a:t>Linear Regression</a:t>
            </a:r>
            <a:r>
              <a:rPr lang="ko-KR" altLang="en-US" baseline="0" dirty="0" smtClean="0"/>
              <a:t>을 적용하고</a:t>
            </a:r>
            <a:r>
              <a:rPr lang="en-US" altLang="ko-KR" baseline="0" dirty="0" smtClean="0"/>
              <a:t>, </a:t>
            </a:r>
          </a:p>
          <a:p>
            <a:r>
              <a:rPr lang="ko-KR" altLang="en-US" baseline="0" dirty="0" smtClean="0"/>
              <a:t>새로운 데이터의 실제</a:t>
            </a:r>
            <a:r>
              <a:rPr lang="en-US" altLang="ko-KR" baseline="0" dirty="0" smtClean="0"/>
              <a:t> dependent </a:t>
            </a:r>
            <a:r>
              <a:rPr lang="ko-KR" altLang="en-US" baseline="0" dirty="0" smtClean="0"/>
              <a:t>값이 </a:t>
            </a:r>
            <a:r>
              <a:rPr lang="en-US" altLang="ko-KR" baseline="0" dirty="0" smtClean="0"/>
              <a:t>Prediction </a:t>
            </a:r>
            <a:r>
              <a:rPr lang="ko-KR" altLang="en-US" baseline="0" dirty="0" smtClean="0"/>
              <a:t>수치와 얼마나 차이가 나는지에 따라서 에러</a:t>
            </a:r>
            <a:r>
              <a:rPr lang="en-US" altLang="ko-KR" baseline="0" dirty="0" smtClean="0"/>
              <a:t> </a:t>
            </a:r>
            <a:r>
              <a:rPr lang="ko-KR" altLang="en-US" baseline="0" dirty="0" smtClean="0"/>
              <a:t>데이터를 식별합니다</a:t>
            </a:r>
            <a:r>
              <a:rPr lang="en-US" altLang="ko-KR" baseline="0" dirty="0" smtClean="0"/>
              <a:t>.</a:t>
            </a:r>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18</a:t>
            </a:fld>
            <a:endParaRPr lang="ko-KR" altLang="en-US"/>
          </a:p>
        </p:txBody>
      </p:sp>
    </p:spTree>
    <p:extLst>
      <p:ext uri="{BB962C8B-B14F-4D97-AF65-F5344CB8AC3E}">
        <p14:creationId xmlns:p14="http://schemas.microsoft.com/office/powerpoint/2010/main" val="3307924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To clarify the difference, confidence</a:t>
            </a:r>
            <a:r>
              <a:rPr lang="en-US" altLang="ko-KR" baseline="0" dirty="0" smtClean="0"/>
              <a:t> and prediction interval are used </a:t>
            </a:r>
            <a:r>
              <a:rPr lang="en-US" altLang="ko-KR" baseline="0" dirty="0" smtClean="0"/>
              <a:t>in regression algorithm.</a:t>
            </a:r>
            <a:endParaRPr lang="en-US" altLang="ko-KR" baseline="0" dirty="0" smtClean="0"/>
          </a:p>
          <a:p>
            <a:endParaRPr lang="en-US" altLang="ko-KR" baseline="0" dirty="0" smtClean="0"/>
          </a:p>
          <a:p>
            <a:r>
              <a:rPr lang="en-US" altLang="ko-KR" baseline="0" dirty="0" smtClean="0"/>
              <a:t>Confidence interval is 95% of average range. Prediction interval is 95% of all data range.</a:t>
            </a:r>
          </a:p>
          <a:p>
            <a:r>
              <a:rPr lang="en-US" altLang="ko-KR" baseline="0" dirty="0" smtClean="0"/>
              <a:t>These improve the accuracy by excluding the Outlier.</a:t>
            </a:r>
          </a:p>
          <a:p>
            <a:r>
              <a:rPr lang="en-US" altLang="ko-KR" baseline="0" dirty="0" smtClean="0"/>
              <a:t> </a:t>
            </a:r>
          </a:p>
          <a:p>
            <a:r>
              <a:rPr lang="en-US" altLang="ko-KR" baseline="0" dirty="0" smtClean="0"/>
              <a:t>These are formulas. </a:t>
            </a:r>
            <a:r>
              <a:rPr lang="en-US" altLang="ko-KR" baseline="0" dirty="0" smtClean="0"/>
              <a:t>It is hard </a:t>
            </a:r>
            <a:r>
              <a:rPr lang="en-US" altLang="ko-KR" baseline="0" dirty="0" smtClean="0"/>
              <a:t>to understand for me because my major is not math.</a:t>
            </a:r>
          </a:p>
          <a:p>
            <a:r>
              <a:rPr lang="en-US" altLang="ko-KR" baseline="0" dirty="0" smtClean="0"/>
              <a:t>But we can use these by the function in </a:t>
            </a:r>
            <a:r>
              <a:rPr lang="en-US" altLang="ko-KR" baseline="0" dirty="0" err="1" smtClean="0"/>
              <a:t>tensorflow</a:t>
            </a:r>
            <a:r>
              <a:rPr lang="en-US" altLang="ko-KR" baseline="0" dirty="0" smtClean="0"/>
              <a:t>. </a:t>
            </a:r>
          </a:p>
          <a:p>
            <a:endParaRPr lang="en-US" altLang="ko-KR" baseline="0" dirty="0" smtClean="0"/>
          </a:p>
          <a:p>
            <a:r>
              <a:rPr lang="en-US" altLang="ko-KR" baseline="0" dirty="0" smtClean="0"/>
              <a:t>We use the prediction interval not the confidence interval. </a:t>
            </a:r>
            <a:endParaRPr lang="en-US" altLang="ko-KR" dirty="0" smtClean="0"/>
          </a:p>
          <a:p>
            <a:endParaRPr lang="en-US" altLang="ko-KR" dirty="0" smtClean="0"/>
          </a:p>
          <a:p>
            <a:r>
              <a:rPr lang="ko-KR" altLang="en-US" dirty="0" smtClean="0"/>
              <a:t>이를 좀더 명확하게 하기 위해서 </a:t>
            </a:r>
            <a:r>
              <a:rPr lang="en-US" altLang="ko-KR" dirty="0" smtClean="0"/>
              <a:t>linear regression</a:t>
            </a:r>
            <a:r>
              <a:rPr lang="ko-KR" altLang="en-US" dirty="0" smtClean="0"/>
              <a:t>에서는 주로 </a:t>
            </a:r>
            <a:r>
              <a:rPr lang="en-US" altLang="ko-KR" dirty="0" smtClean="0"/>
              <a:t>Confidence Interval</a:t>
            </a:r>
            <a:r>
              <a:rPr lang="ko-KR" altLang="en-US" dirty="0" smtClean="0"/>
              <a:t>과 </a:t>
            </a:r>
            <a:r>
              <a:rPr lang="en-US" altLang="ko-KR" dirty="0" smtClean="0"/>
              <a:t>prediction Interval</a:t>
            </a:r>
            <a:r>
              <a:rPr lang="ko-KR" altLang="en-US" dirty="0" smtClean="0"/>
              <a:t>을 사용합니다</a:t>
            </a:r>
            <a:r>
              <a:rPr lang="en-US" altLang="ko-KR" dirty="0" smtClean="0"/>
              <a:t>. </a:t>
            </a:r>
            <a:r>
              <a:rPr lang="en-US" altLang="ko-KR" baseline="0" dirty="0" smtClean="0"/>
              <a:t>Confidence interval</a:t>
            </a:r>
            <a:r>
              <a:rPr lang="ko-KR" altLang="en-US" baseline="0" dirty="0" smtClean="0"/>
              <a:t>은 데이터들의 평균값에서 </a:t>
            </a:r>
            <a:r>
              <a:rPr lang="en-US" altLang="ko-KR" baseline="0" dirty="0" smtClean="0"/>
              <a:t>95%</a:t>
            </a:r>
            <a:r>
              <a:rPr lang="ko-KR" altLang="en-US" baseline="0" dirty="0" smtClean="0"/>
              <a:t>내의 범위를 의미하고</a:t>
            </a:r>
            <a:r>
              <a:rPr lang="en-US" altLang="ko-KR" baseline="0" dirty="0" smtClean="0"/>
              <a:t>, Prediction interval</a:t>
            </a:r>
            <a:r>
              <a:rPr lang="ko-KR" altLang="en-US" baseline="0" dirty="0" smtClean="0"/>
              <a:t>은 모든 데이터들 중에서 </a:t>
            </a:r>
            <a:r>
              <a:rPr lang="en-US" altLang="ko-KR" baseline="0" dirty="0" smtClean="0"/>
              <a:t>95% </a:t>
            </a:r>
            <a:r>
              <a:rPr lang="ko-KR" altLang="en-US" baseline="0" dirty="0" smtClean="0"/>
              <a:t>내의 범위를 의미합니다</a:t>
            </a:r>
            <a:r>
              <a:rPr lang="en-US" altLang="ko-KR" baseline="0" dirty="0" smtClean="0"/>
              <a:t>. </a:t>
            </a:r>
            <a:r>
              <a:rPr lang="ko-KR" altLang="en-US" baseline="0" dirty="0" smtClean="0"/>
              <a:t>두 경우 모두 </a:t>
            </a:r>
            <a:r>
              <a:rPr lang="en-US" altLang="ko-KR" baseline="0" dirty="0" smtClean="0"/>
              <a:t>95%</a:t>
            </a:r>
            <a:r>
              <a:rPr lang="ko-KR" altLang="en-US" baseline="0" dirty="0" smtClean="0"/>
              <a:t>라는 범위를 통해서 데이터의 </a:t>
            </a:r>
            <a:r>
              <a:rPr lang="en-US" altLang="ko-KR" baseline="0" dirty="0" smtClean="0"/>
              <a:t>Outlier </a:t>
            </a:r>
            <a:r>
              <a:rPr lang="ko-KR" altLang="en-US" baseline="0" dirty="0" smtClean="0"/>
              <a:t>특이점들을 제외함으로 써 정확도를 높이고자 합니다</a:t>
            </a:r>
            <a:r>
              <a:rPr lang="en-US" altLang="ko-KR" baseline="0" dirty="0" smtClean="0"/>
              <a:t>.</a:t>
            </a:r>
          </a:p>
          <a:p>
            <a:endParaRPr lang="en-US" altLang="ko-KR" baseline="0" dirty="0" smtClean="0"/>
          </a:p>
          <a:p>
            <a:r>
              <a:rPr lang="ko-KR" altLang="en-US" baseline="0" dirty="0" smtClean="0"/>
              <a:t>이 두 구간을 구하기 위한 공식은 각각의 공식과 같습니다</a:t>
            </a:r>
            <a:r>
              <a:rPr lang="en-US" altLang="ko-KR" baseline="0" dirty="0" smtClean="0"/>
              <a:t>. </a:t>
            </a:r>
            <a:r>
              <a:rPr lang="ko-KR" altLang="en-US" baseline="0" dirty="0" smtClean="0"/>
              <a:t>저는 소프트웨어 공학 전공자이기 때문에 이런 공식은 이해하기가 어렵지만 </a:t>
            </a:r>
            <a:r>
              <a:rPr lang="ko-KR" altLang="en-US" baseline="0" dirty="0" err="1" smtClean="0"/>
              <a:t>구글에서</a:t>
            </a:r>
            <a:r>
              <a:rPr lang="ko-KR" altLang="en-US" baseline="0" dirty="0" smtClean="0"/>
              <a:t> 제공하는 </a:t>
            </a:r>
            <a:r>
              <a:rPr lang="en-US" altLang="ko-KR" baseline="0" dirty="0" err="1" smtClean="0"/>
              <a:t>tensorflow</a:t>
            </a:r>
            <a:r>
              <a:rPr lang="ko-KR" altLang="en-US" baseline="0" dirty="0" smtClean="0"/>
              <a:t>에서 함수화 되어 있기 때문에 간단하게 사용할 수 있습니다</a:t>
            </a:r>
            <a:r>
              <a:rPr lang="en-US" altLang="ko-KR" baseline="0" dirty="0" smtClean="0"/>
              <a:t>.</a:t>
            </a:r>
          </a:p>
          <a:p>
            <a:r>
              <a:rPr lang="ko-KR" altLang="en-US" baseline="0" dirty="0" smtClean="0"/>
              <a:t>두 가지 구간 중에서 저는 </a:t>
            </a:r>
            <a:r>
              <a:rPr lang="en-US" altLang="ko-KR" baseline="0" dirty="0" smtClean="0"/>
              <a:t>prediction</a:t>
            </a:r>
            <a:r>
              <a:rPr lang="ko-KR" altLang="en-US" baseline="0" dirty="0" smtClean="0"/>
              <a:t>을 필요로 하기 때문에 </a:t>
            </a:r>
            <a:r>
              <a:rPr lang="en-US" altLang="ko-KR" baseline="0" dirty="0" smtClean="0"/>
              <a:t>prediction interval</a:t>
            </a:r>
            <a:r>
              <a:rPr lang="ko-KR" altLang="en-US" baseline="0" dirty="0" smtClean="0"/>
              <a:t>을 사용합니다</a:t>
            </a:r>
            <a:r>
              <a:rPr lang="en-US" altLang="ko-KR" baseline="0" dirty="0" smtClean="0"/>
              <a:t>.</a:t>
            </a:r>
          </a:p>
          <a:p>
            <a:endParaRPr lang="en-US" altLang="ko-KR" dirty="0" smtClean="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19</a:t>
            </a:fld>
            <a:endParaRPr lang="ko-KR" altLang="en-US"/>
          </a:p>
        </p:txBody>
      </p:sp>
    </p:spTree>
    <p:extLst>
      <p:ext uri="{BB962C8B-B14F-4D97-AF65-F5344CB8AC3E}">
        <p14:creationId xmlns:p14="http://schemas.microsoft.com/office/powerpoint/2010/main" val="371802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I will present this order.</a:t>
            </a:r>
          </a:p>
          <a:p>
            <a:endParaRPr lang="en-US" altLang="ko-KR"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Motivation,</a:t>
            </a:r>
            <a:r>
              <a:rPr lang="en-US" altLang="ko-KR" baseline="0" dirty="0" smtClean="0"/>
              <a:t> Related work, multivariate linear regression analysis strategy, </a:t>
            </a:r>
            <a:r>
              <a:rPr lang="en-US" altLang="ko-KR" dirty="0" smtClean="0"/>
              <a:t>I choose this algorithm to find error data.</a:t>
            </a:r>
          </a:p>
          <a:p>
            <a:endParaRPr lang="en-US" altLang="ko-KR" baseline="0" dirty="0" smtClean="0"/>
          </a:p>
          <a:p>
            <a:r>
              <a:rPr lang="en-US" altLang="ko-KR" baseline="0" dirty="0" smtClean="0"/>
              <a:t>(then) Result and Evaluation.</a:t>
            </a:r>
          </a:p>
          <a:p>
            <a:endParaRPr lang="en-US" altLang="ko-KR" dirty="0" smtClean="0"/>
          </a:p>
          <a:p>
            <a:r>
              <a:rPr lang="en-US" altLang="ko-KR" dirty="0" smtClean="0"/>
              <a:t>Finally</a:t>
            </a:r>
            <a:r>
              <a:rPr lang="en-US" altLang="ko-KR" baseline="0" dirty="0" smtClean="0"/>
              <a:t> conclusions and future works.</a:t>
            </a:r>
            <a:endParaRPr lang="en-US" altLang="ko-KR" dirty="0" smtClean="0"/>
          </a:p>
          <a:p>
            <a:endParaRPr lang="en-US" altLang="ko-KR" dirty="0" smtClean="0"/>
          </a:p>
          <a:p>
            <a:r>
              <a:rPr lang="en-US" altLang="ko-KR" dirty="0" smtClean="0"/>
              <a:t>------------------------------------------------------------------------------------------------------------------------------------------------------------------------------------------------------------------------</a:t>
            </a:r>
          </a:p>
          <a:p>
            <a:endParaRPr lang="en-US" altLang="ko-KR" dirty="0" smtClean="0"/>
          </a:p>
          <a:p>
            <a:r>
              <a:rPr lang="en-US" altLang="ko-KR" dirty="0" smtClean="0"/>
              <a:t>These are contents of this</a:t>
            </a:r>
            <a:r>
              <a:rPr lang="en-US" altLang="ko-KR" baseline="0" dirty="0" smtClean="0"/>
              <a:t> presentation.</a:t>
            </a:r>
          </a:p>
          <a:p>
            <a:r>
              <a:rPr lang="en-US" altLang="ko-KR" baseline="0" dirty="0" smtClean="0"/>
              <a:t>Session 1 is Motivation. In this session, we describe the renewable energy growth rate and the importance of AI and Big data in the renewable energy system. </a:t>
            </a:r>
          </a:p>
          <a:p>
            <a:r>
              <a:rPr lang="en-US" altLang="ko-KR" baseline="0" dirty="0" smtClean="0"/>
              <a:t>Session 2 is Related work. In this session, we explain the problem of imbalanced data. </a:t>
            </a:r>
          </a:p>
          <a:p>
            <a:r>
              <a:rPr lang="en-US" altLang="ko-KR" baseline="0" dirty="0" smtClean="0"/>
              <a:t>Session 3 is Multivariate Linear Regression Analysis Strategy. In this session, we define the strategy for error data analysis. We apply the strategy to our Photovoltaic Monitoring System that was developed during the project.</a:t>
            </a:r>
          </a:p>
          <a:p>
            <a:r>
              <a:rPr lang="en-US" altLang="ko-KR" baseline="0" dirty="0" smtClean="0"/>
              <a:t>Session 4 is result and Session 5 is Evaluation. In these sessions, we describe the result and the evaluation of the strategy.</a:t>
            </a:r>
          </a:p>
          <a:p>
            <a:r>
              <a:rPr lang="en-US" altLang="ko-KR" baseline="0" dirty="0" smtClean="0"/>
              <a:t>Finally, we mention conclusions and the direction of the future works. </a:t>
            </a:r>
          </a:p>
          <a:p>
            <a:endParaRPr lang="en-US" altLang="ko-KR" dirty="0" smtClean="0"/>
          </a:p>
          <a:p>
            <a:endParaRPr lang="en-US" altLang="ko-KR" dirty="0" smtClean="0"/>
          </a:p>
          <a:p>
            <a:r>
              <a:rPr lang="en-US" altLang="ko-KR" dirty="0" smtClean="0"/>
              <a:t>--------------------------------------------------------------------------------------------------------------------------------------------------------------------------------------------------------------------------</a:t>
            </a:r>
          </a:p>
          <a:p>
            <a:endParaRPr lang="en-US" altLang="ko-KR" baseline="0" dirty="0" smtClean="0"/>
          </a:p>
          <a:p>
            <a:endParaRPr lang="en-US" altLang="ko-KR" baseline="0" dirty="0" smtClean="0"/>
          </a:p>
          <a:p>
            <a:r>
              <a:rPr lang="ko-KR" altLang="en-US" baseline="0" dirty="0" smtClean="0"/>
              <a:t>다음은 목차 입니다</a:t>
            </a:r>
            <a:r>
              <a:rPr lang="en-US" altLang="ko-KR" baseline="0" dirty="0" smtClean="0"/>
              <a:t>. 1</a:t>
            </a:r>
            <a:r>
              <a:rPr lang="ko-KR" altLang="en-US" baseline="0" dirty="0" smtClean="0"/>
              <a:t>장은 </a:t>
            </a:r>
            <a:r>
              <a:rPr lang="en-US" altLang="ko-KR" baseline="0" dirty="0" smtClean="0"/>
              <a:t>Motivation</a:t>
            </a:r>
            <a:r>
              <a:rPr lang="ko-KR" altLang="en-US" baseline="0" dirty="0" smtClean="0"/>
              <a:t>으로 </a:t>
            </a:r>
            <a:r>
              <a:rPr lang="ko-KR" altLang="en-US" baseline="0" dirty="0" err="1" smtClean="0"/>
              <a:t>신재생</a:t>
            </a:r>
            <a:r>
              <a:rPr lang="ko-KR" altLang="en-US" baseline="0" dirty="0" smtClean="0"/>
              <a:t> 에너지 성장률에 대해 설명하고 기존에 프로젝트에서 개발했던 모니터링 시스템의 이슈를 언급합니다</a:t>
            </a:r>
            <a:r>
              <a:rPr lang="en-US" altLang="ko-KR" baseline="0" dirty="0" smtClean="0"/>
              <a:t>. 2</a:t>
            </a:r>
            <a:r>
              <a:rPr lang="ko-KR" altLang="en-US" baseline="0" dirty="0" smtClean="0"/>
              <a:t>장은 </a:t>
            </a:r>
            <a:r>
              <a:rPr lang="en-US" altLang="ko-KR" baseline="0" dirty="0" smtClean="0"/>
              <a:t>Related Work</a:t>
            </a:r>
            <a:r>
              <a:rPr lang="ko-KR" altLang="en-US" baseline="0" dirty="0" smtClean="0"/>
              <a:t>로 모니터링 시스템 </a:t>
            </a:r>
            <a:r>
              <a:rPr lang="ko-KR" altLang="en-US" baseline="0" dirty="0" err="1" smtClean="0"/>
              <a:t>빅데이터의</a:t>
            </a:r>
            <a:r>
              <a:rPr lang="ko-KR" altLang="en-US" baseline="0" dirty="0" smtClean="0"/>
              <a:t> 문제점인 </a:t>
            </a:r>
            <a:r>
              <a:rPr lang="en-US" altLang="ko-KR" baseline="0" dirty="0" smtClean="0"/>
              <a:t>imbalanced data</a:t>
            </a:r>
            <a:r>
              <a:rPr lang="ko-KR" altLang="en-US" baseline="0" dirty="0" smtClean="0"/>
              <a:t>에 대해 설명합니다</a:t>
            </a:r>
            <a:r>
              <a:rPr lang="en-US" altLang="ko-KR" baseline="0" dirty="0" smtClean="0"/>
              <a:t>. 3</a:t>
            </a:r>
            <a:r>
              <a:rPr lang="ko-KR" altLang="en-US" baseline="0" dirty="0" smtClean="0"/>
              <a:t>장은 </a:t>
            </a:r>
            <a:r>
              <a:rPr lang="en-US" altLang="ko-KR" baseline="0" dirty="0" smtClean="0"/>
              <a:t>Multivariate Linear Regression Analysis Strategy</a:t>
            </a:r>
            <a:r>
              <a:rPr lang="ko-KR" altLang="en-US" baseline="0" dirty="0" smtClean="0"/>
              <a:t>입니다</a:t>
            </a:r>
            <a:r>
              <a:rPr lang="en-US" altLang="ko-KR" baseline="0" dirty="0" smtClean="0"/>
              <a:t>. </a:t>
            </a:r>
            <a:r>
              <a:rPr lang="ko-KR" altLang="en-US" baseline="0" dirty="0" smtClean="0"/>
              <a:t>여기에서는 에러 데이터를 분석하기 위한 전략을 제안합니다</a:t>
            </a:r>
            <a:r>
              <a:rPr lang="en-US" altLang="ko-KR" baseline="0" dirty="0" smtClean="0"/>
              <a:t>. 4</a:t>
            </a:r>
            <a:r>
              <a:rPr lang="ko-KR" altLang="en-US" baseline="0" dirty="0" smtClean="0"/>
              <a:t>장과 </a:t>
            </a:r>
            <a:r>
              <a:rPr lang="en-US" altLang="ko-KR" baseline="0" dirty="0" smtClean="0"/>
              <a:t>5</a:t>
            </a:r>
            <a:r>
              <a:rPr lang="ko-KR" altLang="en-US" baseline="0" dirty="0" smtClean="0"/>
              <a:t>장은 </a:t>
            </a:r>
            <a:r>
              <a:rPr lang="en-US" altLang="ko-KR" baseline="0" dirty="0" smtClean="0"/>
              <a:t>result</a:t>
            </a:r>
            <a:r>
              <a:rPr lang="ko-KR" altLang="en-US" baseline="0" dirty="0" smtClean="0"/>
              <a:t>와 </a:t>
            </a:r>
            <a:r>
              <a:rPr lang="en-US" altLang="ko-KR" baseline="0" dirty="0" smtClean="0"/>
              <a:t>evaluation</a:t>
            </a:r>
            <a:r>
              <a:rPr lang="ko-KR" altLang="en-US" baseline="0" dirty="0" smtClean="0"/>
              <a:t>으로 이 전략의 결과를 설명하고 평가합니다</a:t>
            </a:r>
            <a:r>
              <a:rPr lang="en-US" altLang="ko-KR" baseline="0" dirty="0" smtClean="0"/>
              <a:t>.</a:t>
            </a:r>
            <a:r>
              <a:rPr lang="ko-KR" altLang="en-US" baseline="0" dirty="0" smtClean="0"/>
              <a:t> 마지막으로</a:t>
            </a:r>
            <a:r>
              <a:rPr lang="en-US" altLang="ko-KR" baseline="0" dirty="0" smtClean="0"/>
              <a:t>, 6</a:t>
            </a:r>
            <a:r>
              <a:rPr lang="ko-KR" altLang="en-US" baseline="0" dirty="0" smtClean="0"/>
              <a:t>장에서는 결론과 향후 연구를 언급합니다</a:t>
            </a:r>
            <a:r>
              <a:rPr lang="en-US" altLang="ko-KR" baseline="0" dirty="0" smtClean="0"/>
              <a:t>.</a:t>
            </a:r>
            <a:endParaRPr lang="ko-KR" altLang="en-US" dirty="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2</a:t>
            </a:fld>
            <a:endParaRPr lang="ko-KR" altLang="en-US"/>
          </a:p>
        </p:txBody>
      </p:sp>
    </p:spTree>
    <p:extLst>
      <p:ext uri="{BB962C8B-B14F-4D97-AF65-F5344CB8AC3E}">
        <p14:creationId xmlns:p14="http://schemas.microsoft.com/office/powerpoint/2010/main" val="2986287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As a result,</a:t>
            </a:r>
          </a:p>
          <a:p>
            <a:r>
              <a:rPr lang="en-US" altLang="ko-KR" dirty="0" smtClean="0"/>
              <a:t>Using</a:t>
            </a:r>
            <a:r>
              <a:rPr lang="en-US" altLang="ko-KR" baseline="0" dirty="0" smtClean="0"/>
              <a:t> </a:t>
            </a:r>
            <a:r>
              <a:rPr lang="en-US" altLang="ko-KR" baseline="0" dirty="0" err="1" smtClean="0"/>
              <a:t>tensorflow</a:t>
            </a:r>
            <a:r>
              <a:rPr lang="en-US" altLang="ko-KR" baseline="0" dirty="0" smtClean="0"/>
              <a:t>, we </a:t>
            </a:r>
            <a:r>
              <a:rPr lang="en-US" altLang="ko-KR" baseline="0" dirty="0" smtClean="0"/>
              <a:t>get </a:t>
            </a:r>
            <a:r>
              <a:rPr lang="en-US" altLang="ko-KR" baseline="0" dirty="0" smtClean="0"/>
              <a:t>the regression line and prediction interval.</a:t>
            </a:r>
          </a:p>
          <a:p>
            <a:endParaRPr lang="en-US" altLang="ko-KR" baseline="0" dirty="0" smtClean="0"/>
          </a:p>
          <a:p>
            <a:r>
              <a:rPr lang="en-US" altLang="ko-KR" baseline="0" dirty="0" smtClean="0"/>
              <a:t>If we </a:t>
            </a:r>
            <a:r>
              <a:rPr lang="en-US" altLang="ko-KR" baseline="0" dirty="0" err="1" smtClean="0"/>
              <a:t>gonna</a:t>
            </a:r>
            <a:r>
              <a:rPr lang="en-US" altLang="ko-KR" baseline="0" dirty="0" smtClean="0"/>
              <a:t> get data in here. </a:t>
            </a:r>
            <a:r>
              <a:rPr lang="en-US" altLang="ko-KR" baseline="0" dirty="0" smtClean="0"/>
              <a:t>This mean is </a:t>
            </a:r>
            <a:r>
              <a:rPr lang="en-US" altLang="ko-KR" baseline="0" dirty="0" smtClean="0"/>
              <a:t>not belong in </a:t>
            </a:r>
            <a:r>
              <a:rPr lang="en-US" altLang="ko-KR" baseline="0" dirty="0" smtClean="0"/>
              <a:t>the prediction interval</a:t>
            </a:r>
            <a:r>
              <a:rPr lang="en-US" altLang="ko-KR" baseline="0" dirty="0" smtClean="0"/>
              <a:t>. So, This data is error data.</a:t>
            </a:r>
          </a:p>
          <a:p>
            <a:r>
              <a:rPr lang="en-US" altLang="ko-KR" baseline="0" dirty="0" smtClean="0"/>
              <a:t>How about data is here. </a:t>
            </a:r>
            <a:r>
              <a:rPr lang="en-US" altLang="ko-KR" baseline="0" dirty="0" smtClean="0"/>
              <a:t>That mean </a:t>
            </a:r>
            <a:r>
              <a:rPr lang="en-US" altLang="ko-KR" baseline="0" dirty="0" smtClean="0"/>
              <a:t>is belong in this interval. So, </a:t>
            </a:r>
            <a:r>
              <a:rPr lang="en-US" altLang="ko-KR" baseline="0" dirty="0" smtClean="0"/>
              <a:t>that is </a:t>
            </a:r>
            <a:r>
              <a:rPr lang="en-US" altLang="ko-KR" baseline="0" dirty="0" smtClean="0"/>
              <a:t>normal data.</a:t>
            </a:r>
          </a:p>
          <a:p>
            <a:endParaRPr lang="en-US" altLang="ko-KR" baseline="0" dirty="0" smtClean="0"/>
          </a:p>
          <a:p>
            <a:r>
              <a:rPr lang="en-US" altLang="ko-KR" baseline="0" dirty="0" smtClean="0"/>
              <a:t>So, if each data is not belong in </a:t>
            </a:r>
            <a:r>
              <a:rPr lang="en-US" altLang="ko-KR" baseline="0" dirty="0" smtClean="0"/>
              <a:t>this interval</a:t>
            </a:r>
            <a:r>
              <a:rPr lang="en-US" altLang="ko-KR" baseline="0" dirty="0" smtClean="0"/>
              <a:t>, it is wrong.</a:t>
            </a:r>
          </a:p>
          <a:p>
            <a:endParaRPr lang="en-US" altLang="ko-KR" baseline="0" dirty="0" smtClean="0"/>
          </a:p>
          <a:p>
            <a:pPr latinLnBrk="1"/>
            <a:r>
              <a:rPr lang="en-US" altLang="ko-KR" sz="1200" kern="1200" dirty="0" smtClean="0">
                <a:solidFill>
                  <a:schemeClr val="tx1"/>
                </a:solidFill>
                <a:effectLst/>
                <a:latin typeface="+mn-lt"/>
                <a:ea typeface="+mn-ea"/>
                <a:cs typeface="+mn-cs"/>
              </a:rPr>
              <a:t>But, Still we don</a:t>
            </a:r>
            <a:r>
              <a:rPr lang="ko-KR" altLang="ko-KR" sz="1200" kern="1200" dirty="0" smtClean="0">
                <a:solidFill>
                  <a:schemeClr val="tx1"/>
                </a:solidFill>
                <a:effectLst/>
                <a:latin typeface="+mn-lt"/>
                <a:ea typeface="+mn-ea"/>
                <a:cs typeface="+mn-cs"/>
              </a:rPr>
              <a:t>’</a:t>
            </a:r>
            <a:r>
              <a:rPr lang="en-US" altLang="ko-KR" sz="1200" kern="1200" dirty="0" smtClean="0">
                <a:solidFill>
                  <a:schemeClr val="tx1"/>
                </a:solidFill>
                <a:effectLst/>
                <a:latin typeface="+mn-lt"/>
                <a:ea typeface="+mn-ea"/>
                <a:cs typeface="+mn-cs"/>
              </a:rPr>
              <a:t>t know which device affect this wrong data. So, we still should study.</a:t>
            </a:r>
            <a:endParaRPr lang="ko-KR" altLang="ko-KR" sz="1200" kern="1200" dirty="0" smtClean="0">
              <a:solidFill>
                <a:schemeClr val="tx1"/>
              </a:solidFill>
              <a:effectLst/>
              <a:latin typeface="+mn-lt"/>
              <a:ea typeface="+mn-ea"/>
              <a:cs typeface="+mn-cs"/>
            </a:endParaRPr>
          </a:p>
          <a:p>
            <a:endParaRPr lang="en-US" altLang="ko-KR" baseline="0" dirty="0" smtClean="0"/>
          </a:p>
          <a:p>
            <a:endParaRPr lang="en-US" altLang="ko-KR" baseline="0" dirty="0" smtClean="0"/>
          </a:p>
          <a:p>
            <a:endParaRPr lang="en-US" altLang="ko-KR" baseline="0" dirty="0" smtClean="0"/>
          </a:p>
          <a:p>
            <a:endParaRPr lang="en-US" altLang="ko-KR" baseline="0" dirty="0" smtClean="0"/>
          </a:p>
          <a:p>
            <a:endParaRPr lang="en-US" altLang="ko-KR" baseline="0" dirty="0" smtClean="0"/>
          </a:p>
          <a:p>
            <a:r>
              <a:rPr lang="en-US" altLang="ko-KR" dirty="0" smtClean="0"/>
              <a:t>When Data is distributed</a:t>
            </a:r>
            <a:r>
              <a:rPr lang="en-US" altLang="ko-KR" baseline="0" dirty="0" smtClean="0"/>
              <a:t> </a:t>
            </a:r>
            <a:r>
              <a:rPr lang="en-US" altLang="ko-KR" dirty="0" smtClean="0"/>
              <a:t>as follow, we define the regression line and get the prediction interval.</a:t>
            </a:r>
          </a:p>
          <a:p>
            <a:endParaRPr lang="en-US" altLang="ko-KR" dirty="0" smtClean="0"/>
          </a:p>
          <a:p>
            <a:r>
              <a:rPr lang="en-US" altLang="ko-KR" dirty="0" smtClean="0"/>
              <a:t>When</a:t>
            </a:r>
            <a:r>
              <a:rPr lang="en-US" altLang="ko-KR" baseline="0" dirty="0" smtClean="0"/>
              <a:t> a novice data comes, if this data is not contained in prediction interval, this data is classified into error data.</a:t>
            </a:r>
          </a:p>
          <a:p>
            <a:r>
              <a:rPr lang="en-US" altLang="ko-KR" baseline="0" dirty="0" smtClean="0"/>
              <a:t>And if this data is contained in this interval, this data is classified into normal data. </a:t>
            </a:r>
            <a:endParaRPr lang="en-US" altLang="ko-KR" dirty="0" smtClean="0"/>
          </a:p>
          <a:p>
            <a:endParaRPr lang="en-US" altLang="ko-KR" dirty="0" smtClean="0"/>
          </a:p>
          <a:p>
            <a:r>
              <a:rPr lang="en-US" altLang="ko-KR" dirty="0" smtClean="0"/>
              <a:t> </a:t>
            </a:r>
            <a:r>
              <a:rPr lang="ko-KR" altLang="en-US" dirty="0" smtClean="0"/>
              <a:t>결과적으로 다음과 같이 데이터들이 분포할 때 </a:t>
            </a:r>
            <a:r>
              <a:rPr lang="en-US" altLang="ko-KR" dirty="0" smtClean="0"/>
              <a:t>Regression Line</a:t>
            </a:r>
            <a:r>
              <a:rPr lang="ko-KR" altLang="en-US" dirty="0" smtClean="0"/>
              <a:t>을 찾고</a:t>
            </a:r>
            <a:r>
              <a:rPr lang="en-US" altLang="ko-KR" dirty="0" smtClean="0"/>
              <a:t>, prediction</a:t>
            </a:r>
            <a:r>
              <a:rPr lang="en-US" altLang="ko-KR" baseline="0" dirty="0" smtClean="0"/>
              <a:t> interval</a:t>
            </a:r>
            <a:r>
              <a:rPr lang="ko-KR" altLang="en-US" baseline="0" dirty="0" smtClean="0"/>
              <a:t>을 구합니다</a:t>
            </a:r>
            <a:r>
              <a:rPr lang="en-US" altLang="ko-KR" baseline="0" dirty="0" smtClean="0"/>
              <a:t>.</a:t>
            </a:r>
          </a:p>
          <a:p>
            <a:r>
              <a:rPr lang="ko-KR" altLang="en-US" dirty="0" smtClean="0"/>
              <a:t>그리고 새로운 데이터가 들어왔을 때 이 구간에 포함되지 않는 데이터의 경우는 </a:t>
            </a:r>
            <a:r>
              <a:rPr lang="en-US" altLang="ko-KR" dirty="0" smtClean="0"/>
              <a:t>Error</a:t>
            </a:r>
            <a:r>
              <a:rPr lang="en-US" altLang="ko-KR" baseline="0" dirty="0" smtClean="0"/>
              <a:t> Data</a:t>
            </a:r>
            <a:r>
              <a:rPr lang="ko-KR" altLang="en-US" baseline="0" dirty="0" smtClean="0"/>
              <a:t>로 식별하고</a:t>
            </a:r>
            <a:endParaRPr lang="en-US" altLang="ko-KR" baseline="0" dirty="0" smtClean="0"/>
          </a:p>
          <a:p>
            <a:r>
              <a:rPr lang="ko-KR" altLang="en-US" baseline="0" dirty="0" smtClean="0"/>
              <a:t>이 구간에 포함되는 데이터는 </a:t>
            </a:r>
            <a:r>
              <a:rPr lang="en-US" altLang="ko-KR" baseline="0" dirty="0" smtClean="0"/>
              <a:t>normal data</a:t>
            </a:r>
            <a:r>
              <a:rPr lang="ko-KR" altLang="en-US" baseline="0" dirty="0" smtClean="0"/>
              <a:t>로 식별합니다</a:t>
            </a:r>
            <a:r>
              <a:rPr lang="en-US" altLang="ko-KR" baseline="0" dirty="0" smtClean="0"/>
              <a:t>.</a:t>
            </a:r>
            <a:endParaRPr lang="en-US" altLang="ko-KR" dirty="0" smtClean="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20</a:t>
            </a:fld>
            <a:endParaRPr lang="ko-KR" altLang="en-US"/>
          </a:p>
        </p:txBody>
      </p:sp>
    </p:spTree>
    <p:extLst>
      <p:ext uri="{BB962C8B-B14F-4D97-AF65-F5344CB8AC3E}">
        <p14:creationId xmlns:p14="http://schemas.microsoft.com/office/powerpoint/2010/main" val="1307729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is result.</a:t>
            </a:r>
          </a:p>
          <a:p>
            <a:r>
              <a:rPr lang="en-US" altLang="ko-KR" dirty="0" smtClean="0"/>
              <a:t>It is difficult to display the regression line</a:t>
            </a:r>
          </a:p>
          <a:p>
            <a:r>
              <a:rPr lang="en-US" altLang="ko-KR" dirty="0" smtClean="0"/>
              <a:t>because multivariate regression line</a:t>
            </a:r>
            <a:r>
              <a:rPr lang="en-US" altLang="ko-KR" baseline="0" dirty="0" smtClean="0"/>
              <a:t> is multi-dimension.</a:t>
            </a:r>
          </a:p>
          <a:p>
            <a:endParaRPr lang="en-US" altLang="ko-KR" baseline="0" dirty="0" smtClean="0"/>
          </a:p>
          <a:p>
            <a:r>
              <a:rPr lang="en-US" altLang="ko-KR" dirty="0" smtClean="0"/>
              <a:t>So, to </a:t>
            </a:r>
            <a:r>
              <a:rPr lang="en-US" altLang="ko-KR" dirty="0" smtClean="0"/>
              <a:t>visualize the result, we select</a:t>
            </a:r>
            <a:r>
              <a:rPr lang="en-US" altLang="ko-KR" baseline="0" dirty="0" smtClean="0"/>
              <a:t> the horizontal solar radiation as the independent variable. </a:t>
            </a:r>
          </a:p>
          <a:p>
            <a:r>
              <a:rPr lang="en-US" altLang="ko-KR" baseline="0" dirty="0" smtClean="0"/>
              <a:t>Because this data </a:t>
            </a:r>
            <a:r>
              <a:rPr lang="en-US" altLang="ko-KR" baseline="0" dirty="0" smtClean="0"/>
              <a:t>has the highest correlation with the dependent variable.</a:t>
            </a:r>
            <a:endParaRPr lang="en-US" altLang="ko-KR" baseline="0" dirty="0" smtClean="0"/>
          </a:p>
          <a:p>
            <a:endParaRPr lang="en-US" altLang="ko-KR" baseline="0" dirty="0" smtClean="0"/>
          </a:p>
          <a:p>
            <a:r>
              <a:rPr lang="en-US" altLang="ko-KR" baseline="0" dirty="0" smtClean="0"/>
              <a:t>Using </a:t>
            </a:r>
            <a:r>
              <a:rPr lang="en-US" altLang="ko-KR" baseline="0" dirty="0" err="1" smtClean="0"/>
              <a:t>tensorflow</a:t>
            </a:r>
            <a:r>
              <a:rPr lang="en-US" altLang="ko-KR" baseline="0" dirty="0" smtClean="0"/>
              <a:t>, we find the </a:t>
            </a:r>
            <a:r>
              <a:rPr lang="en-US" altLang="ko-KR" baseline="0" dirty="0" smtClean="0"/>
              <a:t>regression line. </a:t>
            </a:r>
            <a:r>
              <a:rPr lang="en-US" altLang="ko-KR" baseline="0" dirty="0" smtClean="0"/>
              <a:t>You can see that data is set close to this line.</a:t>
            </a:r>
          </a:p>
          <a:p>
            <a:r>
              <a:rPr lang="en-US" altLang="ko-KR" baseline="0" dirty="0" smtClean="0"/>
              <a:t>Then, we </a:t>
            </a:r>
            <a:r>
              <a:rPr lang="en-US" altLang="ko-KR" baseline="0" dirty="0" smtClean="0"/>
              <a:t>get </a:t>
            </a:r>
            <a:r>
              <a:rPr lang="en-US" altLang="ko-KR" baseline="0" dirty="0" smtClean="0"/>
              <a:t>the prediction interval</a:t>
            </a:r>
            <a:r>
              <a:rPr lang="en-US" altLang="ko-KR" baseline="0" dirty="0" smtClean="0"/>
              <a:t>.</a:t>
            </a:r>
            <a:endParaRPr lang="en-US" altLang="ko-KR" baseline="0" dirty="0" smtClean="0"/>
          </a:p>
          <a:p>
            <a:r>
              <a:rPr lang="en-US" altLang="ko-KR" baseline="0" dirty="0" smtClean="0"/>
              <a:t>It is </a:t>
            </a:r>
            <a:r>
              <a:rPr lang="en-US" altLang="ko-KR" baseline="0" dirty="0" smtClean="0"/>
              <a:t>normal data zone</a:t>
            </a:r>
            <a:r>
              <a:rPr lang="en-US" altLang="ko-KR" baseline="0" dirty="0" smtClean="0"/>
              <a:t>.</a:t>
            </a:r>
          </a:p>
          <a:p>
            <a:endParaRPr lang="en-US" altLang="ko-KR" baseline="0" dirty="0" smtClean="0"/>
          </a:p>
          <a:p>
            <a:r>
              <a:rPr lang="en-US" altLang="ko-KR" baseline="0" dirty="0" smtClean="0"/>
              <a:t>And excluding normal data zone is called error data zone.</a:t>
            </a:r>
          </a:p>
          <a:p>
            <a:endParaRPr lang="en-US" altLang="ko-KR" dirty="0" smtClean="0"/>
          </a:p>
          <a:p>
            <a:endParaRPr lang="en-US" altLang="ko-KR" dirty="0" smtClean="0"/>
          </a:p>
          <a:p>
            <a:endParaRPr lang="en-US" altLang="ko-KR" dirty="0" smtClean="0"/>
          </a:p>
          <a:p>
            <a:endParaRPr lang="en-US" altLang="ko-KR" dirty="0" smtClean="0"/>
          </a:p>
          <a:p>
            <a:endParaRPr lang="en-US" altLang="ko-KR" dirty="0" smtClean="0"/>
          </a:p>
          <a:p>
            <a:endParaRPr lang="en-US" altLang="ko-KR" dirty="0" smtClean="0"/>
          </a:p>
          <a:p>
            <a:r>
              <a:rPr lang="en-US" altLang="ko-KR" dirty="0" smtClean="0"/>
              <a:t>Actual data</a:t>
            </a:r>
            <a:r>
              <a:rPr lang="en-US" altLang="ko-KR" baseline="0" dirty="0" smtClean="0"/>
              <a:t> is distributed as follow. We find the regression line. You can see that Data is set close to this line.</a:t>
            </a:r>
          </a:p>
          <a:p>
            <a:r>
              <a:rPr lang="en-US" altLang="ko-KR" baseline="0" dirty="0" smtClean="0"/>
              <a:t>These are the bias and the weight of regression line.</a:t>
            </a:r>
          </a:p>
          <a:p>
            <a:endParaRPr lang="en-US" altLang="ko-KR" dirty="0" smtClean="0"/>
          </a:p>
          <a:p>
            <a:r>
              <a:rPr lang="ko-KR" altLang="en-US" dirty="0" smtClean="0"/>
              <a:t>다음은 결과 입니다</a:t>
            </a:r>
            <a:r>
              <a:rPr lang="en-US" altLang="ko-KR" dirty="0" smtClean="0"/>
              <a:t>.</a:t>
            </a:r>
            <a:r>
              <a:rPr lang="en-US" altLang="ko-KR" baseline="0" dirty="0" smtClean="0"/>
              <a:t> Multivariate Regression</a:t>
            </a:r>
            <a:r>
              <a:rPr lang="ko-KR" altLang="en-US" baseline="0" dirty="0" smtClean="0"/>
              <a:t>을 다차원이기 때문에 시각화하는데 어려움이 있습니다</a:t>
            </a:r>
            <a:r>
              <a:rPr lang="en-US" altLang="ko-KR" baseline="0" dirty="0" smtClean="0"/>
              <a:t>.</a:t>
            </a:r>
          </a:p>
          <a:p>
            <a:r>
              <a:rPr lang="ko-KR" altLang="en-US" baseline="0" dirty="0" smtClean="0"/>
              <a:t>결과의 시각화를 위해서</a:t>
            </a:r>
            <a:r>
              <a:rPr lang="en-US" altLang="ko-KR" baseline="0" dirty="0" smtClean="0"/>
              <a:t>, </a:t>
            </a:r>
            <a:r>
              <a:rPr lang="ko-KR" altLang="en-US" baseline="0" dirty="0" smtClean="0"/>
              <a:t>발전량과 제일 높은 상관 관계를 보였던 일사량을 대상으로 시각화 했습니다</a:t>
            </a:r>
            <a:r>
              <a:rPr lang="en-US" altLang="ko-KR" baseline="0" dirty="0" smtClean="0"/>
              <a:t>.</a:t>
            </a:r>
          </a:p>
          <a:p>
            <a:r>
              <a:rPr lang="ko-KR" altLang="en-US" baseline="0" dirty="0" smtClean="0"/>
              <a:t>실제 데이터는 다음과 같이 분포합니다</a:t>
            </a:r>
            <a:r>
              <a:rPr lang="en-US" altLang="ko-KR" baseline="0" dirty="0" smtClean="0"/>
              <a:t>. </a:t>
            </a:r>
            <a:r>
              <a:rPr lang="ko-KR" altLang="en-US" baseline="0" dirty="0" smtClean="0"/>
              <a:t>중간 부에 데이터가 밀집되어 있는 것을 볼 수 있고 이 데이터들을 통해서 </a:t>
            </a:r>
            <a:r>
              <a:rPr lang="en-US" altLang="ko-KR" baseline="0" dirty="0" smtClean="0"/>
              <a:t>Linear regression line</a:t>
            </a:r>
            <a:r>
              <a:rPr lang="ko-KR" altLang="en-US" baseline="0" dirty="0" smtClean="0"/>
              <a:t>을 찾을 수 있습니다</a:t>
            </a:r>
            <a:r>
              <a:rPr lang="en-US" altLang="ko-KR" baseline="0" dirty="0" smtClean="0"/>
              <a:t>.</a:t>
            </a:r>
          </a:p>
          <a:p>
            <a:r>
              <a:rPr lang="ko-KR" altLang="en-US" baseline="0" dirty="0" smtClean="0"/>
              <a:t>반복적인 </a:t>
            </a:r>
            <a:r>
              <a:rPr lang="en-US" altLang="ko-KR" baseline="0" dirty="0" smtClean="0"/>
              <a:t>learning</a:t>
            </a:r>
            <a:r>
              <a:rPr lang="ko-KR" altLang="en-US" baseline="0" dirty="0" smtClean="0"/>
              <a:t>을 통해서 </a:t>
            </a:r>
            <a:r>
              <a:rPr lang="en-US" altLang="ko-KR" baseline="0" dirty="0" smtClean="0"/>
              <a:t>regression line</a:t>
            </a:r>
            <a:r>
              <a:rPr lang="ko-KR" altLang="en-US" baseline="0" dirty="0" smtClean="0"/>
              <a:t>의 </a:t>
            </a:r>
            <a:r>
              <a:rPr lang="en-US" altLang="ko-KR" baseline="0" dirty="0" smtClean="0"/>
              <a:t>weight</a:t>
            </a:r>
            <a:r>
              <a:rPr lang="ko-KR" altLang="en-US" baseline="0" dirty="0" smtClean="0"/>
              <a:t>와 </a:t>
            </a:r>
            <a:r>
              <a:rPr lang="en-US" altLang="ko-KR" baseline="0" dirty="0" smtClean="0"/>
              <a:t>bias</a:t>
            </a:r>
            <a:r>
              <a:rPr lang="ko-KR" altLang="en-US" baseline="0" dirty="0" smtClean="0"/>
              <a:t>는 왼쪽과 같이 계산되었습니다</a:t>
            </a:r>
            <a:r>
              <a:rPr lang="en-US" altLang="ko-KR" baseline="0" dirty="0" smtClean="0"/>
              <a:t>.</a:t>
            </a:r>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21</a:t>
            </a:fld>
            <a:endParaRPr lang="ko-KR" altLang="en-US"/>
          </a:p>
        </p:txBody>
      </p:sp>
    </p:spTree>
    <p:extLst>
      <p:ext uri="{BB962C8B-B14F-4D97-AF65-F5344CB8AC3E}">
        <p14:creationId xmlns:p14="http://schemas.microsoft.com/office/powerpoint/2010/main" val="1945162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a:t>
            </a:r>
            <a:r>
              <a:rPr lang="en-US" altLang="ko-KR" baseline="0" dirty="0" smtClean="0"/>
              <a:t> is evaluation.</a:t>
            </a:r>
          </a:p>
          <a:p>
            <a:r>
              <a:rPr lang="en-US" altLang="ko-KR" baseline="0" dirty="0" smtClean="0"/>
              <a:t>We confirm the position of each test data set.</a:t>
            </a:r>
          </a:p>
          <a:p>
            <a:endParaRPr lang="en-US" altLang="ko-KR" baseline="0" dirty="0" smtClean="0"/>
          </a:p>
          <a:p>
            <a:r>
              <a:rPr lang="en-US" altLang="ko-KR" baseline="0" dirty="0" smtClean="0"/>
              <a:t>Normal data is blue circle. Error data is red x.</a:t>
            </a:r>
          </a:p>
          <a:p>
            <a:r>
              <a:rPr lang="en-US" altLang="ko-KR" dirty="0" smtClean="0"/>
              <a:t>According</a:t>
            </a:r>
            <a:r>
              <a:rPr lang="en-US" altLang="ko-KR" baseline="0" dirty="0" smtClean="0"/>
              <a:t> to this, we get the 96% accuracy.</a:t>
            </a:r>
          </a:p>
          <a:p>
            <a:endParaRPr lang="en-US" altLang="ko-KR" dirty="0" smtClean="0"/>
          </a:p>
          <a:p>
            <a:endParaRPr lang="en-US" altLang="ko-KR" dirty="0" smtClean="0"/>
          </a:p>
          <a:p>
            <a:endParaRPr lang="en-US" altLang="ko-KR" dirty="0" smtClean="0"/>
          </a:p>
          <a:p>
            <a:r>
              <a:rPr lang="ko-KR" altLang="en-US" dirty="0" smtClean="0"/>
              <a:t>다음은 </a:t>
            </a:r>
            <a:r>
              <a:rPr lang="en-US" altLang="ko-KR" dirty="0" smtClean="0"/>
              <a:t>evaluation</a:t>
            </a:r>
            <a:r>
              <a:rPr lang="en-US" altLang="ko-KR" baseline="0" dirty="0" smtClean="0"/>
              <a:t> </a:t>
            </a:r>
            <a:r>
              <a:rPr lang="ko-KR" altLang="en-US" baseline="0" dirty="0" smtClean="0"/>
              <a:t>입니다</a:t>
            </a:r>
            <a:r>
              <a:rPr lang="en-US" altLang="ko-KR" baseline="0" dirty="0" smtClean="0"/>
              <a:t>.</a:t>
            </a:r>
          </a:p>
          <a:p>
            <a:r>
              <a:rPr lang="ko-KR" altLang="en-US" baseline="0" dirty="0" smtClean="0"/>
              <a:t>테스트 셋을 이용하여 분포하는 위치를 확인해봤습니다</a:t>
            </a:r>
            <a:r>
              <a:rPr lang="en-US" altLang="ko-KR" baseline="0" dirty="0" smtClean="0"/>
              <a:t>.</a:t>
            </a:r>
          </a:p>
          <a:p>
            <a:endParaRPr lang="en-US" altLang="ko-KR" baseline="0" dirty="0" smtClean="0"/>
          </a:p>
          <a:p>
            <a:r>
              <a:rPr lang="ko-KR" altLang="en-US" baseline="0" dirty="0" smtClean="0"/>
              <a:t>파란색 원형 데이터를 정상 데이터를 의미하고 빨간색 </a:t>
            </a:r>
            <a:r>
              <a:rPr lang="ko-KR" altLang="en-US" baseline="0" dirty="0" err="1" smtClean="0"/>
              <a:t>엑스</a:t>
            </a:r>
            <a:r>
              <a:rPr lang="ko-KR" altLang="en-US" baseline="0" dirty="0" smtClean="0"/>
              <a:t> 데이터는 에러 데이터를 의미합니다</a:t>
            </a:r>
            <a:r>
              <a:rPr lang="en-US" altLang="ko-KR" baseline="0" dirty="0" smtClean="0"/>
              <a:t>.</a:t>
            </a:r>
          </a:p>
          <a:p>
            <a:r>
              <a:rPr lang="ko-KR" altLang="en-US" baseline="0" dirty="0" smtClean="0"/>
              <a:t>분포 결과를 통해서 정확도를 측정한 결과 </a:t>
            </a:r>
            <a:r>
              <a:rPr lang="en-US" altLang="ko-KR" baseline="0" dirty="0" smtClean="0"/>
              <a:t>0.96</a:t>
            </a:r>
            <a:r>
              <a:rPr lang="ko-KR" altLang="en-US" baseline="0" dirty="0" smtClean="0"/>
              <a:t>의 정확도를 얻을 수 있었습니다</a:t>
            </a:r>
            <a:r>
              <a:rPr lang="en-US" altLang="ko-KR" baseline="0" dirty="0" smtClean="0"/>
              <a:t>.</a:t>
            </a:r>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22</a:t>
            </a:fld>
            <a:endParaRPr lang="ko-KR" altLang="en-US"/>
          </a:p>
        </p:txBody>
      </p:sp>
    </p:spTree>
    <p:extLst>
      <p:ext uri="{BB962C8B-B14F-4D97-AF65-F5344CB8AC3E}">
        <p14:creationId xmlns:p14="http://schemas.microsoft.com/office/powerpoint/2010/main" val="2585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is conclusions</a:t>
            </a:r>
          </a:p>
          <a:p>
            <a:endParaRPr lang="en-US" altLang="ko-KR" dirty="0" smtClean="0"/>
          </a:p>
          <a:p>
            <a:r>
              <a:rPr lang="en-US" altLang="ko-KR" dirty="0" smtClean="0"/>
              <a:t>Using AI and Big Data technology, we attempt</a:t>
            </a:r>
            <a:r>
              <a:rPr lang="en-US" altLang="ko-KR" baseline="0" dirty="0" smtClean="0"/>
              <a:t> to predict a failure in this system.</a:t>
            </a:r>
          </a:p>
          <a:p>
            <a:r>
              <a:rPr lang="en-US" altLang="ko-KR" baseline="0" dirty="0" smtClean="0"/>
              <a:t>As we use multivariate linear regression to solve the imbalance between normal and error data, we get the prediction interval.</a:t>
            </a:r>
          </a:p>
          <a:p>
            <a:r>
              <a:rPr lang="en-US" altLang="ko-KR" baseline="0" dirty="0" smtClean="0"/>
              <a:t>Based on this interval, we detect an anomaly.</a:t>
            </a:r>
          </a:p>
          <a:p>
            <a:r>
              <a:rPr lang="en-US" altLang="ko-KR" baseline="0" dirty="0" smtClean="0"/>
              <a:t>As a result, we will check and replace the device before it break down. Therefore, we will increase the power generating efficiency.</a:t>
            </a:r>
          </a:p>
          <a:p>
            <a:endParaRPr lang="en-US" altLang="ko-KR" baseline="0" dirty="0" smtClean="0"/>
          </a:p>
          <a:p>
            <a:r>
              <a:rPr lang="en-US" altLang="ko-KR" baseline="0" dirty="0" smtClean="0"/>
              <a:t>But, Still we are not sure which device effect to a particular error data.</a:t>
            </a:r>
          </a:p>
          <a:p>
            <a:endParaRPr lang="en-US" altLang="ko-KR" baseline="0" dirty="0" smtClean="0"/>
          </a:p>
          <a:p>
            <a:r>
              <a:rPr lang="en-US" altLang="ko-KR" baseline="0" dirty="0" smtClean="0"/>
              <a:t>Therefore, in the future, </a:t>
            </a:r>
            <a:r>
              <a:rPr lang="en-US" altLang="ko-KR" sz="1200" baseline="0" dirty="0" smtClean="0">
                <a:solidFill>
                  <a:schemeClr val="tx1">
                    <a:lumMod val="65000"/>
                    <a:lumOff val="35000"/>
                  </a:schemeClr>
                </a:solidFill>
              </a:rPr>
              <a:t>w</a:t>
            </a:r>
            <a:r>
              <a:rPr lang="en-US" altLang="ko-KR" sz="1200" dirty="0" smtClean="0">
                <a:solidFill>
                  <a:schemeClr val="tx1">
                    <a:lumMod val="65000"/>
                    <a:lumOff val="35000"/>
                  </a:schemeClr>
                </a:solidFill>
              </a:rPr>
              <a:t>e will research this topic using the additional data </a:t>
            </a:r>
            <a:endParaRPr lang="en-US" altLang="ko-KR" dirty="0" smtClean="0"/>
          </a:p>
          <a:p>
            <a:endParaRPr lang="en-US" altLang="ko-KR" dirty="0" smtClean="0"/>
          </a:p>
          <a:p>
            <a:endParaRPr lang="en-US" altLang="ko-KR" dirty="0" smtClean="0"/>
          </a:p>
          <a:p>
            <a:endParaRPr lang="en-US" altLang="ko-KR" dirty="0" smtClean="0"/>
          </a:p>
          <a:p>
            <a:endParaRPr lang="en-US" altLang="ko-KR" dirty="0" smtClean="0"/>
          </a:p>
          <a:p>
            <a:r>
              <a:rPr lang="en-US" altLang="ko-KR" dirty="0" smtClean="0"/>
              <a:t>In the future,</a:t>
            </a:r>
            <a:r>
              <a:rPr lang="en-US" altLang="ko-KR" baseline="0" dirty="0" smtClean="0"/>
              <a:t> we will analyze </a:t>
            </a:r>
            <a:endParaRPr lang="en-US" altLang="ko-KR" dirty="0" smtClean="0"/>
          </a:p>
          <a:p>
            <a:r>
              <a:rPr lang="ko-KR" altLang="en-US" dirty="0" smtClean="0"/>
              <a:t>결론입니다</a:t>
            </a:r>
            <a:r>
              <a:rPr lang="en-US" altLang="ko-KR" dirty="0" smtClean="0"/>
              <a:t>.</a:t>
            </a:r>
          </a:p>
          <a:p>
            <a:r>
              <a:rPr lang="en-US" altLang="ko-KR" dirty="0" smtClean="0"/>
              <a:t>AI</a:t>
            </a:r>
            <a:r>
              <a:rPr lang="ko-KR" altLang="en-US" dirty="0" smtClean="0"/>
              <a:t>와 </a:t>
            </a:r>
            <a:r>
              <a:rPr lang="en-US" altLang="ko-KR" dirty="0" smtClean="0"/>
              <a:t>Big Data </a:t>
            </a:r>
            <a:r>
              <a:rPr lang="ko-KR" altLang="en-US" dirty="0" smtClean="0"/>
              <a:t>기술을 사용해서 태양광 모니터링 시스템의 고장 예측을 시도 했습니다</a:t>
            </a:r>
            <a:r>
              <a:rPr lang="en-US" altLang="ko-KR" dirty="0" smtClean="0"/>
              <a:t>.</a:t>
            </a:r>
          </a:p>
          <a:p>
            <a:r>
              <a:rPr lang="en-US" altLang="ko-KR" dirty="0" smtClean="0"/>
              <a:t>Multivariate</a:t>
            </a:r>
            <a:r>
              <a:rPr lang="en-US" altLang="ko-KR" baseline="0" dirty="0" smtClean="0"/>
              <a:t> linear regression</a:t>
            </a:r>
            <a:r>
              <a:rPr lang="ko-KR" altLang="en-US" baseline="0" dirty="0" smtClean="0"/>
              <a:t>을 적용함으로써 </a:t>
            </a:r>
            <a:r>
              <a:rPr lang="ko-KR" altLang="en-US" baseline="0" dirty="0" err="1" smtClean="0"/>
              <a:t>노멀</a:t>
            </a:r>
            <a:r>
              <a:rPr lang="ko-KR" altLang="en-US" baseline="0" dirty="0" smtClean="0"/>
              <a:t> 데이터와 에러 데이터의 불균형 문제를 해결했고</a:t>
            </a:r>
            <a:r>
              <a:rPr lang="en-US" altLang="ko-KR" baseline="0" dirty="0" smtClean="0"/>
              <a:t>, </a:t>
            </a:r>
            <a:r>
              <a:rPr lang="ko-KR" altLang="en-US" baseline="0" dirty="0" err="1" smtClean="0"/>
              <a:t>노멀</a:t>
            </a:r>
            <a:r>
              <a:rPr lang="ko-KR" altLang="en-US" baseline="0" dirty="0" smtClean="0"/>
              <a:t> 데이터들을 대상으로 </a:t>
            </a:r>
            <a:r>
              <a:rPr lang="en-US" altLang="ko-KR" baseline="0" dirty="0" smtClean="0"/>
              <a:t>prediction interval</a:t>
            </a:r>
            <a:r>
              <a:rPr lang="ko-KR" altLang="en-US" baseline="0" dirty="0" smtClean="0"/>
              <a:t>을 구했습니다</a:t>
            </a:r>
            <a:r>
              <a:rPr lang="en-US" altLang="ko-KR" baseline="0" dirty="0" smtClean="0"/>
              <a:t>.</a:t>
            </a:r>
          </a:p>
          <a:p>
            <a:r>
              <a:rPr lang="ko-KR" altLang="en-US" baseline="0" dirty="0" smtClean="0"/>
              <a:t>이 </a:t>
            </a:r>
            <a:r>
              <a:rPr lang="ko-KR" altLang="en-US" baseline="0" dirty="0" err="1" smtClean="0"/>
              <a:t>노멀</a:t>
            </a:r>
            <a:r>
              <a:rPr lang="ko-KR" altLang="en-US" baseline="0" dirty="0" smtClean="0"/>
              <a:t> 데이터의 </a:t>
            </a:r>
            <a:r>
              <a:rPr lang="en-US" altLang="ko-KR" baseline="0" dirty="0" smtClean="0"/>
              <a:t>prediction interval</a:t>
            </a:r>
            <a:r>
              <a:rPr lang="ko-KR" altLang="en-US" baseline="0" dirty="0" smtClean="0"/>
              <a:t>을 기반으로 이상현상들을 검출합니다</a:t>
            </a:r>
            <a:r>
              <a:rPr lang="en-US" altLang="ko-KR" baseline="0" dirty="0" smtClean="0"/>
              <a:t>. </a:t>
            </a:r>
            <a:r>
              <a:rPr lang="ko-KR" altLang="en-US" baseline="0" dirty="0" smtClean="0"/>
              <a:t>따라서 태양광 발전 효율을 높일 수 </a:t>
            </a:r>
            <a:r>
              <a:rPr lang="ko-KR" altLang="en-US" baseline="0" dirty="0" err="1" smtClean="0"/>
              <a:t>있씁니다</a:t>
            </a:r>
            <a:r>
              <a:rPr lang="en-US" altLang="ko-KR" baseline="0" dirty="0" smtClean="0"/>
              <a:t>.</a:t>
            </a:r>
          </a:p>
          <a:p>
            <a:endParaRPr lang="en-US" altLang="ko-KR" baseline="0" dirty="0" smtClean="0"/>
          </a:p>
          <a:p>
            <a:r>
              <a:rPr lang="ko-KR" altLang="en-US" baseline="0" dirty="0" smtClean="0"/>
              <a:t>하지만 어떤 장치의 결함으로 인해서 에러 데이터들이 발생하는지는 아직 확인할 수 없습니다</a:t>
            </a:r>
            <a:r>
              <a:rPr lang="en-US" altLang="ko-KR" baseline="0" dirty="0" smtClean="0"/>
              <a:t>.</a:t>
            </a:r>
          </a:p>
          <a:p>
            <a:endParaRPr lang="en-US" altLang="ko-KR" baseline="0" dirty="0" smtClean="0"/>
          </a:p>
          <a:p>
            <a:r>
              <a:rPr lang="ko-KR" altLang="en-US" baseline="0" dirty="0" smtClean="0"/>
              <a:t>향후에는 </a:t>
            </a:r>
            <a:endParaRPr lang="en-US" altLang="ko-KR" baseline="0" dirty="0" smtClean="0"/>
          </a:p>
          <a:p>
            <a:endParaRPr lang="en-US" altLang="ko-KR" baseline="0" dirty="0" smtClean="0"/>
          </a:p>
          <a:p>
            <a:r>
              <a:rPr lang="en-US" altLang="ko-KR" baseline="0" dirty="0" smtClean="0"/>
              <a:t>Something like else.</a:t>
            </a:r>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23</a:t>
            </a:fld>
            <a:endParaRPr lang="ko-KR" altLang="en-US"/>
          </a:p>
        </p:txBody>
      </p:sp>
    </p:spTree>
    <p:extLst>
      <p:ext uri="{BB962C8B-B14F-4D97-AF65-F5344CB8AC3E}">
        <p14:creationId xmlns:p14="http://schemas.microsoft.com/office/powerpoint/2010/main" val="3767244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24</a:t>
            </a:fld>
            <a:endParaRPr lang="ko-KR" altLang="en-US"/>
          </a:p>
        </p:txBody>
      </p:sp>
    </p:spTree>
    <p:extLst>
      <p:ext uri="{BB962C8B-B14F-4D97-AF65-F5344CB8AC3E}">
        <p14:creationId xmlns:p14="http://schemas.microsoft.com/office/powerpoint/2010/main" val="28584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This is Motivation. Renewable Energy is contained various energy sources, such as Geothermal power, Hydro Power, Solar PV, CSP, Wind and so on.</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This </a:t>
            </a:r>
            <a:r>
              <a:rPr lang="en-US" altLang="ko-KR" baseline="0" dirty="0" smtClean="0"/>
              <a:t>graph shows the average annual growth rate of renewable energy</a:t>
            </a:r>
            <a:r>
              <a:rPr lang="en-US" altLang="ko-KR" baseline="0" dirty="0" smtClean="0"/>
              <a:t>.</a:t>
            </a:r>
            <a:endParaRPr lang="en-US" altLang="ko-KR" baseline="0" dirty="0" smtClean="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All of these have been increasing </a:t>
            </a:r>
            <a:r>
              <a:rPr lang="en-US" altLang="ko-KR" baseline="0" dirty="0" smtClean="0"/>
              <a:t>steadily.</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So</a:t>
            </a:r>
            <a:r>
              <a:rPr lang="en-US" altLang="ko-KR" baseline="0" dirty="0" smtClean="0"/>
              <a:t>, Renewable energy is now established in </a:t>
            </a:r>
            <a:r>
              <a:rPr lang="en-US" altLang="ko-KR" baseline="0" dirty="0" err="1" smtClean="0"/>
              <a:t>korea</a:t>
            </a:r>
            <a:r>
              <a:rPr lang="en-US" altLang="ko-KR" baseline="0" dirty="0" smtClean="0"/>
              <a:t> as major sources.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Especially Solar Photovoltaic is higher than the others.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r>
              <a:rPr lang="en-US" altLang="ko-KR" dirty="0" smtClean="0"/>
              <a:t>--------------------------------------------------------------------------------------------------------------------------------------------------------------------------------------------------------------------------</a:t>
            </a:r>
          </a:p>
          <a:p>
            <a:endParaRPr lang="en-US" altLang="ko-KR" baseline="0" dirty="0" smtClean="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Motivation </a:t>
            </a:r>
            <a:r>
              <a:rPr lang="ko-KR" altLang="en-US" baseline="0" dirty="0" smtClean="0"/>
              <a:t>입니다</a:t>
            </a:r>
            <a:r>
              <a:rPr lang="en-US" altLang="ko-KR" baseline="0" dirty="0" smtClean="0"/>
              <a:t>. </a:t>
            </a:r>
            <a:r>
              <a:rPr lang="ko-KR" altLang="en-US" baseline="0" dirty="0" err="1" smtClean="0"/>
              <a:t>신재생</a:t>
            </a:r>
            <a:r>
              <a:rPr lang="ko-KR" altLang="en-US" baseline="0" dirty="0" smtClean="0"/>
              <a:t> 에너지는 지열</a:t>
            </a:r>
            <a:r>
              <a:rPr lang="en-US" altLang="ko-KR" baseline="0" dirty="0" smtClean="0"/>
              <a:t>, </a:t>
            </a:r>
            <a:r>
              <a:rPr lang="ko-KR" altLang="en-US" baseline="0" dirty="0" smtClean="0"/>
              <a:t>수력</a:t>
            </a:r>
            <a:r>
              <a:rPr lang="en-US" altLang="ko-KR" baseline="0" dirty="0" smtClean="0"/>
              <a:t>, </a:t>
            </a:r>
            <a:r>
              <a:rPr lang="ko-KR" altLang="en-US" baseline="0" dirty="0" smtClean="0"/>
              <a:t>태양열</a:t>
            </a:r>
            <a:r>
              <a:rPr lang="en-US" altLang="ko-KR" baseline="0" dirty="0" smtClean="0"/>
              <a:t>, </a:t>
            </a:r>
            <a:r>
              <a:rPr lang="ko-KR" altLang="en-US" baseline="0" dirty="0" smtClean="0"/>
              <a:t>풍력 등의 다양한 에너지원으로 구성됩니다</a:t>
            </a:r>
            <a:r>
              <a:rPr lang="en-US" altLang="ko-KR" baseline="0" dirty="0" smtClean="0"/>
              <a:t>. </a:t>
            </a:r>
            <a:r>
              <a:rPr lang="ko-KR" altLang="en-US" baseline="0" dirty="0" smtClean="0"/>
              <a:t>아래의 그래프는 각 에너지원들의 평균 연간 성장률을 나타냅니다</a:t>
            </a:r>
            <a:r>
              <a:rPr lang="en-US" altLang="ko-KR" baseline="0" dirty="0" smtClean="0"/>
              <a: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2010</a:t>
            </a:r>
            <a:r>
              <a:rPr lang="ko-KR" altLang="en-US" baseline="0" dirty="0" smtClean="0"/>
              <a:t>년부터 </a:t>
            </a:r>
            <a:r>
              <a:rPr lang="en-US" altLang="ko-KR" baseline="0" dirty="0" smtClean="0"/>
              <a:t>2015</a:t>
            </a:r>
            <a:r>
              <a:rPr lang="ko-KR" altLang="en-US" baseline="0" dirty="0" smtClean="0"/>
              <a:t>년 까지의 평균 성장률과 </a:t>
            </a:r>
            <a:r>
              <a:rPr lang="en-US" altLang="ko-KR" baseline="0" dirty="0" smtClean="0"/>
              <a:t>2015</a:t>
            </a:r>
            <a:r>
              <a:rPr lang="ko-KR" altLang="en-US" baseline="0" dirty="0" smtClean="0"/>
              <a:t>년의 성장률을 보면 모든 에너지원들의 성장률이 증가하고 있다는 것을 알 수 있습니다</a:t>
            </a:r>
            <a:r>
              <a:rPr lang="en-US" altLang="ko-KR" baseline="0" dirty="0" smtClean="0"/>
              <a:t>. </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baseline="0" dirty="0" smtClean="0"/>
              <a:t>다만</a:t>
            </a:r>
            <a:r>
              <a:rPr lang="en-US" altLang="ko-KR" baseline="0" dirty="0" smtClean="0"/>
              <a:t>, </a:t>
            </a:r>
            <a:r>
              <a:rPr lang="ko-KR" altLang="en-US" baseline="0" dirty="0" smtClean="0"/>
              <a:t>수력과 지열의 경우는 각각 지속적인 가뭄과 개발 위험의 문제로 인해 성장률이 감소하는 추세를 보였고</a:t>
            </a:r>
            <a:r>
              <a:rPr lang="en-US" altLang="ko-KR" baseline="0" dirty="0" smtClean="0"/>
              <a:t>, </a:t>
            </a:r>
            <a:r>
              <a:rPr lang="ko-KR" altLang="en-US" baseline="0" dirty="0" smtClean="0"/>
              <a:t>풍력의 경우는 모두 </a:t>
            </a:r>
            <a:r>
              <a:rPr lang="en-US" altLang="ko-KR" baseline="0" dirty="0" smtClean="0"/>
              <a:t>17 </a:t>
            </a:r>
            <a:r>
              <a:rPr lang="ko-KR" altLang="en-US" baseline="0" dirty="0" smtClean="0"/>
              <a:t>퍼센트로 꾸준한 성장률을 보였습니다</a:t>
            </a:r>
            <a:r>
              <a:rPr lang="en-US" altLang="ko-KR" baseline="0" dirty="0" smtClean="0"/>
              <a:t>. </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baseline="0" dirty="0" smtClean="0"/>
              <a:t>특히</a:t>
            </a:r>
            <a:r>
              <a:rPr lang="en-US" altLang="ko-KR" baseline="0" dirty="0" smtClean="0"/>
              <a:t>, </a:t>
            </a:r>
            <a:r>
              <a:rPr lang="ko-KR" altLang="en-US" baseline="0" dirty="0" smtClean="0"/>
              <a:t>태양열의 경우는 </a:t>
            </a:r>
            <a:r>
              <a:rPr lang="en-US" altLang="ko-KR" baseline="0" dirty="0" smtClean="0"/>
              <a:t>2010</a:t>
            </a:r>
            <a:r>
              <a:rPr lang="ko-KR" altLang="en-US" baseline="0" dirty="0" smtClean="0"/>
              <a:t>년부터 </a:t>
            </a:r>
            <a:r>
              <a:rPr lang="en-US" altLang="ko-KR" baseline="0" dirty="0" smtClean="0"/>
              <a:t>2015</a:t>
            </a:r>
            <a:r>
              <a:rPr lang="ko-KR" altLang="en-US" baseline="0" dirty="0" smtClean="0"/>
              <a:t>년 동안에도 다른 에너지 원들에 비해 높은 </a:t>
            </a:r>
            <a:r>
              <a:rPr lang="en-US" altLang="ko-KR" baseline="0" dirty="0" smtClean="0"/>
              <a:t>42%</a:t>
            </a:r>
            <a:r>
              <a:rPr lang="ko-KR" altLang="en-US" baseline="0" dirty="0" smtClean="0"/>
              <a:t>의 성장률을 보였고</a:t>
            </a:r>
            <a:r>
              <a:rPr lang="en-US" altLang="ko-KR" baseline="0" dirty="0" smtClean="0"/>
              <a:t>, 2015</a:t>
            </a:r>
            <a:r>
              <a:rPr lang="ko-KR" altLang="en-US" baseline="0" dirty="0" smtClean="0"/>
              <a:t>년에도 </a:t>
            </a:r>
            <a:r>
              <a:rPr lang="en-US" altLang="ko-KR" baseline="0" dirty="0" smtClean="0"/>
              <a:t>28%</a:t>
            </a:r>
            <a:r>
              <a:rPr lang="ko-KR" altLang="en-US" baseline="0" dirty="0" smtClean="0"/>
              <a:t>로 제일 높은 성장률을 보였습니다</a:t>
            </a:r>
            <a:r>
              <a:rPr lang="en-US" altLang="ko-KR" baseline="0" dirty="0" smtClean="0"/>
              <a:t>.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solidFill>
                  <a:srgbClr val="FFFF00"/>
                </a:solidFill>
              </a:rPr>
              <a:t>Growth rates for various renewable energy technologies reflect a number of factors, including falling renewable energy technology costs and increasing competition for policy support and investment among different renewable technologies.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3</a:t>
            </a:fld>
            <a:endParaRPr lang="ko-KR" altLang="en-US"/>
          </a:p>
        </p:txBody>
      </p:sp>
    </p:spTree>
    <p:extLst>
      <p:ext uri="{BB962C8B-B14F-4D97-AF65-F5344CB8AC3E}">
        <p14:creationId xmlns:p14="http://schemas.microsoft.com/office/powerpoint/2010/main" val="350815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r>
              <a:rPr lang="en-US" altLang="ko-KR" dirty="0" smtClean="0"/>
              <a:t>It comes down to increasing</a:t>
            </a:r>
            <a:r>
              <a:rPr lang="en-US" altLang="ko-KR" baseline="0" dirty="0" smtClean="0"/>
              <a:t> </a:t>
            </a:r>
            <a:r>
              <a:rPr lang="en-US" altLang="ko-KR" dirty="0" smtClean="0"/>
              <a:t>solar panel efficiency and decreasing solar panel price. </a:t>
            </a:r>
            <a:endParaRPr lang="en-US" altLang="ko-KR" dirty="0" smtClean="0"/>
          </a:p>
          <a:p>
            <a:endParaRPr lang="en-US" altLang="ko-KR" dirty="0" smtClean="0"/>
          </a:p>
          <a:p>
            <a:r>
              <a:rPr lang="en-US" altLang="ko-KR" dirty="0" smtClean="0"/>
              <a:t>The race to solar panel efficiency has been</a:t>
            </a:r>
            <a:r>
              <a:rPr lang="en-US" altLang="ko-KR" baseline="0" dirty="0" smtClean="0"/>
              <a:t> a long one. </a:t>
            </a:r>
            <a:endParaRPr lang="en-US" altLang="ko-KR" baseline="0" dirty="0" smtClean="0"/>
          </a:p>
          <a:p>
            <a:r>
              <a:rPr lang="en-US" altLang="ko-KR" baseline="0" dirty="0" smtClean="0"/>
              <a:t>And </a:t>
            </a:r>
            <a:r>
              <a:rPr lang="en-US" altLang="ko-KR" baseline="0" dirty="0" smtClean="0"/>
              <a:t>it is more heating up right now.</a:t>
            </a:r>
          </a:p>
          <a:p>
            <a:endParaRPr lang="en-US" altLang="ko-KR" baseline="0" dirty="0" smtClean="0"/>
          </a:p>
          <a:p>
            <a:r>
              <a:rPr lang="en-US" altLang="ko-KR" baseline="0" dirty="0" smtClean="0"/>
              <a:t>Solar </a:t>
            </a:r>
            <a:r>
              <a:rPr lang="en-US" altLang="ko-KR" baseline="0" dirty="0" smtClean="0"/>
              <a:t>Panel Price is not too much cheap. </a:t>
            </a:r>
            <a:endParaRPr lang="en-US" altLang="ko-KR" baseline="0" dirty="0" smtClean="0"/>
          </a:p>
          <a:p>
            <a:r>
              <a:rPr lang="en-US" altLang="ko-KR" baseline="0" dirty="0" smtClean="0"/>
              <a:t>But</a:t>
            </a:r>
            <a:r>
              <a:rPr lang="en-US" altLang="ko-KR" baseline="0" dirty="0" smtClean="0"/>
              <a:t>, it is decreasing gradually. </a:t>
            </a:r>
          </a:p>
          <a:p>
            <a:endParaRPr lang="en-US" altLang="ko-KR" baseline="0" dirty="0" smtClean="0"/>
          </a:p>
          <a:p>
            <a:r>
              <a:rPr lang="en-US" altLang="ko-KR" baseline="0" dirty="0" smtClean="0"/>
              <a:t>For these reasons, Photovoltaic system has achieved </a:t>
            </a:r>
            <a:r>
              <a:rPr lang="en-US" altLang="ko-KR" baseline="0" dirty="0" smtClean="0"/>
              <a:t>the high </a:t>
            </a:r>
            <a:r>
              <a:rPr lang="en-US" altLang="ko-KR" baseline="0" dirty="0" smtClean="0"/>
              <a:t>growth rate and supply rate.</a:t>
            </a:r>
          </a:p>
          <a:p>
            <a:endParaRPr lang="en-US" altLang="ko-KR" baseline="0" dirty="0" smtClean="0"/>
          </a:p>
          <a:p>
            <a:r>
              <a:rPr lang="en-US" altLang="ko-KR" baseline="0" dirty="0" smtClean="0"/>
              <a:t>But, the efficiency </a:t>
            </a:r>
            <a:r>
              <a:rPr lang="en-US" altLang="ko-KR" baseline="0" dirty="0" smtClean="0"/>
              <a:t>of this </a:t>
            </a:r>
            <a:r>
              <a:rPr lang="en-US" altLang="ko-KR" baseline="0" dirty="0" smtClean="0"/>
              <a:t>system could be decreased by not only Environmental impacts but also device aging and fault.</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To solve these problems, Many Photovoltaic power plants introduce a monitoring system to manage </a:t>
            </a:r>
            <a:r>
              <a:rPr lang="en-US" altLang="ko-KR" baseline="0" dirty="0" smtClean="0"/>
              <a:t>the </a:t>
            </a:r>
            <a:r>
              <a:rPr lang="en-US" altLang="ko-KR" baseline="0" dirty="0" smtClean="0"/>
              <a:t>power generation economically.</a:t>
            </a:r>
          </a:p>
          <a:p>
            <a:endParaRPr lang="en-US" altLang="ko-KR" dirty="0" smtClean="0"/>
          </a:p>
          <a:p>
            <a:r>
              <a:rPr lang="en-US" altLang="ko-KR" dirty="0" smtClean="0"/>
              <a:t>--------------------------------------------------------------------------------------------------------------------------------------------------------------------------------------------------------------------------</a:t>
            </a:r>
          </a:p>
          <a:p>
            <a:endParaRPr lang="en-US" altLang="ko-KR" baseline="0" dirty="0" smtClean="0"/>
          </a:p>
          <a:p>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In 2016, it has decreased about 6 times of its price in 2014. </a:t>
            </a:r>
          </a:p>
          <a:p>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This device is contained panel, inverter and so on.</a:t>
            </a:r>
          </a:p>
          <a:p>
            <a:endParaRPr lang="en-US" altLang="ko-KR" baseline="0" dirty="0" smtClean="0"/>
          </a:p>
          <a:p>
            <a:endParaRPr lang="en-US" altLang="ko-KR" dirty="0" smtClean="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baseline="0" dirty="0" smtClean="0"/>
              <a:t>그 이유는</a:t>
            </a:r>
            <a:r>
              <a:rPr lang="en-US" altLang="ko-KR" baseline="0" dirty="0" smtClean="0"/>
              <a:t> </a:t>
            </a:r>
            <a:r>
              <a:rPr lang="ko-KR" altLang="en-US" dirty="0" smtClean="0"/>
              <a:t>태양광 패널의 효율성 증가와 태양광 시스템의 가격 감소의 영향이 큽니다</a:t>
            </a:r>
            <a:r>
              <a:rPr lang="en-US" altLang="ko-KR" dirty="0" smtClean="0"/>
              <a:t>. </a:t>
            </a:r>
            <a:r>
              <a:rPr lang="ko-KR" altLang="en-US" dirty="0" smtClean="0"/>
              <a:t>태양광</a:t>
            </a:r>
            <a:r>
              <a:rPr lang="ko-KR" altLang="en-US" baseline="0" dirty="0" smtClean="0"/>
              <a:t> 발전 시스템은 </a:t>
            </a:r>
            <a:r>
              <a:rPr lang="en-US" altLang="ko-KR" baseline="0" dirty="0" smtClean="0"/>
              <a:t>1960</a:t>
            </a:r>
            <a:r>
              <a:rPr lang="ko-KR" altLang="en-US" baseline="0" dirty="0" smtClean="0"/>
              <a:t>년도부터 시작되어 패널 효율성이 점진적으로 증가하였지만</a:t>
            </a:r>
            <a:r>
              <a:rPr lang="en-US" altLang="ko-KR" dirty="0" smtClean="0"/>
              <a:t>, </a:t>
            </a:r>
            <a:r>
              <a:rPr lang="ko-KR" altLang="en-US" dirty="0" smtClean="0"/>
              <a:t>최근</a:t>
            </a:r>
            <a:r>
              <a:rPr lang="ko-KR" altLang="en-US" baseline="0" dirty="0" smtClean="0"/>
              <a:t> 들어 더 가열되고 있는 추세입니다</a:t>
            </a:r>
            <a:r>
              <a:rPr lang="en-US" altLang="ko-KR" baseline="0" dirty="0" smtClean="0"/>
              <a:t>.</a:t>
            </a:r>
          </a:p>
          <a:p>
            <a:r>
              <a:rPr lang="ko-KR" altLang="en-US" baseline="0" dirty="0" smtClean="0"/>
              <a:t>태양열 시스템의 가격은 </a:t>
            </a:r>
            <a:r>
              <a:rPr lang="en-US" altLang="ko-KR" baseline="0" dirty="0" smtClean="0"/>
              <a:t>2014</a:t>
            </a:r>
            <a:r>
              <a:rPr lang="ko-KR" altLang="en-US" baseline="0" dirty="0" smtClean="0"/>
              <a:t>년에는 약 </a:t>
            </a:r>
            <a:r>
              <a:rPr lang="en-US" altLang="ko-KR" baseline="0" dirty="0" smtClean="0"/>
              <a:t>3.8 </a:t>
            </a:r>
            <a:r>
              <a:rPr lang="en-US" altLang="ko-KR" baseline="0" dirty="0" err="1" smtClean="0"/>
              <a:t>dollor</a:t>
            </a:r>
            <a:r>
              <a:rPr lang="en-US" altLang="ko-KR" baseline="0" dirty="0" smtClean="0"/>
              <a:t> </a:t>
            </a:r>
            <a:r>
              <a:rPr lang="ko-KR" altLang="en-US" baseline="0" dirty="0" smtClean="0"/>
              <a:t>였고</a:t>
            </a:r>
            <a:r>
              <a:rPr lang="en-US" altLang="ko-KR" baseline="0" dirty="0" smtClean="0"/>
              <a:t>, </a:t>
            </a:r>
            <a:r>
              <a:rPr lang="ko-KR" altLang="en-US" baseline="0" dirty="0" smtClean="0"/>
              <a:t>점진적으로 감소하여 </a:t>
            </a:r>
            <a:r>
              <a:rPr lang="en-US" altLang="ko-KR" baseline="0" dirty="0" smtClean="0"/>
              <a:t>2016</a:t>
            </a:r>
            <a:r>
              <a:rPr lang="ko-KR" altLang="en-US" baseline="0" dirty="0" smtClean="0"/>
              <a:t>년에는 약 </a:t>
            </a:r>
            <a:r>
              <a:rPr lang="en-US" altLang="ko-KR" baseline="0" dirty="0" smtClean="0"/>
              <a:t>6</a:t>
            </a:r>
            <a:r>
              <a:rPr lang="ko-KR" altLang="en-US" baseline="0" dirty="0" smtClean="0"/>
              <a:t>배 이상으로 감소했습니다</a:t>
            </a:r>
            <a:r>
              <a:rPr lang="en-US" altLang="ko-KR" baseline="0" dirty="0" smtClean="0"/>
              <a:t>.</a:t>
            </a:r>
          </a:p>
          <a:p>
            <a:endParaRPr lang="en-US" altLang="ko-KR" baseline="0" dirty="0" smtClean="0"/>
          </a:p>
          <a:p>
            <a:r>
              <a:rPr lang="ko-KR" altLang="en-US" dirty="0" smtClean="0"/>
              <a:t>이로 인해서 태양광 에너지는</a:t>
            </a:r>
            <a:r>
              <a:rPr lang="en-US" altLang="ko-KR" baseline="0" dirty="0" smtClean="0"/>
              <a:t> </a:t>
            </a:r>
            <a:r>
              <a:rPr lang="ko-KR" altLang="en-US" baseline="0" dirty="0" smtClean="0"/>
              <a:t>높은 성장률과 보급률을 </a:t>
            </a:r>
            <a:r>
              <a:rPr lang="ko-KR" altLang="en-US" baseline="0" dirty="0" err="1" smtClean="0"/>
              <a:t>보이게됬습니다</a:t>
            </a:r>
            <a:r>
              <a:rPr lang="en-US" altLang="ko-KR" baseline="0" dirty="0" smtClean="0"/>
              <a:t>. </a:t>
            </a:r>
            <a:r>
              <a:rPr lang="ko-KR" altLang="en-US" baseline="0" dirty="0" smtClean="0"/>
              <a:t>하지만</a:t>
            </a:r>
            <a:r>
              <a:rPr lang="en-US" altLang="ko-KR" baseline="0" dirty="0" smtClean="0"/>
              <a:t>, </a:t>
            </a:r>
            <a:r>
              <a:rPr lang="ko-KR" altLang="en-US" baseline="0" dirty="0" smtClean="0"/>
              <a:t>태양광 발전량의 효율성은 환경적 요소뿐만 아니라</a:t>
            </a:r>
            <a:r>
              <a:rPr lang="en-US" altLang="ko-KR" baseline="0" dirty="0" smtClean="0"/>
              <a:t> </a:t>
            </a:r>
            <a:r>
              <a:rPr lang="ko-KR" altLang="en-US" baseline="0" dirty="0" smtClean="0"/>
              <a:t>패널이나 인버터와 같은 장비 노후화</a:t>
            </a:r>
            <a:r>
              <a:rPr lang="en-US" altLang="ko-KR" baseline="0" dirty="0" smtClean="0"/>
              <a:t>, </a:t>
            </a:r>
            <a:r>
              <a:rPr lang="ko-KR" altLang="en-US" baseline="0" dirty="0" smtClean="0"/>
              <a:t>장비 고장과 같은 발전 시스템 장비의 문제에 의해서 감소할 수 있습니다</a:t>
            </a:r>
            <a:r>
              <a:rPr lang="en-US" altLang="ko-KR" baseline="0" dirty="0" smtClean="0"/>
              <a:t>.</a:t>
            </a:r>
          </a:p>
          <a:p>
            <a:r>
              <a:rPr lang="ko-KR" altLang="en-US" baseline="0" dirty="0" smtClean="0"/>
              <a:t>이러한 문제들로부터 태양광 발전 시스템을 효율적으로 관리하기 위해 많은 발전소에서는 모니터링 시스템을 도입하고 있습니다</a:t>
            </a:r>
            <a:r>
              <a:rPr lang="en-US" altLang="ko-KR" baseline="0" dirty="0" smtClean="0"/>
              <a:t>.</a:t>
            </a:r>
            <a:endParaRPr lang="ko-KR" altLang="en-US" dirty="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4</a:t>
            </a:fld>
            <a:endParaRPr lang="ko-KR" altLang="en-US"/>
          </a:p>
        </p:txBody>
      </p:sp>
    </p:spTree>
    <p:extLst>
      <p:ext uri="{BB962C8B-B14F-4D97-AF65-F5344CB8AC3E}">
        <p14:creationId xmlns:p14="http://schemas.microsoft.com/office/powerpoint/2010/main" val="175965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r>
              <a:rPr lang="en-US" altLang="ko-KR" baseline="0" dirty="0" smtClean="0"/>
              <a:t>We </a:t>
            </a:r>
            <a:r>
              <a:rPr lang="en-US" altLang="ko-KR" baseline="0" dirty="0" smtClean="0"/>
              <a:t>develop </a:t>
            </a:r>
            <a:r>
              <a:rPr lang="en-US" altLang="ko-KR" baseline="0" dirty="0" smtClean="0"/>
              <a:t>the photovoltaic monitoring system during the two years with HS solar. </a:t>
            </a:r>
          </a:p>
          <a:p>
            <a:endParaRPr lang="en-US" altLang="ko-KR" baseline="0" dirty="0" smtClean="0"/>
          </a:p>
          <a:p>
            <a:r>
              <a:rPr lang="en-US" altLang="ko-KR" baseline="0" dirty="0" smtClean="0"/>
              <a:t>This is the </a:t>
            </a:r>
            <a:r>
              <a:rPr lang="en-US" altLang="ko-KR" baseline="0" dirty="0" smtClean="0"/>
              <a:t>structure </a:t>
            </a:r>
            <a:r>
              <a:rPr lang="en-US" altLang="ko-KR" baseline="0" dirty="0" smtClean="0"/>
              <a:t>of this system.</a:t>
            </a:r>
          </a:p>
          <a:p>
            <a:endParaRPr lang="en-US" altLang="ko-KR" baseline="0" dirty="0" smtClean="0"/>
          </a:p>
          <a:p>
            <a:r>
              <a:rPr lang="en-US" altLang="ko-KR" baseline="0" dirty="0" smtClean="0"/>
              <a:t>First, The power generation </a:t>
            </a:r>
            <a:r>
              <a:rPr lang="en-US" altLang="ko-KR" baseline="0" dirty="0" smtClean="0"/>
              <a:t>system consist </a:t>
            </a:r>
            <a:r>
              <a:rPr lang="en-US" altLang="ko-KR" baseline="0" dirty="0" smtClean="0"/>
              <a:t>of Solar </a:t>
            </a:r>
            <a:r>
              <a:rPr lang="en-US" altLang="ko-KR" baseline="0" dirty="0" smtClean="0"/>
              <a:t>Arrays, </a:t>
            </a:r>
            <a:r>
              <a:rPr lang="en-US" altLang="ko-KR" baseline="0" dirty="0" smtClean="0"/>
              <a:t>Junction Boxes and Inverters. </a:t>
            </a:r>
          </a:p>
          <a:p>
            <a:r>
              <a:rPr lang="en-US" altLang="ko-KR" baseline="0" dirty="0" smtClean="0"/>
              <a:t>Second, the local store the data </a:t>
            </a:r>
            <a:r>
              <a:rPr lang="en-US" altLang="ko-KR" baseline="0" dirty="0" smtClean="0"/>
              <a:t>from the </a:t>
            </a:r>
            <a:r>
              <a:rPr lang="en-US" altLang="ko-KR" baseline="0" dirty="0" smtClean="0"/>
              <a:t>devices.</a:t>
            </a:r>
          </a:p>
          <a:p>
            <a:r>
              <a:rPr lang="en-US" altLang="ko-KR" baseline="0" dirty="0" smtClean="0"/>
              <a:t>Third, the Server receives the real-time data from clients and stores this in Big data.</a:t>
            </a:r>
          </a:p>
          <a:p>
            <a:r>
              <a:rPr lang="en-US" altLang="ko-KR" baseline="0" dirty="0" smtClean="0"/>
              <a:t>Then, server provides </a:t>
            </a:r>
            <a:r>
              <a:rPr lang="en-US" altLang="ko-KR" baseline="0" dirty="0" smtClean="0"/>
              <a:t>clients with </a:t>
            </a:r>
            <a:r>
              <a:rPr lang="en-US" altLang="ko-KR" baseline="0" dirty="0" smtClean="0"/>
              <a:t>the </a:t>
            </a:r>
            <a:r>
              <a:rPr lang="en-US" altLang="ko-KR" baseline="0" dirty="0" smtClean="0"/>
              <a:t>monitoring system.</a:t>
            </a:r>
          </a:p>
          <a:p>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Through this process, clients can monitor </a:t>
            </a:r>
            <a:r>
              <a:rPr lang="en-US" altLang="ko-KR" baseline="0" dirty="0" smtClean="0"/>
              <a:t>the real-time </a:t>
            </a:r>
            <a:r>
              <a:rPr lang="en-US" altLang="ko-KR" baseline="0" dirty="0" smtClean="0"/>
              <a:t>power generation.</a:t>
            </a:r>
          </a:p>
          <a:p>
            <a:endParaRPr lang="en-US" altLang="ko-KR" baseline="0" dirty="0" smtClean="0"/>
          </a:p>
          <a:p>
            <a:endParaRPr lang="en-US" altLang="ko-KR" baseline="0" dirty="0" smtClean="0"/>
          </a:p>
          <a:p>
            <a:r>
              <a:rPr lang="en-US" altLang="ko-KR" baseline="0" dirty="0" smtClean="0"/>
              <a:t>First, clients store the data such as power generation, horizontal solar radiation, solar radiation on slope, module temperature and external temperature from Photovoltaic system.</a:t>
            </a:r>
          </a:p>
          <a:p>
            <a:r>
              <a:rPr lang="en-US" altLang="ko-KR" baseline="0" dirty="0" smtClean="0"/>
              <a:t>Then, the Server receives the real-time data from clients and stores this in Big data.</a:t>
            </a:r>
          </a:p>
          <a:p>
            <a:r>
              <a:rPr lang="en-US" altLang="ko-KR" baseline="0" dirty="0" smtClean="0"/>
              <a:t>At last, based on big data, Server</a:t>
            </a:r>
          </a:p>
          <a:p>
            <a:r>
              <a:rPr lang="ko-KR" altLang="en-US" baseline="0" dirty="0" smtClean="0"/>
              <a:t>우리도</a:t>
            </a:r>
            <a:r>
              <a:rPr lang="en-US" altLang="ko-KR" baseline="0" dirty="0" smtClean="0"/>
              <a:t> HS solar</a:t>
            </a:r>
            <a:r>
              <a:rPr lang="ko-KR" altLang="en-US" baseline="0" dirty="0" smtClean="0"/>
              <a:t>회사와의 프로젝트 과정에서 </a:t>
            </a:r>
            <a:r>
              <a:rPr lang="ko-KR" altLang="en-US" baseline="0" dirty="0" err="1" smtClean="0"/>
              <a:t>신재생</a:t>
            </a:r>
            <a:r>
              <a:rPr lang="ko-KR" altLang="en-US" baseline="0" dirty="0" smtClean="0"/>
              <a:t> 에너지 모니터링 시스템을 개발했습니다</a:t>
            </a:r>
            <a:r>
              <a:rPr lang="en-US" altLang="ko-KR" baseline="0" dirty="0" smtClean="0"/>
              <a:t>. </a:t>
            </a:r>
            <a:r>
              <a:rPr lang="ko-KR" altLang="en-US" baseline="0" dirty="0" smtClean="0"/>
              <a:t>이 시스템의 전체적인 구조는 다음과 같습니다</a:t>
            </a:r>
            <a:r>
              <a:rPr lang="en-US" altLang="ko-KR" baseline="0" dirty="0" smtClean="0"/>
              <a:t>.</a:t>
            </a:r>
            <a:r>
              <a:rPr lang="ko-KR" altLang="en-US" baseline="0" dirty="0" smtClean="0"/>
              <a:t> 클라이언트가 태양광 발전 시스템으로 부터 발전량과 수평 일사량</a:t>
            </a:r>
            <a:r>
              <a:rPr lang="en-US" altLang="ko-KR" baseline="0" dirty="0" smtClean="0"/>
              <a:t>, </a:t>
            </a:r>
            <a:r>
              <a:rPr lang="ko-KR" altLang="en-US" baseline="0" dirty="0" smtClean="0"/>
              <a:t>경사 일사량</a:t>
            </a:r>
            <a:r>
              <a:rPr lang="en-US" altLang="ko-KR" baseline="0" dirty="0" smtClean="0"/>
              <a:t>, </a:t>
            </a:r>
            <a:r>
              <a:rPr lang="ko-KR" altLang="en-US" baseline="0" dirty="0" smtClean="0"/>
              <a:t>모듈 온도</a:t>
            </a:r>
            <a:r>
              <a:rPr lang="en-US" altLang="ko-KR" baseline="0" dirty="0" smtClean="0"/>
              <a:t>, </a:t>
            </a:r>
            <a:r>
              <a:rPr lang="ko-KR" altLang="en-US" baseline="0" dirty="0" smtClean="0"/>
              <a:t>외부 온도와 같은 센서 정보를 저장하고 서버가 클라이언트에 저장되는 데이터를 실시간으로 전달받아 서버에 구축된 </a:t>
            </a:r>
            <a:r>
              <a:rPr lang="ko-KR" altLang="en-US" baseline="0" dirty="0" err="1" smtClean="0"/>
              <a:t>빅데이터에</a:t>
            </a:r>
            <a:r>
              <a:rPr lang="ko-KR" altLang="en-US" baseline="0" dirty="0" smtClean="0"/>
              <a:t> 저장합니다</a:t>
            </a:r>
            <a:r>
              <a:rPr lang="en-US" altLang="ko-KR" baseline="0" dirty="0" smtClean="0"/>
              <a:t>. </a:t>
            </a:r>
            <a:r>
              <a:rPr lang="ko-KR" altLang="en-US" baseline="0" dirty="0" smtClean="0"/>
              <a:t>서버는 저장된 데이터를 기반으로 클라이언트들에게 오른쪽 그림과 같은 모니터링 시스템을 제공합니다</a:t>
            </a:r>
            <a:r>
              <a:rPr lang="en-US" altLang="ko-KR" baseline="0" dirty="0" smtClean="0"/>
              <a:t>. </a:t>
            </a:r>
            <a:r>
              <a:rPr lang="ko-KR" altLang="en-US" baseline="0" dirty="0" smtClean="0"/>
              <a:t>따라서 사용자들은 실시간으로 발전량 정보를 확인할 수 있습니다</a:t>
            </a:r>
            <a:r>
              <a:rPr lang="en-US" altLang="ko-KR" baseline="0" dirty="0" smtClean="0"/>
              <a:t>.</a:t>
            </a:r>
          </a:p>
          <a:p>
            <a:endParaRPr lang="en-US" altLang="ko-KR" baseline="0" dirty="0" smtClean="0"/>
          </a:p>
          <a:p>
            <a:r>
              <a:rPr lang="ko-KR" altLang="en-US" baseline="0" dirty="0" smtClean="0"/>
              <a:t>이 논문에서는 시스템 </a:t>
            </a:r>
            <a:r>
              <a:rPr lang="ko-KR" altLang="en-US" baseline="0" dirty="0" err="1" smtClean="0"/>
              <a:t>빅데이터의</a:t>
            </a:r>
            <a:r>
              <a:rPr lang="ko-KR" altLang="en-US" baseline="0" dirty="0" smtClean="0"/>
              <a:t> 실시간 데이터를 분석함으로써 장비의 고장을 예측하고자 합니다</a:t>
            </a:r>
            <a:r>
              <a:rPr lang="en-US" altLang="ko-KR" baseline="0" dirty="0" smtClean="0"/>
              <a:t>. </a:t>
            </a:r>
            <a:r>
              <a:rPr lang="ko-KR" altLang="en-US" baseline="0" dirty="0" smtClean="0"/>
              <a:t>장비들은 갑자기 어떤 사고로 인해서 고장이 나는 경우도 있지만  일반적으로는 시간이 지남에 따라 노후화됨으로써 고장 나는 경우가 많습니다</a:t>
            </a:r>
            <a:r>
              <a:rPr lang="en-US" altLang="ko-KR" baseline="0" dirty="0" smtClean="0"/>
              <a:t>. </a:t>
            </a:r>
            <a:r>
              <a:rPr lang="ko-KR" altLang="en-US" baseline="0" dirty="0" smtClean="0"/>
              <a:t>이 경우는 고장 이전에 노후화가 되는 과정에서 이상현상이 발생하게 됩니다</a:t>
            </a:r>
            <a:r>
              <a:rPr lang="en-US" altLang="ko-KR" baseline="0" dirty="0" smtClean="0"/>
              <a:t>. </a:t>
            </a:r>
            <a:r>
              <a:rPr lang="ko-KR" altLang="en-US" baseline="0" dirty="0" smtClean="0"/>
              <a:t>태양광 시스템의 경우는 발전량이 점점 줄어드는 경우를 이상현상으로 설명할 수 있습니다</a:t>
            </a:r>
            <a:r>
              <a:rPr lang="en-US" altLang="ko-KR" baseline="0" dirty="0" smtClean="0"/>
              <a:t>. </a:t>
            </a:r>
            <a:r>
              <a:rPr lang="ko-KR" altLang="en-US" baseline="0" dirty="0" smtClean="0"/>
              <a:t>이 이상현상들을 빠르게 검출함으로써 시스템이 완전히 고장이 나서 에너지 발전이 이루어지기 이전에 장비를 검사하거나 교체할 수 있을 것입니다</a:t>
            </a:r>
            <a:r>
              <a:rPr lang="en-US" altLang="ko-KR" baseline="0" dirty="0" smtClean="0"/>
              <a:t>.</a:t>
            </a:r>
          </a:p>
          <a:p>
            <a:r>
              <a:rPr lang="ko-KR" altLang="en-US" baseline="0" dirty="0" smtClean="0"/>
              <a:t>이를 통해서 태양광 시스템의 발전 효율을 높일 수 있을 것이라 기대합니다</a:t>
            </a:r>
            <a:r>
              <a:rPr lang="en-US" altLang="ko-KR" baseline="0" dirty="0" smtClean="0"/>
              <a:t>..</a:t>
            </a:r>
          </a:p>
          <a:p>
            <a:endParaRPr lang="en-US" altLang="ko-KR" baseline="0" dirty="0" smtClean="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5</a:t>
            </a:fld>
            <a:endParaRPr lang="ko-KR" altLang="en-US"/>
          </a:p>
        </p:txBody>
      </p:sp>
    </p:spTree>
    <p:extLst>
      <p:ext uri="{BB962C8B-B14F-4D97-AF65-F5344CB8AC3E}">
        <p14:creationId xmlns:p14="http://schemas.microsoft.com/office/powerpoint/2010/main" val="274054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r>
              <a:rPr lang="en-US" altLang="ko-KR" baseline="0" dirty="0" smtClean="0"/>
              <a:t>Nowadays, There is an issue </a:t>
            </a:r>
            <a:r>
              <a:rPr lang="en-US" altLang="ko-KR" baseline="0" dirty="0" smtClean="0"/>
              <a:t>of this </a:t>
            </a:r>
            <a:r>
              <a:rPr lang="en-US" altLang="ko-KR" baseline="0" dirty="0" smtClean="0"/>
              <a:t>System.</a:t>
            </a:r>
          </a:p>
          <a:p>
            <a:endParaRPr lang="en-US" altLang="ko-KR" baseline="0" dirty="0" smtClean="0"/>
          </a:p>
          <a:p>
            <a:r>
              <a:rPr lang="en-US" altLang="ko-KR" baseline="0" dirty="0" smtClean="0"/>
              <a:t>We can take action only after a failure occurs.</a:t>
            </a:r>
          </a:p>
          <a:p>
            <a:r>
              <a:rPr lang="en-US" altLang="ko-KR" baseline="0" dirty="0" smtClean="0"/>
              <a:t>Moreover, It is difficult to handle the problem that occurs in not only difficult-to-reach areas but also urban areas immediately.</a:t>
            </a:r>
          </a:p>
          <a:p>
            <a:endParaRPr lang="en-US" altLang="ko-KR" baseline="0" dirty="0" smtClean="0"/>
          </a:p>
          <a:p>
            <a:r>
              <a:rPr lang="en-US" altLang="ko-KR" baseline="0" dirty="0" smtClean="0"/>
              <a:t>To solve this problem, we need a research about taking action before a failure occurs. </a:t>
            </a:r>
          </a:p>
          <a:p>
            <a:endParaRPr lang="en-US" altLang="ko-KR" baseline="0" dirty="0" smtClean="0"/>
          </a:p>
          <a:p>
            <a:r>
              <a:rPr lang="en-US" altLang="ko-KR" baseline="0" dirty="0" smtClean="0"/>
              <a:t>Any accident may lead to break down a device. But Device failure generally occurs because of getting old.</a:t>
            </a:r>
          </a:p>
          <a:p>
            <a:r>
              <a:rPr lang="en-US" altLang="ko-KR" baseline="0" dirty="0" smtClean="0"/>
              <a:t>In this case, An anomaly occurs. For example, </a:t>
            </a:r>
            <a:r>
              <a:rPr lang="en-US" altLang="ko-KR" baseline="0" dirty="0" smtClean="0"/>
              <a:t>the power </a:t>
            </a:r>
            <a:r>
              <a:rPr lang="en-US" altLang="ko-KR" baseline="0" dirty="0" smtClean="0"/>
              <a:t>generation is gradually decreased in </a:t>
            </a:r>
            <a:r>
              <a:rPr lang="en-US" altLang="ko-KR" baseline="0" dirty="0" smtClean="0"/>
              <a:t>this </a:t>
            </a:r>
            <a:r>
              <a:rPr lang="en-US" altLang="ko-KR" baseline="0" dirty="0" smtClean="0"/>
              <a:t>System.</a:t>
            </a:r>
          </a:p>
          <a:p>
            <a:endParaRPr lang="en-US" altLang="ko-KR" baseline="0" dirty="0" smtClean="0"/>
          </a:p>
          <a:p>
            <a:r>
              <a:rPr lang="en-US" altLang="ko-KR" baseline="0" dirty="0" smtClean="0"/>
              <a:t>So, </a:t>
            </a:r>
            <a:r>
              <a:rPr lang="en-US" altLang="ko-KR" baseline="0" dirty="0" smtClean="0"/>
              <a:t>We attempt to detect </a:t>
            </a:r>
            <a:r>
              <a:rPr lang="en-US" altLang="ko-KR" baseline="0" dirty="0" smtClean="0"/>
              <a:t>an </a:t>
            </a:r>
            <a:r>
              <a:rPr lang="en-US" altLang="ko-KR" baseline="0" dirty="0" smtClean="0"/>
              <a:t>anomaly. As a result, we will check and replace the device before it’s out of order.</a:t>
            </a:r>
          </a:p>
          <a:p>
            <a:r>
              <a:rPr lang="en-US" altLang="ko-KR" baseline="0" dirty="0" smtClean="0"/>
              <a:t>For the research, AI and Big data are applied to </a:t>
            </a:r>
            <a:r>
              <a:rPr lang="en-US" altLang="ko-KR" baseline="0" dirty="0" smtClean="0"/>
              <a:t>this system</a:t>
            </a:r>
            <a:r>
              <a:rPr lang="en-US" altLang="ko-KR" baseline="0" dirty="0" smtClean="0"/>
              <a:t>.</a:t>
            </a:r>
          </a:p>
          <a:p>
            <a:endParaRPr lang="en-US" altLang="ko-KR" dirty="0" smtClean="0"/>
          </a:p>
          <a:p>
            <a:endParaRPr lang="en-US" altLang="ko-KR" baseline="0" dirty="0" smtClean="0"/>
          </a:p>
          <a:p>
            <a:endParaRPr lang="en-US" altLang="ko-KR" dirty="0" smtClean="0"/>
          </a:p>
          <a:p>
            <a:r>
              <a:rPr lang="en-US" altLang="ko-KR" dirty="0" smtClean="0"/>
              <a:t>--------------------------------------------------------------------------------------------------------------------------------------------------------------------------------------------------------------------------</a:t>
            </a:r>
          </a:p>
          <a:p>
            <a:endParaRPr lang="en-US" altLang="ko-KR" baseline="0" dirty="0" smtClean="0"/>
          </a:p>
          <a:p>
            <a:endParaRPr lang="en-US" altLang="ko-KR" dirty="0" smtClean="0"/>
          </a:p>
          <a:p>
            <a:r>
              <a:rPr lang="ko-KR" altLang="en-US" dirty="0" smtClean="0"/>
              <a:t>태양광 모니터링 시스템의 효율성을 높이기 위한 이슈는</a:t>
            </a:r>
            <a:r>
              <a:rPr lang="ko-KR" altLang="en-US" baseline="0" dirty="0" smtClean="0"/>
              <a:t> 다음과 같습니다</a:t>
            </a:r>
            <a:r>
              <a:rPr lang="en-US" altLang="ko-KR" baseline="0" dirty="0" smtClean="0"/>
              <a:t>.</a:t>
            </a:r>
          </a:p>
          <a:p>
            <a:r>
              <a:rPr lang="ko-KR" altLang="en-US" dirty="0" smtClean="0"/>
              <a:t>현재는</a:t>
            </a:r>
            <a:r>
              <a:rPr lang="en-US" altLang="ko-KR" baseline="0" dirty="0" smtClean="0"/>
              <a:t> </a:t>
            </a:r>
            <a:r>
              <a:rPr lang="ko-KR" altLang="en-US" baseline="0" dirty="0" smtClean="0"/>
              <a:t>고장이 발생한 후에 조치를 취할 수 있습니다</a:t>
            </a:r>
            <a:r>
              <a:rPr lang="en-US" altLang="ko-KR" baseline="0" dirty="0" smtClean="0"/>
              <a:t>. </a:t>
            </a:r>
            <a:r>
              <a:rPr lang="ko-KR" altLang="en-US" baseline="0" dirty="0" smtClean="0"/>
              <a:t>그런데</a:t>
            </a:r>
            <a:r>
              <a:rPr lang="en-US" altLang="ko-KR" baseline="0" dirty="0" smtClean="0"/>
              <a:t>, </a:t>
            </a:r>
            <a:r>
              <a:rPr lang="ko-KR" altLang="en-US" baseline="0" dirty="0" smtClean="0"/>
              <a:t>산악지역과 같은 접근이 어려운 지역 뿐만 아니라 도심 지역에서도 문제가 발생할 시에 즉각적인 처리가 어렵다는 문제가 있습니다</a:t>
            </a:r>
            <a:r>
              <a:rPr lang="en-US" altLang="ko-KR" baseline="0" dirty="0" smtClean="0"/>
              <a:t>.</a:t>
            </a:r>
          </a:p>
          <a:p>
            <a:r>
              <a:rPr lang="ko-KR" altLang="en-US" baseline="0" dirty="0" smtClean="0"/>
              <a:t>이 문제를 해결하기 위해서 장비의 고장이 발생하기 전에 예측하는 기술에 대한 연구가 필요했습니다</a:t>
            </a:r>
            <a:r>
              <a:rPr lang="en-US" altLang="ko-KR" baseline="0" dirty="0" smtClean="0"/>
              <a:t>.</a:t>
            </a:r>
          </a:p>
          <a:p>
            <a:endParaRPr lang="en-US" altLang="ko-KR" baseline="0" dirty="0" smtClean="0"/>
          </a:p>
          <a:p>
            <a:r>
              <a:rPr lang="ko-KR" altLang="en-US" baseline="0" dirty="0" smtClean="0"/>
              <a:t>장비들은 갑자기 어떤 사고로 인해서 고장이 나는 경우도 있지만  일반적으로는 시간이 지남에 따라 노후화됨으로써 고장 나는 경우가 많습니다</a:t>
            </a:r>
            <a:r>
              <a:rPr lang="en-US" altLang="ko-KR" baseline="0" dirty="0" smtClean="0"/>
              <a:t>. </a:t>
            </a:r>
            <a:r>
              <a:rPr lang="ko-KR" altLang="en-US" baseline="0" dirty="0" smtClean="0"/>
              <a:t>이 경우는 고장 이전에 노후화가 되는 과정에서 이상현상이 발생하게 됩니다</a:t>
            </a:r>
            <a:r>
              <a:rPr lang="en-US" altLang="ko-KR" baseline="0" dirty="0" smtClean="0"/>
              <a:t>. </a:t>
            </a:r>
            <a:r>
              <a:rPr lang="ko-KR" altLang="en-US" baseline="0" dirty="0" smtClean="0"/>
              <a:t>태양광 시스템의 경우는 발전량이 점점 줄어드는 경우를 하나의 이상현상으로 설명할 수 있습니다</a:t>
            </a:r>
            <a:r>
              <a:rPr lang="en-US" altLang="ko-KR" baseline="0" dirty="0" smtClean="0"/>
              <a:t>. </a:t>
            </a:r>
            <a:r>
              <a:rPr lang="ko-KR" altLang="en-US" baseline="0" dirty="0" smtClean="0"/>
              <a:t>이 이상현상들을 빠르게 검출함으로써 장비가 완전히 고장이 나기 전에 장비를 검사하거나 교체할 수 있을 것입니다</a:t>
            </a:r>
            <a:r>
              <a:rPr lang="en-US" altLang="ko-KR" baseline="0" dirty="0" smtClean="0"/>
              <a:t>.</a:t>
            </a:r>
          </a:p>
          <a:p>
            <a:endParaRPr lang="en-US" altLang="ko-KR" baseline="0" dirty="0" smtClean="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baseline="0" dirty="0" smtClean="0"/>
              <a:t>이런 연구를 위해서 </a:t>
            </a:r>
            <a:r>
              <a:rPr lang="en-US" altLang="ko-KR" baseline="0" dirty="0" smtClean="0"/>
              <a:t>AI</a:t>
            </a:r>
            <a:r>
              <a:rPr lang="ko-KR" altLang="en-US" baseline="0" dirty="0" smtClean="0"/>
              <a:t>와 </a:t>
            </a:r>
            <a:r>
              <a:rPr lang="en-US" altLang="ko-KR" baseline="0" dirty="0" smtClean="0"/>
              <a:t>Big Data</a:t>
            </a:r>
            <a:r>
              <a:rPr lang="ko-KR" altLang="en-US" baseline="0" dirty="0" smtClean="0"/>
              <a:t>를 </a:t>
            </a:r>
            <a:r>
              <a:rPr lang="ko-KR" altLang="en-US" baseline="0" dirty="0" err="1" smtClean="0"/>
              <a:t>신재생</a:t>
            </a:r>
            <a:r>
              <a:rPr lang="ko-KR" altLang="en-US" baseline="0" dirty="0" smtClean="0"/>
              <a:t> 에너지 시스템에 적용했습니다</a:t>
            </a:r>
            <a:r>
              <a:rPr lang="en-US" altLang="ko-KR" baseline="0" dirty="0" smtClean="0"/>
              <a:t>.</a:t>
            </a:r>
          </a:p>
          <a:p>
            <a:endParaRPr lang="en-US" altLang="ko-KR" baseline="0" dirty="0" smtClean="0"/>
          </a:p>
          <a:p>
            <a:endParaRPr lang="en-US" altLang="ko-KR" baseline="0" dirty="0" smtClean="0"/>
          </a:p>
          <a:p>
            <a:endParaRPr lang="en-US" altLang="ko-KR" baseline="0" dirty="0" smtClean="0"/>
          </a:p>
          <a:p>
            <a:endParaRPr lang="en-US" altLang="ko-KR" baseline="0" dirty="0" smtClean="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b="1" dirty="0" smtClean="0">
                <a:solidFill>
                  <a:schemeClr val="tx1">
                    <a:lumMod val="65000"/>
                    <a:lumOff val="35000"/>
                  </a:schemeClr>
                </a:solidFill>
                <a:latin typeface="Calibri" panose="020F0502020204030204" pitchFamily="34" charset="0"/>
                <a:cs typeface="Calibri" panose="020F0502020204030204" pitchFamily="34" charset="0"/>
              </a:rPr>
              <a:t>산악 지역</a:t>
            </a:r>
            <a:r>
              <a:rPr lang="en-US" altLang="ko-KR" sz="1200" b="1" dirty="0" smtClean="0">
                <a:solidFill>
                  <a:schemeClr val="tx1">
                    <a:lumMod val="65000"/>
                    <a:lumOff val="35000"/>
                  </a:schemeClr>
                </a:solidFill>
                <a:latin typeface="Calibri" panose="020F0502020204030204" pitchFamily="34" charset="0"/>
                <a:cs typeface="Calibri" panose="020F0502020204030204" pitchFamily="34" charset="0"/>
              </a:rPr>
              <a:t>, </a:t>
            </a:r>
            <a:r>
              <a:rPr lang="ko-KR" altLang="en-US" sz="1200" b="1" dirty="0" smtClean="0">
                <a:solidFill>
                  <a:schemeClr val="tx1">
                    <a:lumMod val="65000"/>
                    <a:lumOff val="35000"/>
                  </a:schemeClr>
                </a:solidFill>
                <a:latin typeface="Calibri" panose="020F0502020204030204" pitchFamily="34" charset="0"/>
                <a:cs typeface="Calibri" panose="020F0502020204030204" pitchFamily="34" charset="0"/>
              </a:rPr>
              <a:t>접근이 어려운 지역</a:t>
            </a:r>
            <a:r>
              <a:rPr lang="en-US" altLang="ko-KR" sz="1200" b="1" dirty="0" smtClean="0">
                <a:solidFill>
                  <a:schemeClr val="tx1">
                    <a:lumMod val="65000"/>
                    <a:lumOff val="35000"/>
                  </a:schemeClr>
                </a:solidFill>
                <a:latin typeface="Calibri" panose="020F0502020204030204" pitchFamily="34" charset="0"/>
                <a:cs typeface="Calibri" panose="020F0502020204030204" pitchFamily="34" charset="0"/>
              </a:rPr>
              <a:t> </a:t>
            </a:r>
            <a:r>
              <a:rPr lang="ko-KR" altLang="en-US" sz="1200" b="1" dirty="0" smtClean="0">
                <a:solidFill>
                  <a:schemeClr val="tx1">
                    <a:lumMod val="65000"/>
                    <a:lumOff val="35000"/>
                  </a:schemeClr>
                </a:solidFill>
                <a:latin typeface="Calibri" panose="020F0502020204030204" pitchFamily="34" charset="0"/>
                <a:cs typeface="Calibri" panose="020F0502020204030204" pitchFamily="34" charset="0"/>
              </a:rPr>
              <a:t>뿐만 아니라</a:t>
            </a:r>
            <a:r>
              <a:rPr lang="en-US" altLang="ko-KR" sz="1200" b="1" dirty="0" smtClean="0">
                <a:solidFill>
                  <a:schemeClr val="tx1">
                    <a:lumMod val="65000"/>
                    <a:lumOff val="35000"/>
                  </a:schemeClr>
                </a:solidFill>
                <a:latin typeface="Calibri" panose="020F0502020204030204" pitchFamily="34" charset="0"/>
                <a:cs typeface="Calibri" panose="020F0502020204030204" pitchFamily="34" charset="0"/>
              </a:rPr>
              <a:t> </a:t>
            </a:r>
            <a:r>
              <a:rPr lang="ko-KR" altLang="en-US" sz="1200" b="1" dirty="0" smtClean="0">
                <a:solidFill>
                  <a:schemeClr val="tx1">
                    <a:lumMod val="65000"/>
                    <a:lumOff val="35000"/>
                  </a:schemeClr>
                </a:solidFill>
                <a:latin typeface="Calibri" panose="020F0502020204030204" pitchFamily="34" charset="0"/>
                <a:cs typeface="Calibri" panose="020F0502020204030204" pitchFamily="34" charset="0"/>
              </a:rPr>
              <a:t>일상적인 곳에서도 문제가 생기면 즉각적으로 처리하기 어려움</a:t>
            </a:r>
            <a:endParaRPr lang="en-US" altLang="ko-KR" sz="1200" b="1" dirty="0" smtClean="0">
              <a:solidFill>
                <a:schemeClr val="tx1">
                  <a:lumMod val="65000"/>
                  <a:lumOff val="35000"/>
                </a:schemeClr>
              </a:solidFill>
              <a:latin typeface="Calibri" panose="020F0502020204030204" pitchFamily="34" charset="0"/>
              <a:cs typeface="Calibri" panose="020F050202020403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1" dirty="0" smtClean="0">
                <a:solidFill>
                  <a:schemeClr val="tx1">
                    <a:lumMod val="65000"/>
                    <a:lumOff val="35000"/>
                  </a:schemeClr>
                </a:solidFill>
                <a:latin typeface="Calibri" panose="020F0502020204030204" pitchFamily="34" charset="0"/>
                <a:cs typeface="Calibri" panose="020F0502020204030204" pitchFamily="34" charset="0"/>
              </a:rPr>
              <a:t> </a:t>
            </a:r>
            <a:r>
              <a:rPr lang="ko-KR" altLang="en-US" b="1" dirty="0" smtClean="0">
                <a:solidFill>
                  <a:schemeClr val="tx1">
                    <a:lumMod val="65000"/>
                    <a:lumOff val="35000"/>
                  </a:schemeClr>
                </a:solidFill>
                <a:latin typeface="Calibri" panose="020F0502020204030204" pitchFamily="34" charset="0"/>
                <a:cs typeface="Calibri" panose="020F0502020204030204" pitchFamily="34" charset="0"/>
              </a:rPr>
              <a:t>선처리</a:t>
            </a:r>
            <a:r>
              <a:rPr lang="en-US" altLang="ko-KR" b="1" dirty="0" smtClean="0">
                <a:solidFill>
                  <a:schemeClr val="tx1">
                    <a:lumMod val="65000"/>
                    <a:lumOff val="35000"/>
                  </a:schemeClr>
                </a:solidFill>
                <a:latin typeface="Calibri" panose="020F0502020204030204" pitchFamily="34" charset="0"/>
                <a:cs typeface="Calibri" panose="020F0502020204030204" pitchFamily="34" charset="0"/>
              </a:rPr>
              <a:t>(</a:t>
            </a:r>
            <a:r>
              <a:rPr lang="ko-KR" altLang="en-US" b="1" dirty="0" smtClean="0">
                <a:solidFill>
                  <a:schemeClr val="tx1">
                    <a:lumMod val="65000"/>
                    <a:lumOff val="35000"/>
                  </a:schemeClr>
                </a:solidFill>
                <a:latin typeface="Calibri" panose="020F0502020204030204" pitchFamily="34" charset="0"/>
                <a:cs typeface="Calibri" panose="020F0502020204030204" pitchFamily="34" charset="0"/>
              </a:rPr>
              <a:t>고장 나기 전에 미래 고장 예측</a:t>
            </a:r>
            <a:r>
              <a:rPr lang="en-US" altLang="ko-KR" b="1" dirty="0" smtClean="0">
                <a:solidFill>
                  <a:schemeClr val="tx1">
                    <a:lumMod val="65000"/>
                    <a:lumOff val="35000"/>
                  </a:schemeClr>
                </a:solidFill>
                <a:latin typeface="Calibri" panose="020F0502020204030204" pitchFamily="34" charset="0"/>
                <a:cs typeface="Calibri" panose="020F0502020204030204" pitchFamily="34" charset="0"/>
              </a:rPr>
              <a:t>) technology </a:t>
            </a:r>
            <a:r>
              <a:rPr lang="ko-KR" altLang="en-US" b="1" dirty="0" smtClean="0">
                <a:solidFill>
                  <a:schemeClr val="tx1">
                    <a:lumMod val="65000"/>
                    <a:lumOff val="35000"/>
                  </a:schemeClr>
                </a:solidFill>
                <a:latin typeface="Calibri" panose="020F0502020204030204" pitchFamily="34" charset="0"/>
                <a:cs typeface="Calibri" panose="020F0502020204030204" pitchFamily="34" charset="0"/>
              </a:rPr>
              <a:t>에 대한 연구들이 필요</a:t>
            </a:r>
            <a:endParaRPr lang="en-US" altLang="ko-KR" b="1" dirty="0" smtClean="0">
              <a:solidFill>
                <a:schemeClr val="tx1">
                  <a:lumMod val="65000"/>
                  <a:lumOff val="35000"/>
                </a:schemeClr>
              </a:solidFill>
              <a:latin typeface="Calibri" panose="020F0502020204030204" pitchFamily="34" charset="0"/>
              <a:cs typeface="Calibri" panose="020F0502020204030204" pitchFamily="34" charset="0"/>
            </a:endParaRPr>
          </a:p>
          <a:p>
            <a:endParaRPr lang="en-US" altLang="ko-KR" baseline="0" dirty="0" smtClean="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6</a:t>
            </a:fld>
            <a:endParaRPr lang="ko-KR" altLang="en-US"/>
          </a:p>
        </p:txBody>
      </p:sp>
    </p:spTree>
    <p:extLst>
      <p:ext uri="{BB962C8B-B14F-4D97-AF65-F5344CB8AC3E}">
        <p14:creationId xmlns:p14="http://schemas.microsoft.com/office/powerpoint/2010/main" val="124049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r>
              <a:rPr lang="en-US" altLang="ko-KR" baseline="0" dirty="0" smtClean="0"/>
              <a:t>These are effects of the Big data &amp; AI.</a:t>
            </a:r>
          </a:p>
          <a:p>
            <a:r>
              <a:rPr lang="en-US" altLang="ko-KR" baseline="0" dirty="0" smtClean="0"/>
              <a:t>It contain the </a:t>
            </a:r>
            <a:r>
              <a:rPr lang="en-US" altLang="ko-KR" baseline="0" dirty="0" smtClean="0"/>
              <a:t>higher performance, advanced predictability, better productivity, improved compliance and superior asset management.</a:t>
            </a:r>
          </a:p>
          <a:p>
            <a:endParaRPr lang="en-US" altLang="ko-KR" dirty="0" smtClean="0"/>
          </a:p>
          <a:p>
            <a:r>
              <a:rPr lang="en-US" altLang="ko-KR" dirty="0" smtClean="0"/>
              <a:t>Through these effects, we will improve the efficiency of</a:t>
            </a:r>
            <a:r>
              <a:rPr lang="en-US" altLang="ko-KR" baseline="0" dirty="0" smtClean="0"/>
              <a:t> Photovoltaic System.</a:t>
            </a:r>
          </a:p>
          <a:p>
            <a:endParaRPr lang="en-US" altLang="ko-KR" baseline="0" dirty="0" smtClean="0"/>
          </a:p>
          <a:p>
            <a:endParaRPr lang="en-US" altLang="ko-KR" dirty="0" smtClean="0"/>
          </a:p>
          <a:p>
            <a:r>
              <a:rPr lang="en-US" altLang="ko-KR" dirty="0" smtClean="0"/>
              <a:t>--------------------------------------------------------------------------------------------------------------------------------------------------------------------------------------------------------------------------</a:t>
            </a:r>
          </a:p>
          <a:p>
            <a:endParaRPr lang="en-US" altLang="ko-KR" baseline="0" dirty="0" smtClean="0"/>
          </a:p>
          <a:p>
            <a:endParaRPr lang="en-US" altLang="ko-KR" dirty="0" smtClean="0"/>
          </a:p>
          <a:p>
            <a:r>
              <a:rPr lang="ko-KR" altLang="en-US" dirty="0" smtClean="0"/>
              <a:t>이렇게 </a:t>
            </a:r>
            <a:r>
              <a:rPr lang="en-US" altLang="ko-KR" dirty="0" smtClean="0"/>
              <a:t>Big Data</a:t>
            </a:r>
            <a:r>
              <a:rPr lang="ko-KR" altLang="en-US" dirty="0" smtClean="0"/>
              <a:t>와 </a:t>
            </a:r>
            <a:r>
              <a:rPr lang="en-US" altLang="ko-KR" dirty="0" smtClean="0"/>
              <a:t>AI</a:t>
            </a:r>
            <a:r>
              <a:rPr lang="ko-KR" altLang="en-US" dirty="0" smtClean="0"/>
              <a:t>를 </a:t>
            </a:r>
            <a:r>
              <a:rPr lang="ko-KR" altLang="en-US" dirty="0" err="1" smtClean="0"/>
              <a:t>신재생</a:t>
            </a:r>
            <a:r>
              <a:rPr lang="ko-KR" altLang="en-US" dirty="0" smtClean="0"/>
              <a:t> 에너지 발전 시스템에 적용함으로써 얻을 수 있는 효과에는 높은 성능</a:t>
            </a:r>
            <a:r>
              <a:rPr lang="en-US" altLang="ko-KR" dirty="0" smtClean="0"/>
              <a:t>, </a:t>
            </a:r>
            <a:r>
              <a:rPr lang="ko-KR" altLang="en-US" dirty="0" smtClean="0"/>
              <a:t>향상된 예측 가능성</a:t>
            </a:r>
            <a:r>
              <a:rPr lang="en-US" altLang="ko-KR" dirty="0" smtClean="0"/>
              <a:t>, </a:t>
            </a:r>
            <a:r>
              <a:rPr lang="ko-KR" altLang="en-US" dirty="0" smtClean="0"/>
              <a:t>생산성</a:t>
            </a:r>
            <a:r>
              <a:rPr lang="ko-KR" altLang="en-US" baseline="0" dirty="0" smtClean="0"/>
              <a:t> 향상</a:t>
            </a:r>
            <a:r>
              <a:rPr lang="en-US" altLang="ko-KR" baseline="0" dirty="0" smtClean="0"/>
              <a:t>, </a:t>
            </a:r>
            <a:r>
              <a:rPr lang="ko-KR" altLang="en-US" baseline="0" dirty="0" smtClean="0"/>
              <a:t>개선된 </a:t>
            </a:r>
            <a:r>
              <a:rPr lang="en-US" altLang="ko-KR" baseline="0" dirty="0" smtClean="0"/>
              <a:t>Compliance, </a:t>
            </a:r>
            <a:r>
              <a:rPr lang="ko-KR" altLang="en-US" baseline="0" dirty="0" smtClean="0"/>
              <a:t>더 나은 자산 관리가 가능합니다</a:t>
            </a:r>
            <a:r>
              <a:rPr lang="en-US" altLang="ko-KR" baseline="0" dirty="0" smtClean="0"/>
              <a:t>.</a:t>
            </a:r>
          </a:p>
          <a:p>
            <a:r>
              <a:rPr lang="ko-KR" altLang="en-US" baseline="0" dirty="0" smtClean="0"/>
              <a:t>이런 효과들을 통해서 결과적으로 </a:t>
            </a:r>
            <a:r>
              <a:rPr lang="ko-KR" altLang="en-US" baseline="0" dirty="0" err="1" smtClean="0"/>
              <a:t>신재생</a:t>
            </a:r>
            <a:r>
              <a:rPr lang="ko-KR" altLang="en-US" baseline="0" dirty="0" smtClean="0"/>
              <a:t> 에너지 발전 시스템의 효율성을 개선할 수 있습니다</a:t>
            </a:r>
            <a:r>
              <a:rPr lang="en-US" altLang="ko-KR" baseline="0" dirty="0" smtClean="0"/>
              <a:t>.</a:t>
            </a:r>
          </a:p>
          <a:p>
            <a:endParaRPr lang="en-US" altLang="ko-KR" baseline="0" dirty="0" smtClean="0"/>
          </a:p>
          <a:p>
            <a:r>
              <a:rPr lang="ko-KR" altLang="en-US" baseline="0" dirty="0" smtClean="0"/>
              <a:t>이를 목표로</a:t>
            </a:r>
            <a:r>
              <a:rPr lang="en-US" altLang="ko-KR" baseline="0" dirty="0" smtClean="0"/>
              <a:t>, </a:t>
            </a:r>
            <a:r>
              <a:rPr lang="ko-KR" altLang="en-US" baseline="0" dirty="0" smtClean="0"/>
              <a:t>이 논문에서는 </a:t>
            </a:r>
            <a:r>
              <a:rPr lang="ko-KR" altLang="en-US" baseline="0" dirty="0" err="1" smtClean="0"/>
              <a:t>신재생</a:t>
            </a:r>
            <a:r>
              <a:rPr lang="ko-KR" altLang="en-US" baseline="0" dirty="0" smtClean="0"/>
              <a:t> 에너지 발전 시스템의 효율성을 낮추는 이상현상인 에러 데이터를 분석하여 빠르게 검출하는 전략에 대해서 연구했습니다</a:t>
            </a:r>
            <a:r>
              <a:rPr lang="en-US" altLang="ko-KR" baseline="0" dirty="0" smtClean="0"/>
              <a:t>.</a:t>
            </a:r>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7</a:t>
            </a:fld>
            <a:endParaRPr lang="ko-KR" altLang="en-US"/>
          </a:p>
        </p:txBody>
      </p:sp>
    </p:spTree>
    <p:extLst>
      <p:ext uri="{BB962C8B-B14F-4D97-AF65-F5344CB8AC3E}">
        <p14:creationId xmlns:p14="http://schemas.microsoft.com/office/powerpoint/2010/main" val="162546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is related work.</a:t>
            </a:r>
          </a:p>
          <a:p>
            <a:endParaRPr lang="en-US" altLang="ko-KR" dirty="0" smtClean="0"/>
          </a:p>
          <a:p>
            <a:r>
              <a:rPr lang="en-US" altLang="ko-KR" dirty="0" smtClean="0"/>
              <a:t>There</a:t>
            </a:r>
            <a:r>
              <a:rPr lang="en-US" altLang="ko-KR" baseline="0" dirty="0" smtClean="0"/>
              <a:t> is a problem </a:t>
            </a:r>
            <a:r>
              <a:rPr lang="en-US" altLang="ko-KR" baseline="0" dirty="0" smtClean="0"/>
              <a:t>in this </a:t>
            </a:r>
            <a:r>
              <a:rPr lang="en-US" altLang="ko-KR" baseline="0" dirty="0" smtClean="0"/>
              <a:t>System Big data. It is the imbalance between normal data and error data. </a:t>
            </a:r>
          </a:p>
          <a:p>
            <a:r>
              <a:rPr lang="en-US" altLang="ko-KR" baseline="0" dirty="0" smtClean="0"/>
              <a:t>This problem comes up in various data like following two cases.</a:t>
            </a:r>
          </a:p>
          <a:p>
            <a:r>
              <a:rPr lang="en-US" altLang="ko-KR" baseline="0" dirty="0" smtClean="0"/>
              <a:t>In this case, the category which has high percentage of data is </a:t>
            </a:r>
            <a:r>
              <a:rPr lang="en-US" altLang="ko-KR" baseline="0" dirty="0" err="1" smtClean="0"/>
              <a:t>overfitted</a:t>
            </a:r>
            <a:r>
              <a:rPr lang="en-US" altLang="ko-KR" baseline="0" dirty="0" smtClean="0"/>
              <a:t>.</a:t>
            </a:r>
          </a:p>
          <a:p>
            <a:endParaRPr lang="en-US" altLang="ko-KR" baseline="0" dirty="0" smtClean="0"/>
          </a:p>
          <a:p>
            <a:r>
              <a:rPr lang="en-US" altLang="ko-KR" baseline="0" dirty="0" smtClean="0"/>
              <a:t>As a result, we </a:t>
            </a:r>
            <a:r>
              <a:rPr lang="en-US" altLang="ko-KR" baseline="0" dirty="0" smtClean="0"/>
              <a:t>can get more </a:t>
            </a:r>
            <a:r>
              <a:rPr lang="en-US" altLang="ko-KR" baseline="0" dirty="0" smtClean="0"/>
              <a:t>than 90% accuracy. </a:t>
            </a:r>
            <a:r>
              <a:rPr lang="en-US" altLang="ko-KR" baseline="0" dirty="0" smtClean="0"/>
              <a:t>So, </a:t>
            </a:r>
            <a:r>
              <a:rPr lang="en-US" altLang="ko-KR" baseline="0" dirty="0" smtClean="0"/>
              <a:t>we will think “we have a good result”.</a:t>
            </a:r>
          </a:p>
          <a:p>
            <a:r>
              <a:rPr lang="en-US" altLang="ko-KR" baseline="0" dirty="0" smtClean="0"/>
              <a:t>But, actually, this result is false because </a:t>
            </a:r>
            <a:r>
              <a:rPr lang="en-US" altLang="ko-KR" baseline="0" dirty="0" smtClean="0"/>
              <a:t>of the </a:t>
            </a:r>
            <a:r>
              <a:rPr lang="en-US" altLang="ko-KR" baseline="0" dirty="0" smtClean="0"/>
              <a:t>imbalanced data.</a:t>
            </a:r>
          </a:p>
          <a:p>
            <a:endParaRPr lang="en-US" altLang="ko-KR" baseline="0" dirty="0" smtClean="0"/>
          </a:p>
          <a:p>
            <a:r>
              <a:rPr lang="en-US" altLang="ko-KR" baseline="0" dirty="0" smtClean="0"/>
              <a:t>---------------------------------------------------------------------------------------------------------------------------------------------------------------------------------------------</a:t>
            </a:r>
          </a:p>
          <a:p>
            <a:endParaRPr lang="en-US" altLang="ko-KR" baseline="0" dirty="0" smtClean="0"/>
          </a:p>
          <a:p>
            <a:r>
              <a:rPr lang="en-US" altLang="ko-KR" dirty="0" smtClean="0"/>
              <a:t>We </a:t>
            </a:r>
            <a:r>
              <a:rPr lang="en-US" altLang="ko-KR" dirty="0" err="1" smtClean="0"/>
              <a:t>gonnal</a:t>
            </a:r>
            <a:r>
              <a:rPr lang="en-US" altLang="ko-KR" dirty="0" smtClean="0"/>
              <a:t> all data during two year </a:t>
            </a:r>
          </a:p>
          <a:p>
            <a:endParaRPr lang="en-US" altLang="ko-KR" dirty="0" smtClean="0"/>
          </a:p>
          <a:p>
            <a:r>
              <a:rPr lang="en-US" altLang="ko-KR" dirty="0" smtClean="0"/>
              <a:t>Our system working normal.</a:t>
            </a:r>
            <a:r>
              <a:rPr lang="en-US" altLang="ko-KR" baseline="0" dirty="0" smtClean="0"/>
              <a:t> So we </a:t>
            </a:r>
            <a:r>
              <a:rPr lang="en-US" altLang="ko-KR" baseline="0" dirty="0" err="1" smtClean="0"/>
              <a:t>hava</a:t>
            </a:r>
            <a:r>
              <a:rPr lang="en-US" altLang="ko-KR" baseline="0" dirty="0" smtClean="0"/>
              <a:t> no enough error data.</a:t>
            </a:r>
          </a:p>
          <a:p>
            <a:r>
              <a:rPr lang="en-US" altLang="ko-KR" baseline="0" dirty="0" smtClean="0"/>
              <a:t>Because we store data during two year.</a:t>
            </a:r>
          </a:p>
          <a:p>
            <a:endParaRPr lang="en-US" altLang="ko-KR" baseline="0" dirty="0" smtClean="0"/>
          </a:p>
          <a:p>
            <a:r>
              <a:rPr lang="en-US" altLang="ko-KR" baseline="0" dirty="0" smtClean="0"/>
              <a:t>We can not guarantee. </a:t>
            </a:r>
          </a:p>
          <a:p>
            <a:endParaRPr lang="en-US" altLang="ko-KR" dirty="0" smtClean="0"/>
          </a:p>
          <a:p>
            <a:r>
              <a:rPr lang="ko-KR" altLang="en-US" dirty="0" smtClean="0"/>
              <a:t>다음은 관련 연구입니다</a:t>
            </a:r>
            <a:r>
              <a:rPr lang="en-US" altLang="ko-KR" dirty="0" smtClean="0"/>
              <a:t>. </a:t>
            </a:r>
          </a:p>
          <a:p>
            <a:endParaRPr lang="en-US" altLang="ko-KR" dirty="0" smtClean="0"/>
          </a:p>
          <a:p>
            <a:r>
              <a:rPr lang="ko-KR" altLang="en-US" dirty="0" smtClean="0"/>
              <a:t>태양광 시스템의 데이터를 보면 정상 데이터와 오류 데이터가 균형 있지 않기 때문에</a:t>
            </a:r>
            <a:r>
              <a:rPr lang="ko-KR" altLang="en-US" baseline="0" dirty="0" smtClean="0"/>
              <a:t> </a:t>
            </a:r>
            <a:r>
              <a:rPr lang="en-US" altLang="ko-KR" baseline="0" dirty="0" smtClean="0"/>
              <a:t>Prediction</a:t>
            </a:r>
            <a:r>
              <a:rPr lang="ko-KR" altLang="en-US" baseline="0" dirty="0" smtClean="0"/>
              <a:t>의 대표적인 알고리즘인 </a:t>
            </a:r>
            <a:r>
              <a:rPr lang="en-US" altLang="ko-KR" baseline="0" dirty="0" smtClean="0"/>
              <a:t>Classification</a:t>
            </a:r>
            <a:r>
              <a:rPr lang="ko-KR" altLang="en-US" baseline="0" dirty="0" smtClean="0"/>
              <a:t>을 적용하는데 문제가 있었습니다</a:t>
            </a:r>
            <a:r>
              <a:rPr lang="en-US" altLang="ko-KR" baseline="0" dirty="0" smtClean="0"/>
              <a:t>. </a:t>
            </a:r>
            <a:r>
              <a:rPr lang="ko-KR" altLang="en-US" baseline="0" dirty="0" smtClean="0"/>
              <a:t>이러한 문제를 </a:t>
            </a:r>
            <a:r>
              <a:rPr lang="en-US" altLang="ko-KR" baseline="0" dirty="0" smtClean="0"/>
              <a:t>Imbalance Data</a:t>
            </a:r>
            <a:r>
              <a:rPr lang="ko-KR" altLang="en-US" baseline="0" dirty="0" smtClean="0"/>
              <a:t>라고 말합니다</a:t>
            </a:r>
            <a:r>
              <a:rPr lang="en-US" altLang="ko-KR" baseline="0" dirty="0" smtClean="0"/>
              <a:t>. </a:t>
            </a:r>
            <a:r>
              <a:rPr lang="ko-KR" altLang="en-US" baseline="0" dirty="0" smtClean="0"/>
              <a:t>이 문제는 </a:t>
            </a:r>
            <a:r>
              <a:rPr lang="en-US" altLang="ko-KR" baseline="0" dirty="0" smtClean="0"/>
              <a:t>Our Program </a:t>
            </a:r>
            <a:r>
              <a:rPr lang="ko-KR" altLang="en-US" baseline="0" dirty="0" smtClean="0"/>
              <a:t>뿐만 아니라 많은 곳에서 발견할 수 있었습니다</a:t>
            </a:r>
            <a:r>
              <a:rPr lang="en-US" altLang="ko-KR" baseline="0" dirty="0" smtClean="0"/>
              <a:t>. </a:t>
            </a:r>
            <a:r>
              <a:rPr lang="ko-KR" altLang="en-US" baseline="0" dirty="0" smtClean="0"/>
              <a:t>두 가지의 경우를 보면</a:t>
            </a:r>
            <a:r>
              <a:rPr lang="en-US" altLang="ko-KR" baseline="0" dirty="0" smtClean="0"/>
              <a:t>, binary classification</a:t>
            </a:r>
            <a:r>
              <a:rPr lang="ko-KR" altLang="en-US" baseline="0" dirty="0" smtClean="0"/>
              <a:t>을 하는데 데이터의 비율이 </a:t>
            </a:r>
            <a:r>
              <a:rPr lang="en-US" altLang="ko-KR" baseline="0" dirty="0" smtClean="0"/>
              <a:t>60:1</a:t>
            </a:r>
            <a:r>
              <a:rPr lang="ko-KR" altLang="en-US" baseline="0" dirty="0" smtClean="0"/>
              <a:t>이라면 학습 결과 하나의 카테고리를 아예 무시하는 결과가 나오게 됩니다</a:t>
            </a:r>
            <a:r>
              <a:rPr lang="en-US" altLang="ko-KR" baseline="0" dirty="0" smtClean="0"/>
              <a:t>. </a:t>
            </a:r>
            <a:r>
              <a:rPr lang="ko-KR" altLang="en-US" baseline="0" dirty="0" smtClean="0"/>
              <a:t>즉</a:t>
            </a:r>
            <a:r>
              <a:rPr lang="en-US" altLang="ko-KR" baseline="0" dirty="0" smtClean="0"/>
              <a:t>, 60</a:t>
            </a:r>
            <a:r>
              <a:rPr lang="ko-KR" altLang="en-US" baseline="0" dirty="0" smtClean="0"/>
              <a:t>비율의 카테고리에 </a:t>
            </a:r>
            <a:r>
              <a:rPr lang="en-US" altLang="ko-KR" baseline="0" dirty="0" smtClean="0"/>
              <a:t>overfitting</a:t>
            </a:r>
            <a:r>
              <a:rPr lang="ko-KR" altLang="en-US" baseline="0" dirty="0" smtClean="0"/>
              <a:t>이 발생해서 모든 데이터가 </a:t>
            </a:r>
            <a:r>
              <a:rPr lang="en-US" altLang="ko-KR" baseline="0" dirty="0" smtClean="0"/>
              <a:t>60</a:t>
            </a:r>
            <a:r>
              <a:rPr lang="ko-KR" altLang="en-US" baseline="0" dirty="0" smtClean="0"/>
              <a:t>비율의 카테고리로 분류가 됩니다</a:t>
            </a:r>
            <a:r>
              <a:rPr lang="en-US" altLang="ko-KR" baseline="0" dirty="0" smtClean="0"/>
              <a:t>. </a:t>
            </a:r>
            <a:r>
              <a:rPr lang="ko-KR" altLang="en-US" baseline="0" dirty="0" smtClean="0"/>
              <a:t>또 세가지 카테고리 </a:t>
            </a:r>
            <a:r>
              <a:rPr lang="en-US" altLang="ko-KR" baseline="0" dirty="0" smtClean="0"/>
              <a:t>A,B,C</a:t>
            </a:r>
            <a:r>
              <a:rPr lang="ko-KR" altLang="en-US" baseline="0" dirty="0" smtClean="0"/>
              <a:t>를 분류하는 </a:t>
            </a:r>
            <a:r>
              <a:rPr lang="en-US" altLang="ko-KR" baseline="0" dirty="0" smtClean="0"/>
              <a:t>Classification</a:t>
            </a:r>
            <a:r>
              <a:rPr lang="ko-KR" altLang="en-US" baseline="0" dirty="0" smtClean="0"/>
              <a:t>에서는 그 비율이 </a:t>
            </a:r>
            <a:r>
              <a:rPr lang="en-US" altLang="ko-KR" baseline="0" dirty="0" smtClean="0"/>
              <a:t>70%, 25%, 5%</a:t>
            </a:r>
            <a:r>
              <a:rPr lang="ko-KR" altLang="en-US" baseline="0" dirty="0" smtClean="0"/>
              <a:t>  일 경우에는 </a:t>
            </a:r>
            <a:r>
              <a:rPr lang="en-US" altLang="ko-KR" baseline="0" dirty="0" smtClean="0"/>
              <a:t>A</a:t>
            </a:r>
            <a:r>
              <a:rPr lang="ko-KR" altLang="en-US" baseline="0" dirty="0" smtClean="0"/>
              <a:t>카테고리에 대해서 </a:t>
            </a:r>
            <a:r>
              <a:rPr lang="en-US" altLang="ko-KR" baseline="0" dirty="0" smtClean="0"/>
              <a:t>Overfitting</a:t>
            </a:r>
            <a:r>
              <a:rPr lang="ko-KR" altLang="en-US" baseline="0" dirty="0" smtClean="0"/>
              <a:t>이 나타나게 됩니다</a:t>
            </a:r>
            <a:r>
              <a:rPr lang="en-US" altLang="ko-KR" baseline="0" dirty="0" smtClean="0"/>
              <a:t>.</a:t>
            </a:r>
          </a:p>
          <a:p>
            <a:r>
              <a:rPr lang="ko-KR" altLang="en-US" baseline="0" dirty="0" smtClean="0"/>
              <a:t>이 경우도 마찬가지로 </a:t>
            </a:r>
            <a:r>
              <a:rPr lang="en-US" altLang="ko-KR" baseline="0" dirty="0" smtClean="0"/>
              <a:t>B</a:t>
            </a:r>
            <a:r>
              <a:rPr lang="ko-KR" altLang="en-US" baseline="0" dirty="0" smtClean="0"/>
              <a:t>와</a:t>
            </a:r>
            <a:r>
              <a:rPr lang="en-US" altLang="ko-KR" baseline="0" dirty="0" smtClean="0"/>
              <a:t> C</a:t>
            </a:r>
            <a:r>
              <a:rPr lang="ko-KR" altLang="en-US" baseline="0" dirty="0" smtClean="0"/>
              <a:t>에 포함되는 데이터를 </a:t>
            </a:r>
            <a:r>
              <a:rPr lang="en-US" altLang="ko-KR" baseline="0" dirty="0" smtClean="0"/>
              <a:t>A</a:t>
            </a:r>
            <a:r>
              <a:rPr lang="ko-KR" altLang="en-US" baseline="0" dirty="0" smtClean="0"/>
              <a:t>카테고리라고 잘못된 분류를 할 수가 있습니다</a:t>
            </a:r>
            <a:r>
              <a:rPr lang="en-US" altLang="ko-KR" baseline="0" dirty="0" smtClean="0"/>
              <a:t>.</a:t>
            </a:r>
          </a:p>
          <a:p>
            <a:endParaRPr lang="en-US" altLang="ko-KR" baseline="0" dirty="0" smtClean="0"/>
          </a:p>
          <a:p>
            <a:r>
              <a:rPr lang="en-US" altLang="ko-KR" baseline="0" dirty="0" smtClean="0"/>
              <a:t>Overfitting</a:t>
            </a:r>
            <a:r>
              <a:rPr lang="ko-KR" altLang="en-US" baseline="0" dirty="0" smtClean="0"/>
              <a:t>으로 인한 학습결과는 </a:t>
            </a:r>
            <a:r>
              <a:rPr lang="en-US" altLang="ko-KR" baseline="0" dirty="0" smtClean="0"/>
              <a:t>90% </a:t>
            </a:r>
            <a:r>
              <a:rPr lang="ko-KR" altLang="en-US" baseline="0" dirty="0" smtClean="0"/>
              <a:t>이상의 </a:t>
            </a:r>
            <a:r>
              <a:rPr lang="en-US" altLang="ko-KR" baseline="0" dirty="0" smtClean="0"/>
              <a:t>accuracy </a:t>
            </a:r>
            <a:r>
              <a:rPr lang="ko-KR" altLang="en-US" baseline="0" dirty="0" smtClean="0"/>
              <a:t>정확도를 얻음으로써 학습이 잘되었다 라고 결과가 나오지만</a:t>
            </a:r>
            <a:r>
              <a:rPr lang="en-US" altLang="ko-KR" baseline="0" dirty="0" smtClean="0"/>
              <a:t>, </a:t>
            </a:r>
            <a:r>
              <a:rPr lang="ko-KR" altLang="en-US" baseline="0" dirty="0" smtClean="0"/>
              <a:t>실제로는 제대로 학습이 이루어지지 못했다는 것을 의미합니다</a:t>
            </a:r>
            <a:r>
              <a:rPr lang="en-US" altLang="ko-KR" baseline="0" dirty="0" smtClean="0"/>
              <a:t>.</a:t>
            </a:r>
          </a:p>
          <a:p>
            <a:endParaRPr lang="ko-KR" altLang="en-US" dirty="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8</a:t>
            </a:fld>
            <a:endParaRPr lang="ko-KR" altLang="en-US"/>
          </a:p>
        </p:txBody>
      </p:sp>
    </p:spTree>
    <p:extLst>
      <p:ext uri="{BB962C8B-B14F-4D97-AF65-F5344CB8AC3E}">
        <p14:creationId xmlns:p14="http://schemas.microsoft.com/office/powerpoint/2010/main" val="444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These are</a:t>
            </a:r>
            <a:r>
              <a:rPr lang="en-US" altLang="ko-KR" baseline="0" dirty="0" smtClean="0"/>
              <a:t> </a:t>
            </a:r>
            <a:r>
              <a:rPr lang="en-US" altLang="ko-KR" dirty="0" smtClean="0"/>
              <a:t>solutions that solve </a:t>
            </a:r>
            <a:r>
              <a:rPr lang="en-US" altLang="ko-KR" baseline="0" dirty="0" smtClean="0"/>
              <a:t>this problem.</a:t>
            </a:r>
          </a:p>
          <a:p>
            <a:endParaRPr lang="en-US" altLang="ko-KR" dirty="0" smtClean="0"/>
          </a:p>
          <a:p>
            <a:r>
              <a:rPr lang="en-US" altLang="ko-KR" dirty="0" smtClean="0"/>
              <a:t>First, Collect more Data. It</a:t>
            </a:r>
            <a:r>
              <a:rPr lang="en-US" altLang="ko-KR" baseline="0" dirty="0" smtClean="0"/>
              <a:t> is simple. But the ratio of data could not change because Data Occurrence Frequency is the same.</a:t>
            </a:r>
          </a:p>
          <a:p>
            <a:r>
              <a:rPr lang="en-US" altLang="ko-KR" baseline="0" dirty="0" smtClean="0"/>
              <a:t>Second, Changing performance metric. It is change a method of measuring accuracy.</a:t>
            </a:r>
          </a:p>
          <a:p>
            <a:r>
              <a:rPr lang="en-US" altLang="ko-KR" baseline="0" dirty="0" smtClean="0"/>
              <a:t>Third, Resampling dataset and the others.</a:t>
            </a:r>
          </a:p>
          <a:p>
            <a:endParaRPr lang="en-US" altLang="ko-KR" baseline="0" dirty="0" smtClean="0"/>
          </a:p>
          <a:p>
            <a:endParaRPr lang="en-US" altLang="ko-KR" baseline="0" dirty="0" smtClean="0"/>
          </a:p>
          <a:p>
            <a:r>
              <a:rPr lang="en-US" altLang="ko-KR" baseline="0" dirty="0" smtClean="0"/>
              <a:t>So, I choose </a:t>
            </a:r>
            <a:r>
              <a:rPr lang="en-US" altLang="ko-KR" baseline="0" dirty="0" smtClean="0"/>
              <a:t>number 5. </a:t>
            </a:r>
          </a:p>
          <a:p>
            <a:r>
              <a:rPr lang="en-US" altLang="ko-KR" baseline="0" dirty="0" smtClean="0"/>
              <a:t>To solve the problem, we apply a different algorithm.</a:t>
            </a:r>
          </a:p>
          <a:p>
            <a:endParaRPr lang="en-US" altLang="ko-KR" baseline="0" dirty="0" smtClean="0"/>
          </a:p>
          <a:p>
            <a:r>
              <a:rPr lang="en-US" altLang="ko-KR" baseline="0" dirty="0" smtClean="0"/>
              <a:t>---------------------------------------------------------------------------------------------------------------------------------------------------------------------------------</a:t>
            </a:r>
          </a:p>
          <a:p>
            <a:endParaRPr lang="en-US" altLang="ko-KR" baseline="0" dirty="0" smtClean="0"/>
          </a:p>
          <a:p>
            <a:endParaRPr lang="en-US" altLang="ko-KR" baseline="0" dirty="0" smtClean="0"/>
          </a:p>
          <a:p>
            <a:r>
              <a:rPr lang="en-US" altLang="ko-KR" baseline="0" dirty="0" smtClean="0"/>
              <a:t>Classification is a most typical algorithm for prediction. But, this system has a problem of imbalanced data.</a:t>
            </a:r>
          </a:p>
          <a:p>
            <a:r>
              <a:rPr lang="en-US" altLang="ko-KR" baseline="0" dirty="0" smtClean="0"/>
              <a:t>Then We use the fifth method. It is different algorithm. Then we apply the regression algorithm not Classification to Photovoltaic Monitoring system.</a:t>
            </a:r>
          </a:p>
          <a:p>
            <a:endParaRPr lang="en-US" altLang="ko-KR" dirty="0" smtClean="0"/>
          </a:p>
          <a:p>
            <a:r>
              <a:rPr lang="ko-KR" altLang="en-US" dirty="0" smtClean="0"/>
              <a:t>첫 번째로 제일 간단한 방법은 데이터를 더 많이 수집하는 것이지만 실제로는 어려운 경우가 많습니다</a:t>
            </a:r>
            <a:r>
              <a:rPr lang="en-US" altLang="ko-KR" dirty="0" smtClean="0"/>
              <a:t>. </a:t>
            </a:r>
            <a:r>
              <a:rPr lang="ko-KR" altLang="en-US" dirty="0" smtClean="0"/>
              <a:t>더 많은 데이터를 수집한다고 해도 실제 발생 비율은 동일하기 때문에 결국 </a:t>
            </a:r>
            <a:r>
              <a:rPr lang="ko-KR" altLang="en-US" dirty="0" err="1" smtClean="0"/>
              <a:t>카테고리별</a:t>
            </a:r>
            <a:r>
              <a:rPr lang="ko-KR" altLang="en-US" dirty="0" smtClean="0"/>
              <a:t> 비율은 크게 변하지 않을 수도 있습니다</a:t>
            </a:r>
            <a:r>
              <a:rPr lang="en-US" altLang="ko-KR" dirty="0" smtClean="0"/>
              <a:t>. </a:t>
            </a:r>
            <a:r>
              <a:rPr lang="ko-KR" altLang="en-US" dirty="0" smtClean="0"/>
              <a:t>두 번째는 </a:t>
            </a:r>
            <a:r>
              <a:rPr lang="en-US" altLang="ko-KR" dirty="0" smtClean="0"/>
              <a:t>performance</a:t>
            </a:r>
            <a:r>
              <a:rPr lang="en-US" altLang="ko-KR" baseline="0" dirty="0" smtClean="0"/>
              <a:t> metrics</a:t>
            </a:r>
            <a:r>
              <a:rPr lang="ko-KR" altLang="en-US" baseline="0" dirty="0" smtClean="0"/>
              <a:t>을 바꾸는 방법이 있는데 </a:t>
            </a:r>
            <a:r>
              <a:rPr lang="en-US" altLang="ko-KR" baseline="0" dirty="0" smtClean="0"/>
              <a:t>accuracy</a:t>
            </a:r>
            <a:r>
              <a:rPr lang="ko-KR" altLang="en-US" baseline="0" dirty="0" smtClean="0"/>
              <a:t>를 측정하는 방법을 수정하는 것입니다</a:t>
            </a:r>
            <a:r>
              <a:rPr lang="en-US" altLang="ko-KR" baseline="0" dirty="0" smtClean="0"/>
              <a:t>. </a:t>
            </a:r>
          </a:p>
          <a:p>
            <a:r>
              <a:rPr lang="ko-KR" altLang="en-US" baseline="0" dirty="0" smtClean="0"/>
              <a:t>세 번째는 </a:t>
            </a:r>
            <a:r>
              <a:rPr lang="en-US" altLang="ko-KR" baseline="0" dirty="0" smtClean="0"/>
              <a:t>Data Set</a:t>
            </a:r>
            <a:r>
              <a:rPr lang="ko-KR" altLang="en-US" baseline="0" dirty="0" smtClean="0"/>
              <a:t>을 </a:t>
            </a:r>
            <a:r>
              <a:rPr lang="en-US" altLang="ko-KR" baseline="0" dirty="0" smtClean="0"/>
              <a:t>Resampling</a:t>
            </a:r>
            <a:r>
              <a:rPr lang="ko-KR" altLang="en-US" baseline="0" dirty="0" smtClean="0"/>
              <a:t>하는 방법이고</a:t>
            </a:r>
            <a:r>
              <a:rPr lang="en-US" altLang="ko-KR" baseline="0" dirty="0" smtClean="0"/>
              <a:t>. </a:t>
            </a:r>
            <a:r>
              <a:rPr lang="ko-KR" altLang="en-US" baseline="0" dirty="0" smtClean="0"/>
              <a:t>그리고 나머지 방법들이 있습니다</a:t>
            </a:r>
            <a:r>
              <a:rPr lang="en-US" altLang="ko-KR" baseline="0" dirty="0" smtClean="0"/>
              <a:t>.</a:t>
            </a:r>
          </a:p>
          <a:p>
            <a:r>
              <a:rPr lang="ko-KR" altLang="en-US" baseline="0" dirty="0" smtClean="0"/>
              <a:t>이중에서 저는 다섯 번째 방법인 다른</a:t>
            </a:r>
            <a:r>
              <a:rPr lang="en-US" altLang="ko-KR" baseline="0" dirty="0" smtClean="0"/>
              <a:t> </a:t>
            </a:r>
            <a:r>
              <a:rPr lang="ko-KR" altLang="en-US" baseline="0" dirty="0" smtClean="0"/>
              <a:t>알고리즘을 적용하는 방법을 선택했습니다</a:t>
            </a:r>
            <a:r>
              <a:rPr lang="en-US" altLang="ko-KR" baseline="0" dirty="0" smtClean="0"/>
              <a:t>. </a:t>
            </a:r>
            <a:r>
              <a:rPr lang="ko-KR" altLang="en-US" baseline="0" dirty="0" smtClean="0"/>
              <a:t>그래서 </a:t>
            </a:r>
            <a:r>
              <a:rPr lang="en-US" altLang="ko-KR" baseline="0" dirty="0" smtClean="0"/>
              <a:t>Prediction</a:t>
            </a:r>
            <a:r>
              <a:rPr lang="ko-KR" altLang="en-US" baseline="0" dirty="0" smtClean="0"/>
              <a:t>의 대표적인 알고리즘인 </a:t>
            </a:r>
            <a:r>
              <a:rPr lang="en-US" altLang="ko-KR" baseline="0" dirty="0" smtClean="0"/>
              <a:t>Classification</a:t>
            </a:r>
            <a:r>
              <a:rPr lang="ko-KR" altLang="en-US" baseline="0" dirty="0" smtClean="0"/>
              <a:t>이 아닌 다른 알고리즘을 적용하고자 합니다</a:t>
            </a:r>
            <a:r>
              <a:rPr lang="en-US" altLang="ko-KR" baseline="0" dirty="0" smtClean="0"/>
              <a:t>.</a:t>
            </a:r>
            <a:endParaRPr lang="en-US" altLang="ko-KR" dirty="0" smtClean="0"/>
          </a:p>
        </p:txBody>
      </p:sp>
      <p:sp>
        <p:nvSpPr>
          <p:cNvPr id="4" name="슬라이드 번호 개체 틀 3"/>
          <p:cNvSpPr>
            <a:spLocks noGrp="1"/>
          </p:cNvSpPr>
          <p:nvPr>
            <p:ph type="sldNum" sz="quarter" idx="10"/>
          </p:nvPr>
        </p:nvSpPr>
        <p:spPr/>
        <p:txBody>
          <a:bodyPr/>
          <a:lstStyle/>
          <a:p>
            <a:fld id="{DC4D5339-7A0C-4FAB-9F9A-3B21D9914D94}" type="slidenum">
              <a:rPr lang="ko-KR" altLang="en-US" smtClean="0"/>
              <a:t>9</a:t>
            </a:fld>
            <a:endParaRPr lang="ko-KR" altLang="en-US"/>
          </a:p>
        </p:txBody>
      </p:sp>
    </p:spTree>
    <p:extLst>
      <p:ext uri="{BB962C8B-B14F-4D97-AF65-F5344CB8AC3E}">
        <p14:creationId xmlns:p14="http://schemas.microsoft.com/office/powerpoint/2010/main" val="91334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3" name="부제목 2"/>
          <p:cNvSpPr>
            <a:spLocks noGrp="1"/>
          </p:cNvSpPr>
          <p:nvPr>
            <p:ph type="subTitle" idx="1"/>
          </p:nvPr>
        </p:nvSpPr>
        <p:spPr>
          <a:xfrm>
            <a:off x="1319175" y="4505959"/>
            <a:ext cx="9144000" cy="1655762"/>
          </a:xfrm>
        </p:spPr>
        <p:txBody>
          <a:bodyPr/>
          <a:lstStyle>
            <a:lvl1pPr marL="0" indent="0" algn="ctr">
              <a:buNone/>
              <a:defRPr sz="1800">
                <a:solidFill>
                  <a:schemeClr val="bg1">
                    <a:lumMod val="50000"/>
                  </a:schemeClr>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ko-KR" altLang="en-US" dirty="0" smtClean="0"/>
              <a:t>마스터 부제목 스타일 편집</a:t>
            </a:r>
            <a:endParaRPr lang="ko-KR" altLang="en-US" dirty="0"/>
          </a:p>
        </p:txBody>
      </p:sp>
      <p:sp>
        <p:nvSpPr>
          <p:cNvPr id="4" name="날짜 개체 틀 3"/>
          <p:cNvSpPr>
            <a:spLocks noGrp="1"/>
          </p:cNvSpPr>
          <p:nvPr>
            <p:ph type="dt" sz="half" idx="10"/>
          </p:nvPr>
        </p:nvSpPr>
        <p:spPr/>
        <p:txBody>
          <a:bodyPr/>
          <a:lstStyle/>
          <a:p>
            <a:fld id="{2C84FE8D-CF71-4F91-AE02-1FB0703608EE}" type="datetimeFigureOut">
              <a:rPr lang="ko-KR" altLang="en-US" smtClean="0"/>
              <a:t>2017-08-19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5373FC0-8A18-47AC-BF7F-D21E60F7EFA3}" type="slidenum">
              <a:rPr lang="ko-KR" altLang="en-US" smtClean="0"/>
              <a:t>‹#›</a:t>
            </a:fld>
            <a:endParaRPr lang="ko-KR" altLang="en-US" dirty="0"/>
          </a:p>
        </p:txBody>
      </p:sp>
      <p:cxnSp>
        <p:nvCxnSpPr>
          <p:cNvPr id="8" name="Shape 10"/>
          <p:cNvCxnSpPr>
            <a:stCxn id="9" idx="4"/>
          </p:cNvCxnSpPr>
          <p:nvPr userDrawn="1"/>
        </p:nvCxnSpPr>
        <p:spPr>
          <a:xfrm>
            <a:off x="903750" y="3563700"/>
            <a:ext cx="0" cy="2884725"/>
          </a:xfrm>
          <a:prstGeom prst="straightConnector1">
            <a:avLst/>
          </a:prstGeom>
          <a:noFill/>
          <a:ln w="9525" cap="flat" cmpd="sng">
            <a:solidFill>
              <a:srgbClr val="999FA9"/>
            </a:solidFill>
            <a:prstDash val="solid"/>
            <a:round/>
            <a:headEnd type="none" w="lg" len="lg"/>
            <a:tailEnd type="none" w="lg" len="lg"/>
          </a:ln>
        </p:spPr>
      </p:cxnSp>
      <p:sp>
        <p:nvSpPr>
          <p:cNvPr id="9" name="Shape 11"/>
          <p:cNvSpPr/>
          <p:nvPr userDrawn="1"/>
        </p:nvSpPr>
        <p:spPr>
          <a:xfrm>
            <a:off x="769050" y="3294300"/>
            <a:ext cx="269400" cy="269400"/>
          </a:xfrm>
          <a:prstGeom prst="ellipse">
            <a:avLst/>
          </a:prstGeom>
          <a:solidFill>
            <a:srgbClr val="5B9BD5"/>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9"/>
          <p:cNvSpPr txBox="1">
            <a:spLocks/>
          </p:cNvSpPr>
          <p:nvPr userDrawn="1"/>
        </p:nvSpPr>
        <p:spPr>
          <a:xfrm>
            <a:off x="1319175" y="2876425"/>
            <a:ext cx="6680399" cy="15465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C0BA"/>
              </a:buClr>
              <a:buSzPct val="100000"/>
              <a:buFont typeface="Quicksand"/>
              <a:buNone/>
              <a:defRPr sz="6000" b="0" i="0" u="none" strike="noStrike" cap="none">
                <a:solidFill>
                  <a:srgbClr val="39C0BA"/>
                </a:solidFill>
                <a:latin typeface="Quicksand"/>
                <a:ea typeface="Quicksand"/>
                <a:cs typeface="Quicksand"/>
                <a:sym typeface="Quicksand"/>
              </a:defRPr>
            </a:lvl1pPr>
            <a:lvl2pPr lvl="1">
              <a:spcBef>
                <a:spcPts val="0"/>
              </a:spcBef>
              <a:buClr>
                <a:srgbClr val="39C0BA"/>
              </a:buClr>
              <a:buSzPct val="100000"/>
              <a:buFont typeface="Quicksand"/>
              <a:buNone/>
              <a:defRPr sz="6000">
                <a:solidFill>
                  <a:srgbClr val="39C0BA"/>
                </a:solidFill>
                <a:latin typeface="Quicksand"/>
                <a:ea typeface="Quicksand"/>
                <a:cs typeface="Quicksand"/>
                <a:sym typeface="Quicksand"/>
              </a:defRPr>
            </a:lvl2pPr>
            <a:lvl3pPr lvl="2">
              <a:spcBef>
                <a:spcPts val="0"/>
              </a:spcBef>
              <a:buClr>
                <a:srgbClr val="39C0BA"/>
              </a:buClr>
              <a:buSzPct val="100000"/>
              <a:buFont typeface="Quicksand"/>
              <a:buNone/>
              <a:defRPr sz="6000">
                <a:solidFill>
                  <a:srgbClr val="39C0BA"/>
                </a:solidFill>
                <a:latin typeface="Quicksand"/>
                <a:ea typeface="Quicksand"/>
                <a:cs typeface="Quicksand"/>
                <a:sym typeface="Quicksand"/>
              </a:defRPr>
            </a:lvl3pPr>
            <a:lvl4pPr lvl="3">
              <a:spcBef>
                <a:spcPts val="0"/>
              </a:spcBef>
              <a:buClr>
                <a:srgbClr val="39C0BA"/>
              </a:buClr>
              <a:buSzPct val="100000"/>
              <a:buFont typeface="Quicksand"/>
              <a:buNone/>
              <a:defRPr sz="6000">
                <a:solidFill>
                  <a:srgbClr val="39C0BA"/>
                </a:solidFill>
                <a:latin typeface="Quicksand"/>
                <a:ea typeface="Quicksand"/>
                <a:cs typeface="Quicksand"/>
                <a:sym typeface="Quicksand"/>
              </a:defRPr>
            </a:lvl4pPr>
            <a:lvl5pPr lvl="4">
              <a:spcBef>
                <a:spcPts val="0"/>
              </a:spcBef>
              <a:buClr>
                <a:srgbClr val="39C0BA"/>
              </a:buClr>
              <a:buSzPct val="100000"/>
              <a:buFont typeface="Quicksand"/>
              <a:buNone/>
              <a:defRPr sz="6000">
                <a:solidFill>
                  <a:srgbClr val="39C0BA"/>
                </a:solidFill>
                <a:latin typeface="Quicksand"/>
                <a:ea typeface="Quicksand"/>
                <a:cs typeface="Quicksand"/>
                <a:sym typeface="Quicksand"/>
              </a:defRPr>
            </a:lvl5pPr>
            <a:lvl6pPr lvl="5">
              <a:spcBef>
                <a:spcPts val="0"/>
              </a:spcBef>
              <a:buClr>
                <a:srgbClr val="39C0BA"/>
              </a:buClr>
              <a:buSzPct val="100000"/>
              <a:buFont typeface="Quicksand"/>
              <a:buNone/>
              <a:defRPr sz="6000">
                <a:solidFill>
                  <a:srgbClr val="39C0BA"/>
                </a:solidFill>
                <a:latin typeface="Quicksand"/>
                <a:ea typeface="Quicksand"/>
                <a:cs typeface="Quicksand"/>
                <a:sym typeface="Quicksand"/>
              </a:defRPr>
            </a:lvl6pPr>
            <a:lvl7pPr lvl="6">
              <a:spcBef>
                <a:spcPts val="0"/>
              </a:spcBef>
              <a:buClr>
                <a:srgbClr val="39C0BA"/>
              </a:buClr>
              <a:buSzPct val="100000"/>
              <a:buFont typeface="Quicksand"/>
              <a:buNone/>
              <a:defRPr sz="6000">
                <a:solidFill>
                  <a:srgbClr val="39C0BA"/>
                </a:solidFill>
                <a:latin typeface="Quicksand"/>
                <a:ea typeface="Quicksand"/>
                <a:cs typeface="Quicksand"/>
                <a:sym typeface="Quicksand"/>
              </a:defRPr>
            </a:lvl7pPr>
            <a:lvl8pPr lvl="7">
              <a:spcBef>
                <a:spcPts val="0"/>
              </a:spcBef>
              <a:buClr>
                <a:srgbClr val="39C0BA"/>
              </a:buClr>
              <a:buSzPct val="100000"/>
              <a:buFont typeface="Quicksand"/>
              <a:buNone/>
              <a:defRPr sz="6000">
                <a:solidFill>
                  <a:srgbClr val="39C0BA"/>
                </a:solidFill>
                <a:latin typeface="Quicksand"/>
                <a:ea typeface="Quicksand"/>
                <a:cs typeface="Quicksand"/>
                <a:sym typeface="Quicksand"/>
              </a:defRPr>
            </a:lvl8pPr>
            <a:lvl9pPr lvl="8">
              <a:spcBef>
                <a:spcPts val="0"/>
              </a:spcBef>
              <a:buClr>
                <a:srgbClr val="39C0BA"/>
              </a:buClr>
              <a:buSzPct val="100000"/>
              <a:buFont typeface="Quicksand"/>
              <a:buNone/>
              <a:defRPr sz="6000">
                <a:solidFill>
                  <a:srgbClr val="39C0BA"/>
                </a:solidFill>
                <a:latin typeface="Quicksand"/>
                <a:ea typeface="Quicksand"/>
                <a:cs typeface="Quicksand"/>
                <a:sym typeface="Quicksand"/>
              </a:defRPr>
            </a:lvl9pPr>
          </a:lstStyle>
          <a:p>
            <a:pPr marL="0" marR="0" lvl="0" indent="0" algn="l" defTabSz="914400" rtl="0" eaLnBrk="1" fontAlgn="auto" latinLnBrk="0" hangingPunct="1">
              <a:lnSpc>
                <a:spcPct val="100000"/>
              </a:lnSpc>
              <a:spcBef>
                <a:spcPts val="0"/>
              </a:spcBef>
              <a:spcAft>
                <a:spcPts val="0"/>
              </a:spcAft>
              <a:buClr>
                <a:srgbClr val="39C0BA"/>
              </a:buClr>
              <a:buSzPct val="100000"/>
              <a:buFont typeface="Quicksand"/>
              <a:buNone/>
              <a:tabLst/>
              <a:defRPr/>
            </a:pPr>
            <a:endParaRPr kumimoji="0" lang="ko-KR" altLang="en-US" sz="6000" b="0" i="0" u="none" strike="noStrike" kern="0" cap="none" spc="0" normalizeH="0" baseline="0" noProof="0" dirty="0">
              <a:ln>
                <a:noFill/>
              </a:ln>
              <a:solidFill>
                <a:srgbClr val="39C0BA"/>
              </a:solidFill>
              <a:effectLst/>
              <a:uLnTx/>
              <a:uFillTx/>
              <a:latin typeface="Quicksand"/>
              <a:sym typeface="Quicksand"/>
            </a:endParaRPr>
          </a:p>
        </p:txBody>
      </p:sp>
      <p:sp>
        <p:nvSpPr>
          <p:cNvPr id="13" name="Shape 9"/>
          <p:cNvSpPr txBox="1">
            <a:spLocks noGrp="1"/>
          </p:cNvSpPr>
          <p:nvPr>
            <p:ph type="ctrTitle"/>
          </p:nvPr>
        </p:nvSpPr>
        <p:spPr>
          <a:xfrm>
            <a:off x="1319175" y="2917942"/>
            <a:ext cx="6680399" cy="1546500"/>
          </a:xfrm>
          <a:prstGeom prst="rect">
            <a:avLst/>
          </a:prstGeom>
        </p:spPr>
        <p:txBody>
          <a:bodyPr lIns="91425" tIns="91425" rIns="91425" bIns="91425" anchor="t" anchorCtr="0"/>
          <a:lstStyle>
            <a:lvl1pPr lvl="0">
              <a:spcBef>
                <a:spcPts val="0"/>
              </a:spcBef>
              <a:buSzPct val="100000"/>
              <a:defRPr sz="6000">
                <a:solidFill>
                  <a:srgbClr val="5B9BD5"/>
                </a:solidFill>
              </a:defRPr>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dirty="0"/>
          </a:p>
        </p:txBody>
      </p:sp>
    </p:spTree>
    <p:extLst>
      <p:ext uri="{BB962C8B-B14F-4D97-AF65-F5344CB8AC3E}">
        <p14:creationId xmlns:p14="http://schemas.microsoft.com/office/powerpoint/2010/main" val="6361172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C84FE8D-CF71-4F91-AE02-1FB0703608EE}" type="datetimeFigureOut">
              <a:rPr lang="ko-KR" altLang="en-US" smtClean="0"/>
              <a:t>2017-08-19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5373FC0-8A18-47AC-BF7F-D21E60F7EFA3}" type="slidenum">
              <a:rPr lang="ko-KR" altLang="en-US" smtClean="0"/>
              <a:t>‹#›</a:t>
            </a:fld>
            <a:endParaRPr lang="ko-KR" altLang="en-US"/>
          </a:p>
        </p:txBody>
      </p:sp>
    </p:spTree>
    <p:extLst>
      <p:ext uri="{BB962C8B-B14F-4D97-AF65-F5344CB8AC3E}">
        <p14:creationId xmlns:p14="http://schemas.microsoft.com/office/powerpoint/2010/main" val="252708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2"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3"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C84FE8D-CF71-4F91-AE02-1FB0703608EE}" type="datetimeFigureOut">
              <a:rPr lang="ko-KR" altLang="en-US" smtClean="0"/>
              <a:t>2017-08-19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5373FC0-8A18-47AC-BF7F-D21E60F7EFA3}" type="slidenum">
              <a:rPr lang="ko-KR" altLang="en-US" smtClean="0"/>
              <a:t>‹#›</a:t>
            </a:fld>
            <a:endParaRPr lang="ko-KR" altLang="en-US"/>
          </a:p>
        </p:txBody>
      </p:sp>
    </p:spTree>
    <p:extLst>
      <p:ext uri="{BB962C8B-B14F-4D97-AF65-F5344CB8AC3E}">
        <p14:creationId xmlns:p14="http://schemas.microsoft.com/office/powerpoint/2010/main" val="357727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2C84FE8D-CF71-4F91-AE02-1FB0703608EE}" type="datetimeFigureOut">
              <a:rPr lang="ko-KR" altLang="en-US" smtClean="0"/>
              <a:t>2017-08-19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a:xfrm>
            <a:off x="9377219" y="6492881"/>
            <a:ext cx="2743200" cy="365125"/>
          </a:xfrm>
        </p:spPr>
        <p:txBody>
          <a:bodyPr/>
          <a:lstStyle>
            <a:lvl1pPr>
              <a:defRPr>
                <a:solidFill>
                  <a:schemeClr val="bg1"/>
                </a:solidFill>
              </a:defRPr>
            </a:lvl1pPr>
          </a:lstStyle>
          <a:p>
            <a:fld id="{35373FC0-8A18-47AC-BF7F-D21E60F7EFA3}" type="slidenum">
              <a:rPr lang="ko-KR" altLang="en-US" smtClean="0"/>
              <a:t>‹#›</a:t>
            </a:fld>
            <a:endParaRPr lang="ko-KR" altLang="en-US"/>
          </a:p>
        </p:txBody>
      </p:sp>
      <p:cxnSp>
        <p:nvCxnSpPr>
          <p:cNvPr id="18" name="Shape 23"/>
          <p:cNvCxnSpPr/>
          <p:nvPr userDrawn="1"/>
        </p:nvCxnSpPr>
        <p:spPr>
          <a:xfrm>
            <a:off x="903825" y="0"/>
            <a:ext cx="0" cy="6431780"/>
          </a:xfrm>
          <a:prstGeom prst="straightConnector1">
            <a:avLst/>
          </a:prstGeom>
          <a:noFill/>
          <a:ln w="9525" cap="flat" cmpd="sng">
            <a:solidFill>
              <a:srgbClr val="999FA9"/>
            </a:solidFill>
            <a:prstDash val="solid"/>
            <a:round/>
            <a:headEnd type="none" w="lg" len="lg"/>
            <a:tailEnd type="none" w="lg" len="lg"/>
          </a:ln>
        </p:spPr>
      </p:cxnSp>
      <p:sp>
        <p:nvSpPr>
          <p:cNvPr id="19" name="Shape 24"/>
          <p:cNvSpPr/>
          <p:nvPr userDrawn="1"/>
        </p:nvSpPr>
        <p:spPr>
          <a:xfrm>
            <a:off x="808725" y="800750"/>
            <a:ext cx="190200" cy="190200"/>
          </a:xfrm>
          <a:prstGeom prst="ellipse">
            <a:avLst/>
          </a:prstGeom>
          <a:solidFill>
            <a:srgbClr val="5B9BD5"/>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25"/>
          <p:cNvSpPr/>
          <p:nvPr userDrawn="1"/>
        </p:nvSpPr>
        <p:spPr>
          <a:xfrm>
            <a:off x="769050" y="1595200"/>
            <a:ext cx="269400" cy="269400"/>
          </a:xfrm>
          <a:prstGeom prst="ellipse">
            <a:avLst/>
          </a:prstGeom>
          <a:solidFill>
            <a:srgbClr val="2E3037"/>
          </a:solidFill>
          <a:ln w="9525" cap="flat" cmpd="sng">
            <a:solidFill>
              <a:srgbClr val="999FA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26"/>
          <p:cNvSpPr txBox="1">
            <a:spLocks noGrp="1"/>
          </p:cNvSpPr>
          <p:nvPr>
            <p:ph type="title"/>
          </p:nvPr>
        </p:nvSpPr>
        <p:spPr>
          <a:xfrm>
            <a:off x="1165474" y="665975"/>
            <a:ext cx="10207353" cy="459900"/>
          </a:xfrm>
          <a:prstGeom prst="rect">
            <a:avLst/>
          </a:prstGeom>
        </p:spPr>
        <p:txBody>
          <a:bodyPr lIns="91425" tIns="91425" rIns="91425" bIns="91425" anchor="b" anchorCtr="0"/>
          <a:lstStyle>
            <a:lvl1pPr lvl="0" rtl="0">
              <a:spcBef>
                <a:spcPts val="0"/>
              </a:spcBef>
              <a:buClr>
                <a:srgbClr val="39C0BA"/>
              </a:buClr>
              <a:buSzPct val="100000"/>
              <a:buFont typeface="Quicksand"/>
              <a:buNone/>
              <a:defRPr sz="1800">
                <a:solidFill>
                  <a:srgbClr val="5B9BD5"/>
                </a:solidFill>
                <a:latin typeface="Quicksand"/>
                <a:ea typeface="Quicksand"/>
                <a:cs typeface="Quicksand"/>
                <a:sym typeface="Quicksand"/>
              </a:defRPr>
            </a:lvl1pPr>
            <a:lvl2pPr lvl="1"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2pPr>
            <a:lvl3pPr lvl="2"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3pPr>
            <a:lvl4pPr lvl="3"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4pPr>
            <a:lvl5pPr lvl="4"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5pPr>
            <a:lvl6pPr lvl="5"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6pPr>
            <a:lvl7pPr lvl="6"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7pPr>
            <a:lvl8pPr lvl="7"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8pPr>
            <a:lvl9pPr lvl="8"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9pPr>
          </a:lstStyle>
          <a:p>
            <a:endParaRPr dirty="0"/>
          </a:p>
        </p:txBody>
      </p:sp>
      <p:sp>
        <p:nvSpPr>
          <p:cNvPr id="22" name="Shape 27"/>
          <p:cNvSpPr txBox="1">
            <a:spLocks noGrp="1"/>
          </p:cNvSpPr>
          <p:nvPr>
            <p:ph type="body" idx="1"/>
          </p:nvPr>
        </p:nvSpPr>
        <p:spPr>
          <a:xfrm>
            <a:off x="1165496" y="1447800"/>
            <a:ext cx="10207353" cy="4908556"/>
          </a:xfrm>
          <a:prstGeom prst="rect">
            <a:avLst/>
          </a:prstGeom>
        </p:spPr>
        <p:txBody>
          <a:bodyPr lIns="91425" tIns="91425" rIns="91425" bIns="91425" anchor="t" anchorCtr="0"/>
          <a:lstStyle>
            <a:lvl1pPr lvl="0" rtl="0">
              <a:spcBef>
                <a:spcPts val="600"/>
              </a:spcBef>
              <a:buClr>
                <a:srgbClr val="F3F3F3"/>
              </a:buClr>
              <a:buSzPct val="100000"/>
              <a:buFont typeface="Quicksand"/>
              <a:buChar char="◦"/>
              <a:defRPr sz="3000">
                <a:solidFill>
                  <a:srgbClr val="F3F3F3"/>
                </a:solidFill>
                <a:latin typeface="Quicksand"/>
                <a:ea typeface="Quicksand"/>
                <a:cs typeface="Quicksand"/>
                <a:sym typeface="Quicksand"/>
              </a:defRPr>
            </a:lvl1pPr>
            <a:lvl2pPr lvl="1" rtl="0">
              <a:spcBef>
                <a:spcPts val="480"/>
              </a:spcBef>
              <a:buClr>
                <a:srgbClr val="F3F3F3"/>
              </a:buClr>
              <a:buSzPct val="100000"/>
              <a:buFont typeface="Quicksand"/>
              <a:buChar char="▫"/>
              <a:defRPr sz="2400">
                <a:solidFill>
                  <a:srgbClr val="F3F3F3"/>
                </a:solidFill>
                <a:latin typeface="Quicksand"/>
                <a:ea typeface="Quicksand"/>
                <a:cs typeface="Quicksand"/>
                <a:sym typeface="Quicksand"/>
              </a:defRPr>
            </a:lvl2pPr>
            <a:lvl3pPr lvl="2" rtl="0">
              <a:spcBef>
                <a:spcPts val="480"/>
              </a:spcBef>
              <a:buClr>
                <a:srgbClr val="F3F3F3"/>
              </a:buClr>
              <a:buSzPct val="100000"/>
              <a:buFont typeface="Quicksand"/>
              <a:defRPr sz="2400">
                <a:solidFill>
                  <a:srgbClr val="F3F3F3"/>
                </a:solidFill>
                <a:latin typeface="Quicksand"/>
                <a:ea typeface="Quicksand"/>
                <a:cs typeface="Quicksand"/>
                <a:sym typeface="Quicksand"/>
              </a:defRPr>
            </a:lvl3pPr>
            <a:lvl4pPr lvl="3" rtl="0">
              <a:spcBef>
                <a:spcPts val="360"/>
              </a:spcBef>
              <a:buClr>
                <a:srgbClr val="F3F3F3"/>
              </a:buClr>
              <a:buSzPct val="100000"/>
              <a:buFont typeface="Quicksand"/>
              <a:defRPr sz="1800">
                <a:solidFill>
                  <a:srgbClr val="F3F3F3"/>
                </a:solidFill>
                <a:latin typeface="Quicksand"/>
                <a:ea typeface="Quicksand"/>
                <a:cs typeface="Quicksand"/>
                <a:sym typeface="Quicksand"/>
              </a:defRPr>
            </a:lvl4pPr>
            <a:lvl5pPr lvl="4" rtl="0">
              <a:spcBef>
                <a:spcPts val="360"/>
              </a:spcBef>
              <a:buClr>
                <a:srgbClr val="F3F3F3"/>
              </a:buClr>
              <a:buSzPct val="100000"/>
              <a:buFont typeface="Quicksand"/>
              <a:defRPr sz="1800">
                <a:solidFill>
                  <a:srgbClr val="F3F3F3"/>
                </a:solidFill>
                <a:latin typeface="Quicksand"/>
                <a:ea typeface="Quicksand"/>
                <a:cs typeface="Quicksand"/>
                <a:sym typeface="Quicksand"/>
              </a:defRPr>
            </a:lvl5pPr>
            <a:lvl6pPr lvl="5" rtl="0">
              <a:spcBef>
                <a:spcPts val="360"/>
              </a:spcBef>
              <a:buClr>
                <a:srgbClr val="F3F3F3"/>
              </a:buClr>
              <a:buSzPct val="100000"/>
              <a:buFont typeface="Quicksand"/>
              <a:defRPr sz="1800">
                <a:solidFill>
                  <a:srgbClr val="F3F3F3"/>
                </a:solidFill>
                <a:latin typeface="Quicksand"/>
                <a:ea typeface="Quicksand"/>
                <a:cs typeface="Quicksand"/>
                <a:sym typeface="Quicksand"/>
              </a:defRPr>
            </a:lvl6pPr>
            <a:lvl7pPr lvl="6" rtl="0">
              <a:spcBef>
                <a:spcPts val="360"/>
              </a:spcBef>
              <a:buClr>
                <a:srgbClr val="F3F3F3"/>
              </a:buClr>
              <a:buSzPct val="100000"/>
              <a:buFont typeface="Quicksand"/>
              <a:defRPr sz="1800">
                <a:solidFill>
                  <a:srgbClr val="F3F3F3"/>
                </a:solidFill>
                <a:latin typeface="Quicksand"/>
                <a:ea typeface="Quicksand"/>
                <a:cs typeface="Quicksand"/>
                <a:sym typeface="Quicksand"/>
              </a:defRPr>
            </a:lvl7pPr>
            <a:lvl8pPr lvl="7" rtl="0">
              <a:spcBef>
                <a:spcPts val="360"/>
              </a:spcBef>
              <a:buClr>
                <a:srgbClr val="F3F3F3"/>
              </a:buClr>
              <a:buSzPct val="100000"/>
              <a:buFont typeface="Quicksand"/>
              <a:defRPr sz="1800">
                <a:solidFill>
                  <a:srgbClr val="F3F3F3"/>
                </a:solidFill>
                <a:latin typeface="Quicksand"/>
                <a:ea typeface="Quicksand"/>
                <a:cs typeface="Quicksand"/>
                <a:sym typeface="Quicksand"/>
              </a:defRPr>
            </a:lvl8pPr>
            <a:lvl9pPr lvl="8" rtl="0">
              <a:spcBef>
                <a:spcPts val="360"/>
              </a:spcBef>
              <a:buClr>
                <a:srgbClr val="F3F3F3"/>
              </a:buClr>
              <a:buSzPct val="100000"/>
              <a:buFont typeface="Quicksand"/>
              <a:defRPr sz="1800">
                <a:solidFill>
                  <a:srgbClr val="F3F3F3"/>
                </a:solidFill>
                <a:latin typeface="Quicksand"/>
                <a:ea typeface="Quicksand"/>
                <a:cs typeface="Quicksand"/>
                <a:sym typeface="Quicksand"/>
              </a:defRPr>
            </a:lvl9pPr>
          </a:lstStyle>
          <a:p>
            <a:endParaRPr dirty="0"/>
          </a:p>
        </p:txBody>
      </p:sp>
    </p:spTree>
    <p:extLst>
      <p:ext uri="{BB962C8B-B14F-4D97-AF65-F5344CB8AC3E}">
        <p14:creationId xmlns:p14="http://schemas.microsoft.com/office/powerpoint/2010/main" val="3666940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2C84FE8D-CF71-4F91-AE02-1FB0703608EE}" type="datetimeFigureOut">
              <a:rPr lang="ko-KR" altLang="en-US" smtClean="0"/>
              <a:t>2017-08-19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5373FC0-8A18-47AC-BF7F-D21E60F7EFA3}" type="slidenum">
              <a:rPr lang="ko-KR" altLang="en-US" smtClean="0"/>
              <a:t>‹#›</a:t>
            </a:fld>
            <a:endParaRPr lang="ko-KR" altLang="en-US"/>
          </a:p>
        </p:txBody>
      </p:sp>
      <p:sp>
        <p:nvSpPr>
          <p:cNvPr id="7" name="Shape 13"/>
          <p:cNvSpPr txBox="1">
            <a:spLocks noGrp="1"/>
          </p:cNvSpPr>
          <p:nvPr>
            <p:ph type="ctrTitle" hasCustomPrompt="1"/>
          </p:nvPr>
        </p:nvSpPr>
        <p:spPr>
          <a:xfrm>
            <a:off x="1530175" y="3077050"/>
            <a:ext cx="6767100" cy="709799"/>
          </a:xfrm>
          <a:prstGeom prst="rect">
            <a:avLst/>
          </a:prstGeom>
        </p:spPr>
        <p:txBody>
          <a:bodyPr lIns="91425" tIns="91425" rIns="91425" bIns="91425" anchor="ctr" anchorCtr="0"/>
          <a:lstStyle>
            <a:lvl1pPr lvl="0" rtl="0">
              <a:spcBef>
                <a:spcPts val="0"/>
              </a:spcBef>
              <a:buSzPct val="100000"/>
              <a:defRPr sz="3000">
                <a:solidFill>
                  <a:srgbClr val="5B9BD5"/>
                </a:solidFill>
              </a:defRPr>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r>
              <a:rPr lang="ko-KR" altLang="en-US" dirty="0" smtClean="0"/>
              <a:t>제목을 입력하십시오</a:t>
            </a:r>
            <a:endParaRPr dirty="0"/>
          </a:p>
        </p:txBody>
      </p:sp>
      <p:sp>
        <p:nvSpPr>
          <p:cNvPr id="8" name="Shape 14"/>
          <p:cNvSpPr txBox="1">
            <a:spLocks noGrp="1"/>
          </p:cNvSpPr>
          <p:nvPr>
            <p:ph type="subTitle" idx="1"/>
          </p:nvPr>
        </p:nvSpPr>
        <p:spPr>
          <a:xfrm>
            <a:off x="1530175" y="3710550"/>
            <a:ext cx="6927899" cy="470700"/>
          </a:xfrm>
          <a:prstGeom prst="rect">
            <a:avLst/>
          </a:prstGeom>
        </p:spPr>
        <p:txBody>
          <a:bodyPr lIns="91425" tIns="91425" rIns="91425" bIns="91425" anchor="t" anchorCtr="0"/>
          <a:lstStyle>
            <a:lvl1pPr lvl="0" rtl="0">
              <a:spcBef>
                <a:spcPts val="0"/>
              </a:spcBef>
              <a:buSzPct val="100000"/>
              <a:buNone/>
              <a:defRPr sz="1800">
                <a:solidFill>
                  <a:schemeClr val="bg1">
                    <a:lumMod val="50000"/>
                  </a:schemeClr>
                </a:solidFill>
              </a:defRPr>
            </a:lvl1pPr>
            <a:lvl2pPr lvl="1" rtl="0">
              <a:spcBef>
                <a:spcPts val="0"/>
              </a:spcBef>
              <a:buSzPct val="100000"/>
              <a:buNone/>
              <a:defRPr sz="1800"/>
            </a:lvl2pPr>
            <a:lvl3pPr lvl="2" rtl="0">
              <a:spcBef>
                <a:spcPts val="0"/>
              </a:spcBef>
              <a:buSzPct val="100000"/>
              <a:buNone/>
              <a:defRPr sz="1800"/>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dirty="0"/>
          </a:p>
        </p:txBody>
      </p:sp>
      <p:cxnSp>
        <p:nvCxnSpPr>
          <p:cNvPr id="9" name="Shape 15"/>
          <p:cNvCxnSpPr/>
          <p:nvPr userDrawn="1"/>
        </p:nvCxnSpPr>
        <p:spPr>
          <a:xfrm>
            <a:off x="903825" y="0"/>
            <a:ext cx="0" cy="6444480"/>
          </a:xfrm>
          <a:prstGeom prst="straightConnector1">
            <a:avLst/>
          </a:prstGeom>
          <a:noFill/>
          <a:ln w="9525" cap="flat" cmpd="sng">
            <a:solidFill>
              <a:srgbClr val="999FA9"/>
            </a:solidFill>
            <a:prstDash val="solid"/>
            <a:round/>
            <a:headEnd type="none" w="lg" len="lg"/>
            <a:tailEnd type="none" w="lg" len="lg"/>
          </a:ln>
        </p:spPr>
      </p:cxnSp>
      <p:sp>
        <p:nvSpPr>
          <p:cNvPr id="10" name="Shape 16"/>
          <p:cNvSpPr/>
          <p:nvPr userDrawn="1"/>
        </p:nvSpPr>
        <p:spPr>
          <a:xfrm>
            <a:off x="493600" y="3018850"/>
            <a:ext cx="820200" cy="820200"/>
          </a:xfrm>
          <a:prstGeom prst="ellipse">
            <a:avLst/>
          </a:prstGeom>
          <a:solidFill>
            <a:srgbClr val="5B9BD5"/>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4231244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2C84FE8D-CF71-4F91-AE02-1FB0703608EE}" type="datetimeFigureOut">
              <a:rPr lang="ko-KR" altLang="en-US" smtClean="0"/>
              <a:t>2017-08-19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5373FC0-8A18-47AC-BF7F-D21E60F7EFA3}" type="slidenum">
              <a:rPr lang="ko-KR" altLang="en-US" smtClean="0"/>
              <a:t>‹#›</a:t>
            </a:fld>
            <a:endParaRPr lang="ko-KR" altLang="en-US"/>
          </a:p>
        </p:txBody>
      </p:sp>
    </p:spTree>
    <p:extLst>
      <p:ext uri="{BB962C8B-B14F-4D97-AF65-F5344CB8AC3E}">
        <p14:creationId xmlns:p14="http://schemas.microsoft.com/office/powerpoint/2010/main" val="176137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9"/>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789"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2203"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2C84FE8D-CF71-4F91-AE02-1FB0703608EE}" type="datetimeFigureOut">
              <a:rPr lang="ko-KR" altLang="en-US" smtClean="0"/>
              <a:t>2017-08-19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35373FC0-8A18-47AC-BF7F-D21E60F7EFA3}" type="slidenum">
              <a:rPr lang="ko-KR" altLang="en-US" smtClean="0"/>
              <a:t>‹#›</a:t>
            </a:fld>
            <a:endParaRPr lang="ko-KR" altLang="en-US"/>
          </a:p>
        </p:txBody>
      </p:sp>
    </p:spTree>
    <p:extLst>
      <p:ext uri="{BB962C8B-B14F-4D97-AF65-F5344CB8AC3E}">
        <p14:creationId xmlns:p14="http://schemas.microsoft.com/office/powerpoint/2010/main" val="15113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2C84FE8D-CF71-4F91-AE02-1FB0703608EE}" type="datetimeFigureOut">
              <a:rPr lang="ko-KR" altLang="en-US" smtClean="0"/>
              <a:t>2017-08-19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5373FC0-8A18-47AC-BF7F-D21E60F7EFA3}" type="slidenum">
              <a:rPr lang="ko-KR" altLang="en-US" smtClean="0"/>
              <a:t>‹#›</a:t>
            </a:fld>
            <a:endParaRPr lang="ko-KR" altLang="en-US"/>
          </a:p>
        </p:txBody>
      </p:sp>
    </p:spTree>
    <p:extLst>
      <p:ext uri="{BB962C8B-B14F-4D97-AF65-F5344CB8AC3E}">
        <p14:creationId xmlns:p14="http://schemas.microsoft.com/office/powerpoint/2010/main" val="200096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2C84FE8D-CF71-4F91-AE02-1FB0703608EE}" type="datetimeFigureOut">
              <a:rPr lang="ko-KR" altLang="en-US" smtClean="0"/>
              <a:t>2017-08-19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35373FC0-8A18-47AC-BF7F-D21E60F7EFA3}" type="slidenum">
              <a:rPr lang="ko-KR" altLang="en-US" smtClean="0"/>
              <a:t>‹#›</a:t>
            </a:fld>
            <a:endParaRPr lang="ko-KR" altLang="en-US"/>
          </a:p>
        </p:txBody>
      </p:sp>
    </p:spTree>
    <p:extLst>
      <p:ext uri="{BB962C8B-B14F-4D97-AF65-F5344CB8AC3E}">
        <p14:creationId xmlns:p14="http://schemas.microsoft.com/office/powerpoint/2010/main" val="376909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24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C84FE8D-CF71-4F91-AE02-1FB0703608EE}" type="datetimeFigureOut">
              <a:rPr lang="ko-KR" altLang="en-US" smtClean="0"/>
              <a:t>2017-08-19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5373FC0-8A18-47AC-BF7F-D21E60F7EFA3}" type="slidenum">
              <a:rPr lang="ko-KR" altLang="en-US" smtClean="0"/>
              <a:t>‹#›</a:t>
            </a:fld>
            <a:endParaRPr lang="ko-KR" altLang="en-US"/>
          </a:p>
        </p:txBody>
      </p:sp>
    </p:spTree>
    <p:extLst>
      <p:ext uri="{BB962C8B-B14F-4D97-AF65-F5344CB8AC3E}">
        <p14:creationId xmlns:p14="http://schemas.microsoft.com/office/powerpoint/2010/main" val="1105064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24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31"/>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C84FE8D-CF71-4F91-AE02-1FB0703608EE}" type="datetimeFigureOut">
              <a:rPr lang="ko-KR" altLang="en-US" smtClean="0"/>
              <a:t>2017-08-19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5373FC0-8A18-47AC-BF7F-D21E60F7EFA3}" type="slidenum">
              <a:rPr lang="ko-KR" altLang="en-US" smtClean="0"/>
              <a:t>‹#›</a:t>
            </a:fld>
            <a:endParaRPr lang="ko-KR" altLang="en-US"/>
          </a:p>
        </p:txBody>
      </p:sp>
    </p:spTree>
    <p:extLst>
      <p:ext uri="{BB962C8B-B14F-4D97-AF65-F5344CB8AC3E}">
        <p14:creationId xmlns:p14="http://schemas.microsoft.com/office/powerpoint/2010/main" val="65821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46000">
              <a:schemeClr val="bg1">
                <a:lumMod val="95000"/>
              </a:schemeClr>
            </a:gs>
            <a:gs pos="100000">
              <a:schemeClr val="bg1">
                <a:lumMod val="75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직사각형 6"/>
          <p:cNvSpPr/>
          <p:nvPr/>
        </p:nvSpPr>
        <p:spPr>
          <a:xfrm>
            <a:off x="0" y="6437750"/>
            <a:ext cx="12192000" cy="420255"/>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2" name="제목 개체 틀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84FE8D-CF71-4F91-AE02-1FB0703608EE}" type="datetimeFigureOut">
              <a:rPr lang="ko-KR" altLang="en-US" smtClean="0"/>
              <a:t>2017-08-19</a:t>
            </a:fld>
            <a:endParaRPr lang="ko-KR" altLang="en-US"/>
          </a:p>
        </p:txBody>
      </p:sp>
      <p:sp>
        <p:nvSpPr>
          <p:cNvPr id="5" name="바닥글 개체 틀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373FC0-8A18-47AC-BF7F-D21E60F7EFA3}" type="slidenum">
              <a:rPr lang="ko-KR" altLang="en-US" smtClean="0"/>
              <a:t>‹#›</a:t>
            </a:fld>
            <a:endParaRPr lang="ko-KR" altLang="en-US" dirty="0"/>
          </a:p>
        </p:txBody>
      </p:sp>
      <p:sp>
        <p:nvSpPr>
          <p:cNvPr id="8" name="TextBox 7"/>
          <p:cNvSpPr txBox="1"/>
          <p:nvPr/>
        </p:nvSpPr>
        <p:spPr>
          <a:xfrm>
            <a:off x="9239" y="6500435"/>
            <a:ext cx="2994731" cy="254044"/>
          </a:xfrm>
          <a:prstGeom prst="rect">
            <a:avLst/>
          </a:prstGeom>
          <a:noFill/>
        </p:spPr>
        <p:txBody>
          <a:bodyPr wrap="none" rtlCol="0">
            <a:spAutoFit/>
          </a:bodyPr>
          <a:lstStyle/>
          <a:p>
            <a:r>
              <a:rPr lang="en-US" altLang="ko-KR" sz="1051" dirty="0" err="1" smtClean="0">
                <a:solidFill>
                  <a:schemeClr val="bg1"/>
                </a:solidFill>
              </a:rPr>
              <a:t>Hongik</a:t>
            </a:r>
            <a:r>
              <a:rPr lang="en-US" altLang="ko-KR" sz="1051" dirty="0" smtClean="0">
                <a:solidFill>
                  <a:schemeClr val="bg1"/>
                </a:solidFill>
              </a:rPr>
              <a:t> University </a:t>
            </a:r>
            <a:r>
              <a:rPr lang="en-US" altLang="ko-KR" sz="1051" b="1" dirty="0" smtClean="0">
                <a:solidFill>
                  <a:schemeClr val="bg1"/>
                </a:solidFill>
              </a:rPr>
              <a:t>Software</a:t>
            </a:r>
            <a:r>
              <a:rPr lang="en-US" altLang="ko-KR" sz="1051" b="1" baseline="0" dirty="0" smtClean="0">
                <a:solidFill>
                  <a:schemeClr val="bg1"/>
                </a:solidFill>
              </a:rPr>
              <a:t> Engineering</a:t>
            </a:r>
            <a:r>
              <a:rPr lang="en-US" altLang="ko-KR" sz="1051" b="1" dirty="0" smtClean="0">
                <a:solidFill>
                  <a:schemeClr val="bg1"/>
                </a:solidFill>
              </a:rPr>
              <a:t> LAB</a:t>
            </a:r>
            <a:endParaRPr lang="ko-KR" altLang="en-US" sz="1051" b="1" dirty="0">
              <a:solidFill>
                <a:schemeClr val="bg1"/>
              </a:solidFill>
            </a:endParaRPr>
          </a:p>
        </p:txBody>
      </p:sp>
      <p:sp>
        <p:nvSpPr>
          <p:cNvPr id="17" name="직사각형 16"/>
          <p:cNvSpPr/>
          <p:nvPr userDrawn="1"/>
        </p:nvSpPr>
        <p:spPr>
          <a:xfrm>
            <a:off x="0" y="0"/>
            <a:ext cx="12211050" cy="6419850"/>
          </a:xfrm>
          <a:prstGeom prst="rect">
            <a:avLst/>
          </a:prstGeom>
          <a:gradFill>
            <a:gsLst>
              <a:gs pos="66000">
                <a:srgbClr val="E0E0E0">
                  <a:lumMod val="95000"/>
                </a:srgbClr>
              </a:gs>
              <a:gs pos="0">
                <a:schemeClr val="bg1">
                  <a:lumMod val="95000"/>
                </a:schemeClr>
              </a:gs>
              <a:gs pos="33000">
                <a:schemeClr val="bg1">
                  <a:lumMod val="90000"/>
                </a:schemeClr>
              </a:gs>
              <a:gs pos="100000">
                <a:schemeClr val="bg1">
                  <a:lumMod val="6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09538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783"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1"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1"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1"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1"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1"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1"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1"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ko-KR"/>
      </a:defPPr>
      <a:lvl1pPr marL="0" algn="l" defTabSz="685783" rtl="0" eaLnBrk="1" latinLnBrk="1" hangingPunct="1">
        <a:defRPr sz="1351" kern="1200">
          <a:solidFill>
            <a:schemeClr val="tx1"/>
          </a:solidFill>
          <a:latin typeface="+mn-lt"/>
          <a:ea typeface="+mn-ea"/>
          <a:cs typeface="+mn-cs"/>
        </a:defRPr>
      </a:lvl1pPr>
      <a:lvl2pPr marL="342891" algn="l" defTabSz="685783" rtl="0" eaLnBrk="1" latinLnBrk="1" hangingPunct="1">
        <a:defRPr sz="1351" kern="1200">
          <a:solidFill>
            <a:schemeClr val="tx1"/>
          </a:solidFill>
          <a:latin typeface="+mn-lt"/>
          <a:ea typeface="+mn-ea"/>
          <a:cs typeface="+mn-cs"/>
        </a:defRPr>
      </a:lvl2pPr>
      <a:lvl3pPr marL="685783" algn="l" defTabSz="685783" rtl="0" eaLnBrk="1" latinLnBrk="1" hangingPunct="1">
        <a:defRPr sz="1351" kern="1200">
          <a:solidFill>
            <a:schemeClr val="tx1"/>
          </a:solidFill>
          <a:latin typeface="+mn-lt"/>
          <a:ea typeface="+mn-ea"/>
          <a:cs typeface="+mn-cs"/>
        </a:defRPr>
      </a:lvl3pPr>
      <a:lvl4pPr marL="1028674" algn="l" defTabSz="685783" rtl="0" eaLnBrk="1" latinLnBrk="1" hangingPunct="1">
        <a:defRPr sz="1351" kern="1200">
          <a:solidFill>
            <a:schemeClr val="tx1"/>
          </a:solidFill>
          <a:latin typeface="+mn-lt"/>
          <a:ea typeface="+mn-ea"/>
          <a:cs typeface="+mn-cs"/>
        </a:defRPr>
      </a:lvl4pPr>
      <a:lvl5pPr marL="1371566" algn="l" defTabSz="685783" rtl="0" eaLnBrk="1" latinLnBrk="1" hangingPunct="1">
        <a:defRPr sz="1351" kern="1200">
          <a:solidFill>
            <a:schemeClr val="tx1"/>
          </a:solidFill>
          <a:latin typeface="+mn-lt"/>
          <a:ea typeface="+mn-ea"/>
          <a:cs typeface="+mn-cs"/>
        </a:defRPr>
      </a:lvl5pPr>
      <a:lvl6pPr marL="1714457" algn="l" defTabSz="685783" rtl="0" eaLnBrk="1" latinLnBrk="1" hangingPunct="1">
        <a:defRPr sz="1351" kern="1200">
          <a:solidFill>
            <a:schemeClr val="tx1"/>
          </a:solidFill>
          <a:latin typeface="+mn-lt"/>
          <a:ea typeface="+mn-ea"/>
          <a:cs typeface="+mn-cs"/>
        </a:defRPr>
      </a:lvl6pPr>
      <a:lvl7pPr marL="2057349" algn="l" defTabSz="685783" rtl="0" eaLnBrk="1" latinLnBrk="1" hangingPunct="1">
        <a:defRPr sz="1351" kern="1200">
          <a:solidFill>
            <a:schemeClr val="tx1"/>
          </a:solidFill>
          <a:latin typeface="+mn-lt"/>
          <a:ea typeface="+mn-ea"/>
          <a:cs typeface="+mn-cs"/>
        </a:defRPr>
      </a:lvl7pPr>
      <a:lvl8pPr marL="2400240" algn="l" defTabSz="685783" rtl="0" eaLnBrk="1" latinLnBrk="1" hangingPunct="1">
        <a:defRPr sz="1351" kern="1200">
          <a:solidFill>
            <a:schemeClr val="tx1"/>
          </a:solidFill>
          <a:latin typeface="+mn-lt"/>
          <a:ea typeface="+mn-ea"/>
          <a:cs typeface="+mn-cs"/>
        </a:defRPr>
      </a:lvl8pPr>
      <a:lvl9pPr marL="2743131" algn="l" defTabSz="685783" rtl="0" eaLnBrk="1" latinLnBrk="1"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관련 이미지"/>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40" t="2" r="4591" b="29609"/>
          <a:stretch/>
        </p:blipFill>
        <p:spPr bwMode="auto">
          <a:xfrm>
            <a:off x="-57151" y="-157159"/>
            <a:ext cx="12230101" cy="7100884"/>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114300" y="-157158"/>
            <a:ext cx="12306300" cy="715803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부제목 1"/>
          <p:cNvSpPr>
            <a:spLocks noGrp="1"/>
          </p:cNvSpPr>
          <p:nvPr>
            <p:ph type="subTitle" idx="1"/>
          </p:nvPr>
        </p:nvSpPr>
        <p:spPr>
          <a:xfrm>
            <a:off x="5281612" y="1880133"/>
            <a:ext cx="6891338" cy="2373770"/>
          </a:xfrm>
          <a:prstGeom prst="ellipse">
            <a:avLst/>
          </a:prstGeom>
          <a:solidFill>
            <a:schemeClr val="bg1">
              <a:alpha val="39000"/>
            </a:schemeClr>
          </a:solidFill>
          <a:effectLst>
            <a:softEdge rad="317500"/>
          </a:effectLst>
        </p:spPr>
        <p:txBody>
          <a:bodyPr anchor="ctr">
            <a:noAutofit/>
          </a:bodyPr>
          <a:lstStyle/>
          <a:p>
            <a:r>
              <a:rPr lang="en-US" altLang="ko-KR" sz="2200" b="1" dirty="0">
                <a:latin typeface="Calibri" panose="020F0502020204030204" pitchFamily="34" charset="0"/>
                <a:cs typeface="Calibri" panose="020F0502020204030204" pitchFamily="34" charset="0"/>
              </a:rPr>
              <a:t>SE Lab, </a:t>
            </a:r>
            <a:r>
              <a:rPr lang="en-US" altLang="ko-KR" sz="2200" b="1" dirty="0" err="1">
                <a:latin typeface="Calibri" panose="020F0502020204030204" pitchFamily="34" charset="0"/>
                <a:cs typeface="Calibri" panose="020F0502020204030204" pitchFamily="34" charset="0"/>
              </a:rPr>
              <a:t>Hongik</a:t>
            </a:r>
            <a:r>
              <a:rPr lang="en-US" altLang="ko-KR" sz="2200" b="1" dirty="0">
                <a:latin typeface="Calibri" panose="020F0502020204030204" pitchFamily="34" charset="0"/>
                <a:cs typeface="Calibri" panose="020F0502020204030204" pitchFamily="34" charset="0"/>
              </a:rPr>
              <a:t> University, </a:t>
            </a:r>
            <a:r>
              <a:rPr lang="en-US" altLang="ko-KR" sz="2200" b="1" dirty="0" err="1">
                <a:latin typeface="Calibri" panose="020F0502020204030204" pitchFamily="34" charset="0"/>
                <a:cs typeface="Calibri" panose="020F0502020204030204" pitchFamily="34" charset="0"/>
              </a:rPr>
              <a:t>Sejong</a:t>
            </a:r>
            <a:r>
              <a:rPr lang="en-US" altLang="ko-KR" sz="2200" b="1" dirty="0">
                <a:latin typeface="Calibri" panose="020F0502020204030204" pitchFamily="34" charset="0"/>
                <a:cs typeface="Calibri" panose="020F0502020204030204" pitchFamily="34" charset="0"/>
              </a:rPr>
              <a:t>, Korea</a:t>
            </a:r>
          </a:p>
          <a:p>
            <a:r>
              <a:rPr lang="en-US" altLang="ko-KR" sz="2200" b="1" dirty="0" err="1" smtClean="0">
                <a:latin typeface="Calibri" panose="020F0502020204030204" pitchFamily="34" charset="0"/>
                <a:cs typeface="Calibri" panose="020F0502020204030204" pitchFamily="34" charset="0"/>
              </a:rPr>
              <a:t>Eunyoung</a:t>
            </a:r>
            <a:r>
              <a:rPr lang="en-US" altLang="ko-KR" sz="2200" b="1" dirty="0">
                <a:latin typeface="Calibri" panose="020F0502020204030204" pitchFamily="34" charset="0"/>
                <a:cs typeface="Calibri" panose="020F0502020204030204" pitchFamily="34" charset="0"/>
              </a:rPr>
              <a:t> </a:t>
            </a:r>
            <a:r>
              <a:rPr lang="en-US" altLang="ko-KR" sz="2200" b="1" dirty="0" smtClean="0">
                <a:latin typeface="Calibri" panose="020F0502020204030204" pitchFamily="34" charset="0"/>
                <a:cs typeface="Calibri" panose="020F0502020204030204" pitchFamily="34" charset="0"/>
              </a:rPr>
              <a:t>Byun</a:t>
            </a:r>
            <a:endParaRPr lang="en-US" altLang="ko-KR" sz="2200" b="1" dirty="0">
              <a:latin typeface="Calibri" panose="020F0502020204030204" pitchFamily="34" charset="0"/>
              <a:cs typeface="Calibri" panose="020F0502020204030204" pitchFamily="34" charset="0"/>
            </a:endParaRPr>
          </a:p>
          <a:p>
            <a:r>
              <a:rPr lang="en-US" altLang="ko-KR" sz="2200" b="1" dirty="0">
                <a:latin typeface="Calibri" panose="020F0502020204030204" pitchFamily="34" charset="0"/>
                <a:cs typeface="Calibri" panose="020F0502020204030204" pitchFamily="34" charset="0"/>
              </a:rPr>
              <a:t>Professor : Robert </a:t>
            </a:r>
            <a:r>
              <a:rPr lang="en-US" altLang="ko-KR" sz="2200" b="1" dirty="0" err="1">
                <a:latin typeface="Calibri" panose="020F0502020204030204" pitchFamily="34" charset="0"/>
                <a:cs typeface="Calibri" panose="020F0502020204030204" pitchFamily="34" charset="0"/>
              </a:rPr>
              <a:t>Youngchul</a:t>
            </a:r>
            <a:r>
              <a:rPr lang="en-US" altLang="ko-KR" sz="2200" b="1" dirty="0">
                <a:latin typeface="Calibri" panose="020F0502020204030204" pitchFamily="34" charset="0"/>
                <a:cs typeface="Calibri" panose="020F0502020204030204" pitchFamily="34" charset="0"/>
              </a:rPr>
              <a:t> </a:t>
            </a:r>
            <a:r>
              <a:rPr lang="en-US" altLang="ko-KR" sz="2200" b="1" dirty="0" smtClean="0">
                <a:latin typeface="Calibri" panose="020F0502020204030204" pitchFamily="34" charset="0"/>
                <a:cs typeface="Calibri" panose="020F0502020204030204" pitchFamily="34" charset="0"/>
              </a:rPr>
              <a:t>Kim</a:t>
            </a:r>
            <a:endParaRPr lang="ko-KR" altLang="en-US" sz="2200" b="1" dirty="0">
              <a:latin typeface="Calibri" panose="020F0502020204030204" pitchFamily="34" charset="0"/>
              <a:cs typeface="Calibri" panose="020F0502020204030204" pitchFamily="34" charset="0"/>
            </a:endParaRPr>
          </a:p>
        </p:txBody>
      </p:sp>
      <p:sp>
        <p:nvSpPr>
          <p:cNvPr id="3" name="제목 2"/>
          <p:cNvSpPr>
            <a:spLocks noGrp="1"/>
          </p:cNvSpPr>
          <p:nvPr>
            <p:ph type="ctrTitle"/>
          </p:nvPr>
        </p:nvSpPr>
        <p:spPr>
          <a:xfrm>
            <a:off x="-95325" y="4763"/>
            <a:ext cx="12287325" cy="2159392"/>
          </a:xfrm>
          <a:solidFill>
            <a:schemeClr val="bg1">
              <a:alpha val="48000"/>
            </a:schemeClr>
          </a:solidFill>
          <a:effectLst>
            <a:outerShdw blurRad="76200" dir="18900000" sy="23000" kx="-1200000" algn="bl" rotWithShape="0">
              <a:prstClr val="black">
                <a:alpha val="20000"/>
              </a:prstClr>
            </a:outerShdw>
            <a:softEdge rad="317500"/>
          </a:effectLst>
        </p:spPr>
        <p:txBody>
          <a:bodyPr anchor="ctr">
            <a:noAutofit/>
          </a:bodyPr>
          <a:lstStyle/>
          <a:p>
            <a:r>
              <a:rPr lang="en-US" altLang="ko-KR" sz="3500" b="1" dirty="0">
                <a:solidFill>
                  <a:srgbClr val="FF0000"/>
                </a:solidFill>
                <a:latin typeface="Calibri" panose="020F0502020204030204" pitchFamily="34" charset="0"/>
                <a:cs typeface="Calibri" panose="020F0502020204030204" pitchFamily="34" charset="0"/>
              </a:rPr>
              <a:t>Error Data Analysis </a:t>
            </a:r>
            <a:r>
              <a:rPr lang="en-US" altLang="ko-KR" sz="3500" b="1" dirty="0" smtClean="0">
                <a:solidFill>
                  <a:srgbClr val="898F9D"/>
                </a:solidFill>
                <a:latin typeface="Calibri" panose="020F0502020204030204" pitchFamily="34" charset="0"/>
                <a:cs typeface="Calibri" panose="020F0502020204030204" pitchFamily="34" charset="0"/>
              </a:rPr>
              <a:t>of </a:t>
            </a:r>
            <a:r>
              <a:rPr lang="en-US" altLang="ko-KR" sz="3500" b="1" dirty="0">
                <a:solidFill>
                  <a:srgbClr val="898F9D"/>
                </a:solidFill>
                <a:latin typeface="Calibri" panose="020F0502020204030204" pitchFamily="34" charset="0"/>
                <a:cs typeface="Calibri" panose="020F0502020204030204" pitchFamily="34" charset="0"/>
              </a:rPr>
              <a:t>the Photovoltaic Energy Monitoring System</a:t>
            </a:r>
            <a:br>
              <a:rPr lang="en-US" altLang="ko-KR" sz="3500" b="1" dirty="0">
                <a:solidFill>
                  <a:srgbClr val="898F9D"/>
                </a:solidFill>
                <a:latin typeface="Calibri" panose="020F0502020204030204" pitchFamily="34" charset="0"/>
                <a:cs typeface="Calibri" panose="020F0502020204030204" pitchFamily="34" charset="0"/>
              </a:rPr>
            </a:br>
            <a:r>
              <a:rPr lang="en-US" altLang="ko-KR" sz="3500" b="1" dirty="0">
                <a:solidFill>
                  <a:srgbClr val="898F9D"/>
                </a:solidFill>
                <a:latin typeface="Calibri" panose="020F0502020204030204" pitchFamily="34" charset="0"/>
                <a:cs typeface="Calibri" panose="020F0502020204030204" pitchFamily="34" charset="0"/>
              </a:rPr>
              <a:t>Using the </a:t>
            </a:r>
            <a:r>
              <a:rPr lang="en-US" altLang="ko-KR" sz="3500" b="1" dirty="0">
                <a:solidFill>
                  <a:srgbClr val="002060"/>
                </a:solidFill>
                <a:latin typeface="Calibri" panose="020F0502020204030204" pitchFamily="34" charset="0"/>
                <a:cs typeface="Calibri" panose="020F0502020204030204" pitchFamily="34" charset="0"/>
              </a:rPr>
              <a:t>Prediction Interval </a:t>
            </a:r>
            <a:r>
              <a:rPr lang="en-US" altLang="ko-KR" sz="3500" b="1" dirty="0" smtClean="0">
                <a:solidFill>
                  <a:schemeClr val="bg1">
                    <a:lumMod val="50000"/>
                  </a:schemeClr>
                </a:solidFill>
                <a:latin typeface="Calibri" panose="020F0502020204030204" pitchFamily="34" charset="0"/>
                <a:cs typeface="Calibri" panose="020F0502020204030204" pitchFamily="34" charset="0"/>
              </a:rPr>
              <a:t>for </a:t>
            </a:r>
            <a:r>
              <a:rPr lang="en-US" altLang="ko-KR" sz="3500" b="1" dirty="0">
                <a:solidFill>
                  <a:schemeClr val="bg1">
                    <a:lumMod val="50000"/>
                  </a:schemeClr>
                </a:solidFill>
                <a:latin typeface="Calibri" panose="020F0502020204030204" pitchFamily="34" charset="0"/>
                <a:cs typeface="Calibri" panose="020F0502020204030204" pitchFamily="34" charset="0"/>
              </a:rPr>
              <a:t>Multivariate Linear Regression</a:t>
            </a:r>
            <a:endParaRPr lang="ko-KR" altLang="en-US" sz="3500" dirty="0">
              <a:solidFill>
                <a:schemeClr val="bg1">
                  <a:lumMod val="50000"/>
                </a:schemeClr>
              </a:solidFill>
            </a:endParaRPr>
          </a:p>
        </p:txBody>
      </p:sp>
    </p:spTree>
    <p:extLst>
      <p:ext uri="{BB962C8B-B14F-4D97-AF65-F5344CB8AC3E}">
        <p14:creationId xmlns:p14="http://schemas.microsoft.com/office/powerpoint/2010/main" val="339429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3"/>
          <a:stretch>
            <a:fillRect/>
          </a:stretch>
        </p:blipFill>
        <p:spPr>
          <a:xfrm>
            <a:off x="1030297" y="2659869"/>
            <a:ext cx="10979426" cy="2835132"/>
          </a:xfrm>
          <a:prstGeom prst="rect">
            <a:avLst/>
          </a:prstGeom>
        </p:spPr>
      </p:pic>
      <p:sp>
        <p:nvSpPr>
          <p:cNvPr id="3" name="제목 2"/>
          <p:cNvSpPr>
            <a:spLocks noGrp="1"/>
          </p:cNvSpPr>
          <p:nvPr>
            <p:ph type="title"/>
          </p:nvPr>
        </p:nvSpPr>
        <p:spPr/>
        <p:txBody>
          <a:bodyPr>
            <a:noAutofit/>
          </a:bodyPr>
          <a:lstStyle/>
          <a:p>
            <a:r>
              <a:rPr lang="en-US" altLang="ko-KR" sz="2400" b="1" dirty="0">
                <a:latin typeface="Calibri" panose="020F0502020204030204" pitchFamily="34" charset="0"/>
                <a:ea typeface="맑은 고딕" panose="020B0503020000020004" pitchFamily="50" charset="-127"/>
                <a:cs typeface="Calibri" panose="020F0502020204030204" pitchFamily="34" charset="0"/>
              </a:rPr>
              <a:t>III. Multivariate Linear Regression Analysis Strategy </a:t>
            </a:r>
            <a:endParaRPr lang="ko-KR" altLang="en-US" sz="2400" dirty="0"/>
          </a:p>
        </p:txBody>
      </p:sp>
      <p:sp>
        <p:nvSpPr>
          <p:cNvPr id="5" name="TextBox 4"/>
          <p:cNvSpPr txBox="1"/>
          <p:nvPr/>
        </p:nvSpPr>
        <p:spPr>
          <a:xfrm>
            <a:off x="1185573" y="1503562"/>
            <a:ext cx="8641525" cy="400110"/>
          </a:xfrm>
          <a:prstGeom prst="rect">
            <a:avLst/>
          </a:prstGeom>
          <a:noFill/>
        </p:spPr>
        <p:txBody>
          <a:bodyPr wrap="squar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Overall Process</a:t>
            </a:r>
            <a:endParaRPr lang="en-US" altLang="ko-KR" sz="2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 name="모서리가 둥근 직사각형 1"/>
          <p:cNvSpPr/>
          <p:nvPr/>
        </p:nvSpPr>
        <p:spPr>
          <a:xfrm>
            <a:off x="3489152" y="2783694"/>
            <a:ext cx="4016548" cy="2188356"/>
          </a:xfrm>
          <a:prstGeom prst="roundRect">
            <a:avLst>
              <a:gd name="adj" fmla="val 6221"/>
            </a:avLst>
          </a:prstGeom>
          <a:noFill/>
          <a:ln w="28575">
            <a:solidFill>
              <a:srgbClr val="FAC3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p>
        </p:txBody>
      </p:sp>
      <p:sp>
        <p:nvSpPr>
          <p:cNvPr id="6" name="TextBox 5"/>
          <p:cNvSpPr txBox="1"/>
          <p:nvPr/>
        </p:nvSpPr>
        <p:spPr>
          <a:xfrm>
            <a:off x="3489152" y="3627245"/>
            <a:ext cx="596445" cy="276999"/>
          </a:xfrm>
          <a:prstGeom prst="rect">
            <a:avLst/>
          </a:prstGeom>
          <a:noFill/>
        </p:spPr>
        <p:txBody>
          <a:bodyPr wrap="none" rtlCol="0">
            <a:spAutoFit/>
          </a:bodyPr>
          <a:lstStyle/>
          <a:p>
            <a:r>
              <a:rPr lang="en-US" altLang="ko-KR" sz="1200" b="1" dirty="0" smtClean="0">
                <a:solidFill>
                  <a:srgbClr val="FAC300"/>
                </a:solidFill>
              </a:rPr>
              <a:t>Step1</a:t>
            </a:r>
            <a:endParaRPr lang="ko-KR" altLang="en-US" sz="1200" b="1" dirty="0">
              <a:solidFill>
                <a:srgbClr val="FAC300"/>
              </a:solidFill>
            </a:endParaRPr>
          </a:p>
        </p:txBody>
      </p:sp>
      <p:sp>
        <p:nvSpPr>
          <p:cNvPr id="7" name="TextBox 6"/>
          <p:cNvSpPr txBox="1"/>
          <p:nvPr/>
        </p:nvSpPr>
        <p:spPr>
          <a:xfrm>
            <a:off x="4651202" y="2998595"/>
            <a:ext cx="596445" cy="276999"/>
          </a:xfrm>
          <a:prstGeom prst="rect">
            <a:avLst/>
          </a:prstGeom>
          <a:noFill/>
        </p:spPr>
        <p:txBody>
          <a:bodyPr wrap="none" rtlCol="0">
            <a:spAutoFit/>
          </a:bodyPr>
          <a:lstStyle/>
          <a:p>
            <a:r>
              <a:rPr lang="en-US" altLang="ko-KR" sz="1200" b="1" dirty="0" smtClean="0">
                <a:solidFill>
                  <a:srgbClr val="FAC300"/>
                </a:solidFill>
              </a:rPr>
              <a:t>Step2</a:t>
            </a:r>
            <a:endParaRPr lang="ko-KR" altLang="en-US" sz="1200" b="1" dirty="0">
              <a:solidFill>
                <a:srgbClr val="FAC300"/>
              </a:solidFill>
            </a:endParaRPr>
          </a:p>
        </p:txBody>
      </p:sp>
      <p:sp>
        <p:nvSpPr>
          <p:cNvPr id="8" name="TextBox 7"/>
          <p:cNvSpPr txBox="1"/>
          <p:nvPr/>
        </p:nvSpPr>
        <p:spPr>
          <a:xfrm>
            <a:off x="6078451" y="2998595"/>
            <a:ext cx="596445" cy="276999"/>
          </a:xfrm>
          <a:prstGeom prst="rect">
            <a:avLst/>
          </a:prstGeom>
          <a:noFill/>
        </p:spPr>
        <p:txBody>
          <a:bodyPr wrap="none" rtlCol="0">
            <a:spAutoFit/>
          </a:bodyPr>
          <a:lstStyle/>
          <a:p>
            <a:r>
              <a:rPr lang="en-US" altLang="ko-KR" sz="1200" b="1" dirty="0" smtClean="0">
                <a:solidFill>
                  <a:srgbClr val="FAC300"/>
                </a:solidFill>
              </a:rPr>
              <a:t>Step3</a:t>
            </a:r>
            <a:endParaRPr lang="ko-KR" altLang="en-US" sz="1200" b="1" dirty="0">
              <a:solidFill>
                <a:srgbClr val="FAC300"/>
              </a:solidFill>
            </a:endParaRPr>
          </a:p>
        </p:txBody>
      </p:sp>
      <p:sp>
        <p:nvSpPr>
          <p:cNvPr id="9" name="모서리가 둥근 직사각형 8"/>
          <p:cNvSpPr/>
          <p:nvPr/>
        </p:nvSpPr>
        <p:spPr>
          <a:xfrm>
            <a:off x="9090211" y="2659869"/>
            <a:ext cx="2919511" cy="2128031"/>
          </a:xfrm>
          <a:prstGeom prst="roundRect">
            <a:avLst>
              <a:gd name="adj" fmla="val 6221"/>
            </a:avLst>
          </a:prstGeom>
          <a:noFill/>
          <a:ln w="28575">
            <a:solidFill>
              <a:srgbClr val="FF5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p>
        </p:txBody>
      </p:sp>
      <p:sp>
        <p:nvSpPr>
          <p:cNvPr id="10" name="직사각형 9"/>
          <p:cNvSpPr/>
          <p:nvPr/>
        </p:nvSpPr>
        <p:spPr>
          <a:xfrm>
            <a:off x="2070100" y="3320044"/>
            <a:ext cx="1130300" cy="351651"/>
          </a:xfrm>
          <a:prstGeom prst="rect">
            <a:avLst/>
          </a:prstGeom>
          <a:noFill/>
          <a:ln w="28575">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sp>
        <p:nvSpPr>
          <p:cNvPr id="11" name="직사각형 10"/>
          <p:cNvSpPr/>
          <p:nvPr/>
        </p:nvSpPr>
        <p:spPr>
          <a:xfrm>
            <a:off x="2089150" y="4025901"/>
            <a:ext cx="1111250" cy="337914"/>
          </a:xfrm>
          <a:prstGeom prst="rect">
            <a:avLst/>
          </a:prstGeom>
          <a:noFill/>
          <a:ln w="28575">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cxnSp>
        <p:nvCxnSpPr>
          <p:cNvPr id="13" name="꺾인 연결선 12"/>
          <p:cNvCxnSpPr>
            <a:stCxn id="10" idx="3"/>
            <a:endCxn id="2" idx="1"/>
          </p:cNvCxnSpPr>
          <p:nvPr/>
        </p:nvCxnSpPr>
        <p:spPr>
          <a:xfrm>
            <a:off x="3200400" y="3495870"/>
            <a:ext cx="288752" cy="382002"/>
          </a:xfrm>
          <a:prstGeom prst="bentConnector3">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15" name="꺾인 연결선 14"/>
          <p:cNvCxnSpPr>
            <a:stCxn id="11" idx="3"/>
            <a:endCxn id="2" idx="1"/>
          </p:cNvCxnSpPr>
          <p:nvPr/>
        </p:nvCxnSpPr>
        <p:spPr>
          <a:xfrm flipV="1">
            <a:off x="3200400" y="3877872"/>
            <a:ext cx="288752" cy="316986"/>
          </a:xfrm>
          <a:prstGeom prst="bentConnector3">
            <a:avLst>
              <a:gd name="adj1" fmla="val 50000"/>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20" name="직사각형 19"/>
          <p:cNvSpPr/>
          <p:nvPr/>
        </p:nvSpPr>
        <p:spPr>
          <a:xfrm>
            <a:off x="7756525" y="3120019"/>
            <a:ext cx="1235076" cy="351651"/>
          </a:xfrm>
          <a:prstGeom prst="rect">
            <a:avLst/>
          </a:prstGeom>
          <a:noFill/>
          <a:ln w="28575">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sp>
        <p:nvSpPr>
          <p:cNvPr id="21" name="직사각형 20"/>
          <p:cNvSpPr/>
          <p:nvPr/>
        </p:nvSpPr>
        <p:spPr>
          <a:xfrm>
            <a:off x="7756525" y="4273551"/>
            <a:ext cx="1232988" cy="337914"/>
          </a:xfrm>
          <a:prstGeom prst="rect">
            <a:avLst/>
          </a:prstGeom>
          <a:noFill/>
          <a:ln w="28575">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cxnSp>
        <p:nvCxnSpPr>
          <p:cNvPr id="23" name="직선 화살표 연결선 22"/>
          <p:cNvCxnSpPr>
            <a:stCxn id="2" idx="3"/>
            <a:endCxn id="20" idx="1"/>
          </p:cNvCxnSpPr>
          <p:nvPr/>
        </p:nvCxnSpPr>
        <p:spPr>
          <a:xfrm flipV="1">
            <a:off x="7505700" y="3295845"/>
            <a:ext cx="250825" cy="582027"/>
          </a:xfrm>
          <a:prstGeom prst="straightConnector1">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25" name="직선 화살표 연결선 24"/>
          <p:cNvCxnSpPr>
            <a:stCxn id="2" idx="3"/>
            <a:endCxn id="21" idx="1"/>
          </p:cNvCxnSpPr>
          <p:nvPr/>
        </p:nvCxnSpPr>
        <p:spPr>
          <a:xfrm>
            <a:off x="7505700" y="3877872"/>
            <a:ext cx="250825" cy="564636"/>
          </a:xfrm>
          <a:prstGeom prst="straightConnector1">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30" name="꺾인 연결선 29"/>
          <p:cNvCxnSpPr>
            <a:stCxn id="20" idx="3"/>
          </p:cNvCxnSpPr>
          <p:nvPr/>
        </p:nvCxnSpPr>
        <p:spPr>
          <a:xfrm>
            <a:off x="8991601" y="3295845"/>
            <a:ext cx="248737" cy="569897"/>
          </a:xfrm>
          <a:prstGeom prst="bentConnector3">
            <a:avLst>
              <a:gd name="adj1" fmla="val 53830"/>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43" name="꺾인 연결선 42"/>
          <p:cNvCxnSpPr>
            <a:stCxn id="9" idx="2"/>
            <a:endCxn id="42" idx="0"/>
          </p:cNvCxnSpPr>
          <p:nvPr/>
        </p:nvCxnSpPr>
        <p:spPr>
          <a:xfrm rot="5400000">
            <a:off x="10149533" y="4671180"/>
            <a:ext cx="283715" cy="517154"/>
          </a:xfrm>
          <a:prstGeom prst="bentConnector3">
            <a:avLst>
              <a:gd name="adj1" fmla="val 50000"/>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47" name="꺾인 연결선 46"/>
          <p:cNvCxnSpPr>
            <a:stCxn id="21" idx="2"/>
            <a:endCxn id="42" idx="1"/>
          </p:cNvCxnSpPr>
          <p:nvPr/>
        </p:nvCxnSpPr>
        <p:spPr>
          <a:xfrm rot="16200000" flipH="1">
            <a:off x="8648743" y="4335740"/>
            <a:ext cx="629107" cy="1180555"/>
          </a:xfrm>
          <a:prstGeom prst="bentConnector2">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50" name="꺾인 연결선 49"/>
          <p:cNvCxnSpPr>
            <a:stCxn id="42" idx="3"/>
          </p:cNvCxnSpPr>
          <p:nvPr/>
        </p:nvCxnSpPr>
        <p:spPr>
          <a:xfrm flipV="1">
            <a:off x="10512051" y="5240571"/>
            <a:ext cx="441699" cy="1"/>
          </a:xfrm>
          <a:prstGeom prst="bentConnector3">
            <a:avLst>
              <a:gd name="adj1" fmla="val 50000"/>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42" name="직사각형 41"/>
          <p:cNvSpPr/>
          <p:nvPr/>
        </p:nvSpPr>
        <p:spPr>
          <a:xfrm>
            <a:off x="9553574" y="5071615"/>
            <a:ext cx="958477" cy="337914"/>
          </a:xfrm>
          <a:prstGeom prst="rect">
            <a:avLst/>
          </a:prstGeom>
          <a:noFill/>
          <a:ln w="28575">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spTree>
    <p:extLst>
      <p:ext uri="{BB962C8B-B14F-4D97-AF65-F5344CB8AC3E}">
        <p14:creationId xmlns:p14="http://schemas.microsoft.com/office/powerpoint/2010/main" val="16738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1000"/>
                            </p:stCondLst>
                            <p:childTnLst>
                              <p:par>
                                <p:cTn id="48" presetID="22" presetClass="entr" presetSubtype="4"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down)">
                                      <p:cBhvr>
                                        <p:cTn id="59" dur="500"/>
                                        <p:tgtEl>
                                          <p:spTgt spid="30"/>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down)">
                                      <p:cBhvr>
                                        <p:cTn id="68" dur="500"/>
                                        <p:tgtEl>
                                          <p:spTgt spid="43"/>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down)">
                                      <p:cBhvr>
                                        <p:cTn id="77" dur="500"/>
                                        <p:tgtEl>
                                          <p:spTgt spid="47"/>
                                        </p:tgtEl>
                                      </p:cBhvr>
                                    </p:animEffect>
                                  </p:childTnLst>
                                </p:cTn>
                              </p:par>
                            </p:childTnLst>
                          </p:cTn>
                        </p:par>
                        <p:par>
                          <p:cTn id="78" fill="hold">
                            <p:stCondLst>
                              <p:cond delay="500"/>
                            </p:stCondLst>
                            <p:childTnLst>
                              <p:par>
                                <p:cTn id="79" presetID="22" presetClass="entr" presetSubtype="4"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down)">
                                      <p:cBhvr>
                                        <p:cTn id="81" dur="500"/>
                                        <p:tgtEl>
                                          <p:spTgt spid="50"/>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mph" presetSubtype="0" repeatCount="3000" fill="hold" grpId="1" nodeType="clickEffect">
                                  <p:stCondLst>
                                    <p:cond delay="0"/>
                                  </p:stCondLst>
                                  <p:childTnLst>
                                    <p:animEffect transition="out" filter="fade">
                                      <p:cBhvr>
                                        <p:cTn id="85" dur="500" tmFilter="0, 0; .2, .5; .8, .5; 1, 0"/>
                                        <p:tgtEl>
                                          <p:spTgt spid="2"/>
                                        </p:tgtEl>
                                      </p:cBhvr>
                                    </p:animEffect>
                                    <p:animScale>
                                      <p:cBhvr>
                                        <p:cTn id="86"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7" grpId="0"/>
      <p:bldP spid="8" grpId="0"/>
      <p:bldP spid="9" grpId="0" animBg="1"/>
      <p:bldP spid="10" grpId="0" animBg="1"/>
      <p:bldP spid="11" grpId="0" animBg="1"/>
      <p:bldP spid="20" grpId="0" animBg="1"/>
      <p:bldP spid="2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noAutofit/>
          </a:bodyPr>
          <a:lstStyle/>
          <a:p>
            <a:r>
              <a:rPr lang="en-US" altLang="ko-KR" sz="2400" b="1" dirty="0">
                <a:latin typeface="Calibri" panose="020F0502020204030204" pitchFamily="34" charset="0"/>
                <a:ea typeface="맑은 고딕" panose="020B0503020000020004" pitchFamily="50" charset="-127"/>
                <a:cs typeface="Calibri" panose="020F0502020204030204" pitchFamily="34" charset="0"/>
              </a:rPr>
              <a:t>III. Multivariate Linear Regression Analysis Strategy </a:t>
            </a:r>
            <a:endParaRPr lang="ko-KR" altLang="en-US" sz="2400" dirty="0"/>
          </a:p>
        </p:txBody>
      </p:sp>
      <p:sp>
        <p:nvSpPr>
          <p:cNvPr id="5" name="TextBox 4"/>
          <p:cNvSpPr txBox="1"/>
          <p:nvPr/>
        </p:nvSpPr>
        <p:spPr>
          <a:xfrm>
            <a:off x="1185573" y="1503562"/>
            <a:ext cx="9804480" cy="3939540"/>
          </a:xfrm>
          <a:prstGeom prst="rect">
            <a:avLst/>
          </a:prstGeom>
          <a:noFill/>
        </p:spPr>
        <p:txBody>
          <a:bodyPr wrap="square" rtlCol="0">
            <a:spAutoFit/>
          </a:bodyPr>
          <a:lstStyle/>
          <a:p>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Data </a:t>
            </a: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Preprocessing</a:t>
            </a:r>
          </a:p>
          <a:p>
            <a:endParaRPr lang="en-US" altLang="ko-KR" sz="2000" b="1" dirty="0">
              <a:solidFill>
                <a:schemeClr val="tx1">
                  <a:lumMod val="65000"/>
                  <a:lumOff val="35000"/>
                </a:schemeClr>
              </a:solidFill>
              <a:latin typeface="Calibri" panose="020F0502020204030204" pitchFamily="34" charset="0"/>
              <a:cs typeface="Calibri" panose="020F0502020204030204" pitchFamily="34" charset="0"/>
            </a:endParaRPr>
          </a:p>
          <a:p>
            <a:r>
              <a:rPr lang="en-US" altLang="ko-KR" sz="2000" dirty="0">
                <a:solidFill>
                  <a:schemeClr val="tx1">
                    <a:lumMod val="65000"/>
                    <a:lumOff val="35000"/>
                  </a:schemeClr>
                </a:solidFill>
                <a:latin typeface="Calibri" panose="020F0502020204030204" pitchFamily="34" charset="0"/>
                <a:cs typeface="Calibri" panose="020F0502020204030204" pitchFamily="34" charset="0"/>
              </a:rPr>
              <a:t>According the data </a:t>
            </a:r>
            <a:r>
              <a:rPr lang="en-US" altLang="ko-KR" sz="2000" dirty="0" smtClean="0">
                <a:solidFill>
                  <a:schemeClr val="tx1">
                    <a:lumMod val="65000"/>
                    <a:lumOff val="35000"/>
                  </a:schemeClr>
                </a:solidFill>
                <a:latin typeface="Calibri" panose="020F0502020204030204" pitchFamily="34" charset="0"/>
                <a:cs typeface="Calibri" panose="020F0502020204030204" pitchFamily="34" charset="0"/>
              </a:rPr>
              <a:t>preprocessing</a:t>
            </a:r>
            <a:r>
              <a:rPr lang="en-US" altLang="ko-KR" sz="2000" dirty="0">
                <a:solidFill>
                  <a:schemeClr val="tx1">
                    <a:lumMod val="65000"/>
                    <a:lumOff val="35000"/>
                  </a:schemeClr>
                </a:solidFill>
                <a:latin typeface="Calibri" panose="020F0502020204030204" pitchFamily="34" charset="0"/>
                <a:cs typeface="Calibri" panose="020F0502020204030204" pitchFamily="34" charset="0"/>
              </a:rPr>
              <a:t>, we can </a:t>
            </a:r>
            <a:r>
              <a:rPr lang="en-US" altLang="ko-KR" sz="2000" dirty="0" smtClean="0">
                <a:solidFill>
                  <a:schemeClr val="tx1">
                    <a:lumMod val="65000"/>
                    <a:lumOff val="35000"/>
                  </a:schemeClr>
                </a:solidFill>
                <a:latin typeface="Calibri" panose="020F0502020204030204" pitchFamily="34" charset="0"/>
                <a:cs typeface="Calibri" panose="020F0502020204030204" pitchFamily="34" charset="0"/>
              </a:rPr>
              <a:t>get various </a:t>
            </a:r>
            <a:r>
              <a:rPr lang="en-US" altLang="ko-KR" sz="2000" dirty="0">
                <a:solidFill>
                  <a:schemeClr val="tx1">
                    <a:lumMod val="65000"/>
                    <a:lumOff val="35000"/>
                  </a:schemeClr>
                </a:solidFill>
                <a:latin typeface="Calibri" panose="020F0502020204030204" pitchFamily="34" charset="0"/>
                <a:cs typeface="Calibri" panose="020F0502020204030204" pitchFamily="34" charset="0"/>
              </a:rPr>
              <a:t>results. </a:t>
            </a:r>
            <a:r>
              <a:rPr lang="en-US" altLang="ko-KR" sz="2000" dirty="0" smtClean="0">
                <a:solidFill>
                  <a:schemeClr val="tx1">
                    <a:lumMod val="65000"/>
                    <a:lumOff val="35000"/>
                  </a:schemeClr>
                </a:solidFill>
                <a:latin typeface="Calibri" panose="020F0502020204030204" pitchFamily="34" charset="0"/>
                <a:cs typeface="Calibri" panose="020F0502020204030204" pitchFamily="34" charset="0"/>
              </a:rPr>
              <a:t> The process can be summarized in three steps :</a:t>
            </a:r>
          </a:p>
          <a:p>
            <a:endParaRPr lang="en-US" altLang="ko-KR" sz="2000" dirty="0" smtClean="0">
              <a:solidFill>
                <a:schemeClr val="tx1">
                  <a:lumMod val="65000"/>
                  <a:lumOff val="35000"/>
                </a:schemeClr>
              </a:solidFill>
              <a:latin typeface="Calibri" panose="020F0502020204030204" pitchFamily="34" charset="0"/>
              <a:cs typeface="Calibri" panose="020F0502020204030204" pitchFamily="34" charset="0"/>
            </a:endParaRPr>
          </a:p>
          <a:p>
            <a:pPr lvl="1">
              <a:lnSpc>
                <a:spcPct val="150000"/>
              </a:lnSpc>
              <a:buClr>
                <a:schemeClr val="accent5"/>
              </a:buClr>
              <a:buFont typeface="Wingdings" panose="05000000000000000000" pitchFamily="2" charset="2"/>
              <a:buChar char="§"/>
            </a:pP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 Step </a:t>
            </a:r>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1 </a:t>
            </a:r>
            <a:r>
              <a:rPr lang="en-US" altLang="ko-KR" sz="2000" dirty="0">
                <a:solidFill>
                  <a:schemeClr val="tx1">
                    <a:lumMod val="65000"/>
                    <a:lumOff val="35000"/>
                  </a:schemeClr>
                </a:solidFill>
                <a:latin typeface="Calibri" panose="020F0502020204030204" pitchFamily="34" charset="0"/>
                <a:cs typeface="Calibri" panose="020F0502020204030204" pitchFamily="34" charset="0"/>
              </a:rPr>
              <a:t>: Select Data</a:t>
            </a:r>
          </a:p>
          <a:p>
            <a:pPr lvl="1">
              <a:lnSpc>
                <a:spcPct val="150000"/>
              </a:lnSpc>
              <a:buClr>
                <a:schemeClr val="accent5"/>
              </a:buClr>
              <a:buFont typeface="Wingdings" panose="05000000000000000000" pitchFamily="2" charset="2"/>
              <a:buChar char="§"/>
            </a:pP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 Step </a:t>
            </a:r>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2 </a:t>
            </a:r>
            <a:r>
              <a:rPr lang="en-US" altLang="ko-KR" sz="2000" dirty="0">
                <a:solidFill>
                  <a:schemeClr val="tx1">
                    <a:lumMod val="65000"/>
                    <a:lumOff val="35000"/>
                  </a:schemeClr>
                </a:solidFill>
                <a:latin typeface="Calibri" panose="020F0502020204030204" pitchFamily="34" charset="0"/>
                <a:cs typeface="Calibri" panose="020F0502020204030204" pitchFamily="34" charset="0"/>
              </a:rPr>
              <a:t>: Preprocess Data</a:t>
            </a:r>
          </a:p>
          <a:p>
            <a:pPr lvl="1">
              <a:lnSpc>
                <a:spcPct val="150000"/>
              </a:lnSpc>
              <a:buClr>
                <a:schemeClr val="accent5"/>
              </a:buClr>
              <a:buFont typeface="Wingdings" panose="05000000000000000000" pitchFamily="2" charset="2"/>
              <a:buChar char="§"/>
            </a:pP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 Step </a:t>
            </a:r>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3 </a:t>
            </a:r>
            <a:r>
              <a:rPr lang="en-US" altLang="ko-KR" sz="2000" dirty="0">
                <a:solidFill>
                  <a:schemeClr val="tx1">
                    <a:lumMod val="65000"/>
                    <a:lumOff val="35000"/>
                  </a:schemeClr>
                </a:solidFill>
                <a:latin typeface="Calibri" panose="020F0502020204030204" pitchFamily="34" charset="0"/>
                <a:cs typeface="Calibri" panose="020F0502020204030204" pitchFamily="34" charset="0"/>
              </a:rPr>
              <a:t>: Transform Data</a:t>
            </a:r>
            <a:endParaRPr lang="ko-KR" altLang="en-US" sz="2000" dirty="0">
              <a:solidFill>
                <a:schemeClr val="tx1">
                  <a:lumMod val="65000"/>
                  <a:lumOff val="35000"/>
                </a:schemeClr>
              </a:solidFill>
              <a:latin typeface="Calibri" panose="020F0502020204030204" pitchFamily="34" charset="0"/>
              <a:cs typeface="Calibri" panose="020F0502020204030204" pitchFamily="34" charset="0"/>
            </a:endParaRPr>
          </a:p>
          <a:p>
            <a:endParaRPr lang="en-US" altLang="ko-KR" sz="2000" dirty="0"/>
          </a:p>
          <a:p>
            <a:endPar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endParaRPr>
          </a:p>
          <a:p>
            <a:endParaRPr lang="en-US" altLang="ko-KR" sz="2000" b="1"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0320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noAutofit/>
          </a:bodyPr>
          <a:lstStyle/>
          <a:p>
            <a:r>
              <a:rPr lang="en-US" altLang="ko-KR" sz="2400" b="1" dirty="0">
                <a:latin typeface="Calibri" panose="020F0502020204030204" pitchFamily="34" charset="0"/>
                <a:ea typeface="맑은 고딕" panose="020B0503020000020004" pitchFamily="50" charset="-127"/>
                <a:cs typeface="Calibri" panose="020F0502020204030204" pitchFamily="34" charset="0"/>
              </a:rPr>
              <a:t>III. Multivariate Linear Regression Analysis Strategy </a:t>
            </a:r>
            <a:endParaRPr lang="ko-KR" altLang="en-US" sz="2400" dirty="0"/>
          </a:p>
        </p:txBody>
      </p:sp>
      <p:sp>
        <p:nvSpPr>
          <p:cNvPr id="5" name="TextBox 4"/>
          <p:cNvSpPr txBox="1"/>
          <p:nvPr/>
        </p:nvSpPr>
        <p:spPr>
          <a:xfrm>
            <a:off x="1185573" y="1503562"/>
            <a:ext cx="10598110" cy="2769989"/>
          </a:xfrm>
          <a:prstGeom prst="rect">
            <a:avLst/>
          </a:prstGeom>
          <a:noFill/>
        </p:spPr>
        <p:txBody>
          <a:bodyPr wrap="square" rtlCol="0">
            <a:spAutoFit/>
          </a:bodyPr>
          <a:lstStyle/>
          <a:p>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Data Preprocessing – Photovoltaic Energy Monitoring </a:t>
            </a: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System</a:t>
            </a:r>
          </a:p>
          <a:p>
            <a:endParaRPr lang="en-US" altLang="ko-KR" sz="1600" b="1" dirty="0">
              <a:solidFill>
                <a:schemeClr val="tx1">
                  <a:lumMod val="65000"/>
                  <a:lumOff val="35000"/>
                </a:schemeClr>
              </a:solidFill>
              <a:latin typeface="Calibri" panose="020F0502020204030204" pitchFamily="34" charset="0"/>
              <a:cs typeface="Calibri" panose="020F0502020204030204" pitchFamily="34" charset="0"/>
            </a:endParaRPr>
          </a:p>
          <a:p>
            <a:pPr lvl="1">
              <a:buClr>
                <a:schemeClr val="accent5"/>
              </a:buClr>
              <a:buFont typeface="Wingdings" panose="05000000000000000000" pitchFamily="2" charset="2"/>
              <a:buChar char="§"/>
            </a:pPr>
            <a:r>
              <a:rPr lang="en-US" altLang="ko-KR" b="1" dirty="0" smtClean="0">
                <a:solidFill>
                  <a:schemeClr val="tx1">
                    <a:lumMod val="65000"/>
                    <a:lumOff val="35000"/>
                  </a:schemeClr>
                </a:solidFill>
              </a:rPr>
              <a:t> </a:t>
            </a:r>
            <a:r>
              <a:rPr lang="en-US" altLang="ko-KR" sz="2000" b="1" dirty="0" smtClean="0">
                <a:solidFill>
                  <a:schemeClr val="tx1">
                    <a:lumMod val="65000"/>
                    <a:lumOff val="35000"/>
                  </a:schemeClr>
                </a:solidFill>
              </a:rPr>
              <a:t>Step </a:t>
            </a:r>
            <a:r>
              <a:rPr lang="en-US" altLang="ko-KR" sz="2000" b="1" dirty="0">
                <a:solidFill>
                  <a:schemeClr val="tx1">
                    <a:lumMod val="65000"/>
                    <a:lumOff val="35000"/>
                  </a:schemeClr>
                </a:solidFill>
              </a:rPr>
              <a:t>1 </a:t>
            </a:r>
            <a:r>
              <a:rPr lang="en-US" altLang="ko-KR" sz="2000" dirty="0">
                <a:solidFill>
                  <a:schemeClr val="tx1">
                    <a:lumMod val="65000"/>
                    <a:lumOff val="35000"/>
                  </a:schemeClr>
                </a:solidFill>
              </a:rPr>
              <a:t>: Select </a:t>
            </a:r>
            <a:r>
              <a:rPr lang="en-US" altLang="ko-KR" sz="2000" dirty="0" smtClean="0">
                <a:solidFill>
                  <a:schemeClr val="tx1">
                    <a:lumMod val="65000"/>
                    <a:lumOff val="35000"/>
                  </a:schemeClr>
                </a:solidFill>
              </a:rPr>
              <a:t>Data</a:t>
            </a:r>
          </a:p>
          <a:p>
            <a:pPr lvl="2">
              <a:buFont typeface="맑은 고딕" panose="020B0503020000020004" pitchFamily="50" charset="-127"/>
              <a:buChar char="–"/>
            </a:pPr>
            <a:endParaRPr lang="en-US" altLang="ko-KR" dirty="0">
              <a:solidFill>
                <a:schemeClr val="tx1">
                  <a:lumMod val="65000"/>
                  <a:lumOff val="35000"/>
                </a:schemeClr>
              </a:solidFill>
            </a:endParaRPr>
          </a:p>
          <a:p>
            <a:pPr lvl="2">
              <a:buFont typeface="맑은 고딕" panose="020B0503020000020004" pitchFamily="50" charset="-127"/>
              <a:buChar char="–"/>
            </a:pPr>
            <a:r>
              <a:rPr lang="en-US" altLang="ko-KR" dirty="0">
                <a:solidFill>
                  <a:schemeClr val="tx1">
                    <a:lumMod val="65000"/>
                    <a:lumOff val="35000"/>
                  </a:schemeClr>
                </a:solidFill>
              </a:rPr>
              <a:t> We need to </a:t>
            </a:r>
            <a:r>
              <a:rPr lang="en-US" altLang="ko-KR" b="1" dirty="0">
                <a:solidFill>
                  <a:schemeClr val="tx1">
                    <a:lumMod val="65000"/>
                    <a:lumOff val="35000"/>
                  </a:schemeClr>
                </a:solidFill>
              </a:rPr>
              <a:t>consider what data </a:t>
            </a:r>
            <a:r>
              <a:rPr lang="en-US" altLang="ko-KR" b="1" dirty="0" smtClean="0">
                <a:solidFill>
                  <a:schemeClr val="tx1">
                    <a:lumMod val="65000"/>
                    <a:lumOff val="35000"/>
                  </a:schemeClr>
                </a:solidFill>
              </a:rPr>
              <a:t>actually </a:t>
            </a:r>
            <a:r>
              <a:rPr lang="en-US" altLang="ko-KR" b="1" dirty="0">
                <a:solidFill>
                  <a:schemeClr val="tx1">
                    <a:lumMod val="65000"/>
                    <a:lumOff val="35000"/>
                  </a:schemeClr>
                </a:solidFill>
              </a:rPr>
              <a:t>need </a:t>
            </a:r>
            <a:r>
              <a:rPr lang="en-US" altLang="ko-KR" dirty="0">
                <a:solidFill>
                  <a:schemeClr val="tx1">
                    <a:lumMod val="65000"/>
                    <a:lumOff val="35000"/>
                  </a:schemeClr>
                </a:solidFill>
              </a:rPr>
              <a:t>to address the </a:t>
            </a:r>
            <a:r>
              <a:rPr lang="en-US" altLang="ko-KR" dirty="0" smtClean="0">
                <a:solidFill>
                  <a:schemeClr val="tx1">
                    <a:lumMod val="65000"/>
                    <a:lumOff val="35000"/>
                  </a:schemeClr>
                </a:solidFill>
              </a:rPr>
              <a:t>problem.</a:t>
            </a:r>
          </a:p>
          <a:p>
            <a:pPr lvl="2">
              <a:buFont typeface="맑은 고딕" panose="020B0503020000020004" pitchFamily="50" charset="-127"/>
              <a:buChar char="–"/>
            </a:pPr>
            <a:endParaRPr lang="en-US" altLang="ko-KR" dirty="0" smtClean="0">
              <a:solidFill>
                <a:schemeClr val="tx1">
                  <a:lumMod val="65000"/>
                  <a:lumOff val="35000"/>
                </a:schemeClr>
              </a:solidFill>
            </a:endParaRPr>
          </a:p>
          <a:p>
            <a:pPr marL="1714500" lvl="3" indent="-342900">
              <a:buClr>
                <a:schemeClr val="accent5"/>
              </a:buClr>
              <a:buFontTx/>
              <a:buChar char="-"/>
            </a:pPr>
            <a:r>
              <a:rPr lang="en-US" altLang="ko-KR" sz="1600" dirty="0" smtClean="0">
                <a:solidFill>
                  <a:schemeClr val="tx1">
                    <a:lumMod val="65000"/>
                    <a:lumOff val="35000"/>
                  </a:schemeClr>
                </a:solidFill>
              </a:rPr>
              <a:t>Dependent variable : current power generation</a:t>
            </a:r>
          </a:p>
          <a:p>
            <a:pPr marL="1714500" lvl="3" indent="-342900">
              <a:buClr>
                <a:schemeClr val="accent5"/>
              </a:buClr>
              <a:buFontTx/>
              <a:buChar char="-"/>
            </a:pPr>
            <a:r>
              <a:rPr lang="en-US" altLang="ko-KR" sz="1600" dirty="0" smtClean="0">
                <a:solidFill>
                  <a:schemeClr val="tx1">
                    <a:lumMod val="65000"/>
                    <a:lumOff val="35000"/>
                  </a:schemeClr>
                </a:solidFill>
              </a:rPr>
              <a:t>Independent variable : ?</a:t>
            </a:r>
          </a:p>
          <a:p>
            <a:pPr lvl="1">
              <a:buClr>
                <a:schemeClr val="accent5"/>
              </a:buClr>
              <a:buFont typeface="Wingdings" panose="05000000000000000000" pitchFamily="2" charset="2"/>
              <a:buChar char="§"/>
            </a:pPr>
            <a:endParaRPr lang="en-US" altLang="ko-KR" sz="1600" dirty="0">
              <a:solidFill>
                <a:schemeClr val="tx1">
                  <a:lumMod val="65000"/>
                  <a:lumOff val="35000"/>
                </a:schemeClr>
              </a:solidFill>
            </a:endParaRPr>
          </a:p>
          <a:p>
            <a:pPr lvl="3"/>
            <a:r>
              <a:rPr lang="en-US" altLang="ko-KR" sz="1600" b="1" dirty="0">
                <a:solidFill>
                  <a:schemeClr val="tx2"/>
                </a:solidFill>
              </a:rPr>
              <a:t>&gt;&gt; Correlation Analysis</a:t>
            </a:r>
            <a:endParaRPr lang="en-US" altLang="ko-KR" sz="1600" dirty="0">
              <a:solidFill>
                <a:schemeClr val="tx1">
                  <a:lumMod val="65000"/>
                  <a:lumOff val="35000"/>
                </a:schemeClr>
              </a:solidFill>
            </a:endParaRPr>
          </a:p>
        </p:txBody>
      </p:sp>
      <p:graphicFrame>
        <p:nvGraphicFramePr>
          <p:cNvPr id="6" name="표 5"/>
          <p:cNvGraphicFramePr>
            <a:graphicFrameLocks noGrp="1"/>
          </p:cNvGraphicFramePr>
          <p:nvPr>
            <p:extLst>
              <p:ext uri="{D42A27DB-BD31-4B8C-83A1-F6EECF244321}">
                <p14:modId xmlns:p14="http://schemas.microsoft.com/office/powerpoint/2010/main" val="2865459478"/>
              </p:ext>
            </p:extLst>
          </p:nvPr>
        </p:nvGraphicFramePr>
        <p:xfrm>
          <a:off x="1799511" y="4221838"/>
          <a:ext cx="7414545" cy="2194560"/>
        </p:xfrm>
        <a:graphic>
          <a:graphicData uri="http://schemas.openxmlformats.org/drawingml/2006/table">
            <a:tbl>
              <a:tblPr firstRow="1" bandRow="1">
                <a:tableStyleId>{F2DE63D5-997A-4646-A377-4702673A728D}</a:tableStyleId>
              </a:tblPr>
              <a:tblGrid>
                <a:gridCol w="2150218"/>
                <a:gridCol w="5264327"/>
              </a:tblGrid>
              <a:tr h="120419">
                <a:tc>
                  <a:txBody>
                    <a:bodyPr/>
                    <a:lstStyle/>
                    <a:p>
                      <a:pPr latinLnBrk="1"/>
                      <a:r>
                        <a:rPr lang="en-US" altLang="ko-KR" sz="1200" dirty="0" smtClean="0"/>
                        <a:t>Data</a:t>
                      </a:r>
                      <a:endParaRPr lang="ko-KR" altLang="en-US"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b="1" dirty="0" smtClean="0"/>
                        <a:t>Example</a:t>
                      </a:r>
                      <a:endParaRPr lang="ko-KR" altLang="en-US" sz="1200" b="1"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20419">
                <a:tc>
                  <a:txBody>
                    <a:bodyPr/>
                    <a:lstStyle/>
                    <a:p>
                      <a:pPr latinLnBrk="1"/>
                      <a:r>
                        <a:rPr lang="en-US" altLang="ko-KR" sz="1200" dirty="0" smtClean="0"/>
                        <a:t>time</a:t>
                      </a:r>
                      <a:r>
                        <a:rPr lang="en-US" altLang="ko-KR" sz="1200" baseline="0" dirty="0" smtClean="0"/>
                        <a:t> </a:t>
                      </a:r>
                      <a:endParaRPr lang="ko-KR"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dirty="0" smtClean="0"/>
                        <a:t>2017-05-28 14:00</a:t>
                      </a:r>
                      <a:endParaRPr lang="ko-KR"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20419">
                <a:tc>
                  <a:txBody>
                    <a:bodyPr/>
                    <a:lstStyle/>
                    <a:p>
                      <a:pPr latinLnBrk="1"/>
                      <a:r>
                        <a:rPr lang="en-US" altLang="ko-KR" sz="1200" dirty="0" err="1" smtClean="0"/>
                        <a:t>current_power</a:t>
                      </a:r>
                      <a:endParaRPr lang="ko-KR"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dirty="0" smtClean="0"/>
                        <a:t>23</a:t>
                      </a:r>
                      <a:endParaRPr lang="ko-KR"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20419">
                <a:tc>
                  <a:txBody>
                    <a:bodyPr/>
                    <a:lstStyle/>
                    <a:p>
                      <a:pPr latinLnBrk="1"/>
                      <a:r>
                        <a:rPr lang="en-US" altLang="ko-KR" sz="1200" dirty="0" err="1" smtClean="0"/>
                        <a:t>h_solar_rad</a:t>
                      </a:r>
                      <a:endParaRPr lang="ko-KR"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dirty="0" smtClean="0"/>
                        <a:t>1225</a:t>
                      </a:r>
                      <a:endParaRPr lang="ko-KR"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20419">
                <a:tc>
                  <a:txBody>
                    <a:bodyPr/>
                    <a:lstStyle/>
                    <a:p>
                      <a:pPr latinLnBrk="1"/>
                      <a:r>
                        <a:rPr lang="en-US" altLang="ko-KR" sz="1200" dirty="0" err="1" smtClean="0"/>
                        <a:t>s_solar_rad</a:t>
                      </a:r>
                      <a:endParaRPr lang="ko-KR"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dirty="0" smtClean="0"/>
                        <a:t>1023</a:t>
                      </a:r>
                      <a:endParaRPr lang="ko-KR"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20419">
                <a:tc>
                  <a:txBody>
                    <a:bodyPr/>
                    <a:lstStyle/>
                    <a:p>
                      <a:pPr latinLnBrk="1"/>
                      <a:r>
                        <a:rPr lang="en-US" altLang="ko-KR" sz="1200" dirty="0" err="1" smtClean="0"/>
                        <a:t>module_temp</a:t>
                      </a:r>
                      <a:endParaRPr lang="ko-KR"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dirty="0" smtClean="0"/>
                        <a:t>16</a:t>
                      </a:r>
                      <a:endParaRPr lang="ko-KR"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20419">
                <a:tc>
                  <a:txBody>
                    <a:bodyPr/>
                    <a:lstStyle/>
                    <a:p>
                      <a:pPr latinLnBrk="1"/>
                      <a:r>
                        <a:rPr lang="en-US" altLang="ko-KR" sz="1200" dirty="0" err="1" smtClean="0"/>
                        <a:t>ambient_temp</a:t>
                      </a:r>
                      <a:endParaRPr lang="ko-KR"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dirty="0" smtClean="0"/>
                        <a:t>16</a:t>
                      </a:r>
                      <a:endParaRPr lang="ko-KR"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20419">
                <a:tc>
                  <a:txBody>
                    <a:bodyPr/>
                    <a:lstStyle/>
                    <a:p>
                      <a:pPr latinLnBrk="1"/>
                      <a:r>
                        <a:rPr lang="en-US" altLang="ko-KR" sz="1200" dirty="0" err="1" smtClean="0"/>
                        <a:t>error_id</a:t>
                      </a:r>
                      <a:endParaRPr lang="ko-KR"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latinLnBrk="1"/>
                      <a:r>
                        <a:rPr lang="en-US" altLang="ko-KR" sz="1200" dirty="0" smtClean="0"/>
                        <a:t>inverter_14</a:t>
                      </a:r>
                      <a:endParaRPr lang="ko-KR"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
        <p:nvSpPr>
          <p:cNvPr id="7" name="TextBox 6"/>
          <p:cNvSpPr txBox="1"/>
          <p:nvPr/>
        </p:nvSpPr>
        <p:spPr>
          <a:xfrm>
            <a:off x="9320736" y="4792706"/>
            <a:ext cx="2203167" cy="369332"/>
          </a:xfrm>
          <a:prstGeom prst="rect">
            <a:avLst/>
          </a:prstGeom>
          <a:noFill/>
        </p:spPr>
        <p:txBody>
          <a:bodyPr wrap="none" rtlCol="0">
            <a:spAutoFit/>
          </a:bodyPr>
          <a:lstStyle/>
          <a:p>
            <a:r>
              <a:rPr lang="en-US" altLang="ko-KR" dirty="0" smtClean="0">
                <a:solidFill>
                  <a:srgbClr val="00B050"/>
                </a:solidFill>
              </a:rPr>
              <a:t>dependent variable</a:t>
            </a:r>
            <a:endParaRPr lang="ko-KR" altLang="en-US" dirty="0">
              <a:solidFill>
                <a:srgbClr val="00B050"/>
              </a:solidFill>
            </a:endParaRPr>
          </a:p>
        </p:txBody>
      </p:sp>
      <p:sp>
        <p:nvSpPr>
          <p:cNvPr id="8" name="직사각형 7"/>
          <p:cNvSpPr/>
          <p:nvPr/>
        </p:nvSpPr>
        <p:spPr>
          <a:xfrm>
            <a:off x="1799511" y="4515868"/>
            <a:ext cx="7414545" cy="1055882"/>
          </a:xfrm>
          <a:prstGeom prst="rect">
            <a:avLst/>
          </a:prstGeom>
          <a:noFill/>
          <a:ln w="76200">
            <a:solidFill>
              <a:schemeClr val="accent5">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9320736" y="5571749"/>
            <a:ext cx="2392322" cy="369332"/>
          </a:xfrm>
          <a:prstGeom prst="rect">
            <a:avLst/>
          </a:prstGeom>
          <a:noFill/>
        </p:spPr>
        <p:txBody>
          <a:bodyPr wrap="none" rtlCol="0">
            <a:spAutoFit/>
          </a:bodyPr>
          <a:lstStyle/>
          <a:p>
            <a:r>
              <a:rPr lang="en-US" altLang="ko-KR" dirty="0" smtClean="0">
                <a:solidFill>
                  <a:schemeClr val="accent5"/>
                </a:solidFill>
              </a:rPr>
              <a:t>independent variable</a:t>
            </a:r>
            <a:endParaRPr lang="ko-KR" altLang="en-US" dirty="0">
              <a:solidFill>
                <a:schemeClr val="accent5"/>
              </a:solidFill>
            </a:endParaRPr>
          </a:p>
        </p:txBody>
      </p:sp>
      <p:sp>
        <p:nvSpPr>
          <p:cNvPr id="10" name="직사각형 9"/>
          <p:cNvSpPr/>
          <p:nvPr/>
        </p:nvSpPr>
        <p:spPr>
          <a:xfrm>
            <a:off x="1799511" y="4778000"/>
            <a:ext cx="7414545" cy="282633"/>
          </a:xfrm>
          <a:prstGeom prst="rect">
            <a:avLst/>
          </a:prstGeom>
          <a:noFill/>
          <a:ln w="762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6787824" y="5088063"/>
            <a:ext cx="1895071" cy="261610"/>
          </a:xfrm>
          <a:prstGeom prst="rect">
            <a:avLst/>
          </a:prstGeom>
          <a:noFill/>
        </p:spPr>
        <p:txBody>
          <a:bodyPr wrap="none" rtlCol="0">
            <a:spAutoFit/>
          </a:bodyPr>
          <a:lstStyle/>
          <a:p>
            <a:r>
              <a:rPr lang="en-US" altLang="ko-KR" sz="1100" b="1" dirty="0" smtClean="0">
                <a:solidFill>
                  <a:schemeClr val="tx2"/>
                </a:solidFill>
              </a:rPr>
              <a:t>horizontal solar radiation</a:t>
            </a:r>
            <a:endParaRPr lang="ko-KR" altLang="en-US" sz="1100" b="1" dirty="0">
              <a:solidFill>
                <a:schemeClr val="tx2"/>
              </a:solidFill>
            </a:endParaRPr>
          </a:p>
        </p:txBody>
      </p:sp>
      <p:sp>
        <p:nvSpPr>
          <p:cNvPr id="11" name="TextBox 10"/>
          <p:cNvSpPr txBox="1"/>
          <p:nvPr/>
        </p:nvSpPr>
        <p:spPr>
          <a:xfrm>
            <a:off x="6787824" y="5314838"/>
            <a:ext cx="1494320" cy="261610"/>
          </a:xfrm>
          <a:prstGeom prst="rect">
            <a:avLst/>
          </a:prstGeom>
          <a:noFill/>
        </p:spPr>
        <p:txBody>
          <a:bodyPr wrap="none" rtlCol="0">
            <a:spAutoFit/>
          </a:bodyPr>
          <a:lstStyle/>
          <a:p>
            <a:r>
              <a:rPr lang="en-US" altLang="ko-KR" sz="1100" b="1" dirty="0" smtClean="0">
                <a:solidFill>
                  <a:schemeClr val="tx2"/>
                </a:solidFill>
              </a:rPr>
              <a:t>slop solar radiation</a:t>
            </a:r>
            <a:endParaRPr lang="ko-KR" altLang="en-US" sz="1100" b="1" dirty="0">
              <a:solidFill>
                <a:schemeClr val="tx2"/>
              </a:solidFill>
            </a:endParaRPr>
          </a:p>
        </p:txBody>
      </p:sp>
    </p:spTree>
    <p:extLst>
      <p:ext uri="{BB962C8B-B14F-4D97-AF65-F5344CB8AC3E}">
        <p14:creationId xmlns:p14="http://schemas.microsoft.com/office/powerpoint/2010/main" val="363736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noAutofit/>
          </a:bodyPr>
          <a:lstStyle/>
          <a:p>
            <a:r>
              <a:rPr lang="en-US" altLang="ko-KR" sz="2400" b="1" dirty="0">
                <a:latin typeface="Calibri" panose="020F0502020204030204" pitchFamily="34" charset="0"/>
                <a:ea typeface="맑은 고딕" panose="020B0503020000020004" pitchFamily="50" charset="-127"/>
                <a:cs typeface="Calibri" panose="020F0502020204030204" pitchFamily="34" charset="0"/>
              </a:rPr>
              <a:t>III. Multivariate Linear Regression Analysis Strategy </a:t>
            </a:r>
            <a:endParaRPr lang="ko-KR" altLang="en-US" sz="2400" dirty="0"/>
          </a:p>
        </p:txBody>
      </p:sp>
      <p:sp>
        <p:nvSpPr>
          <p:cNvPr id="5" name="TextBox 4"/>
          <p:cNvSpPr txBox="1"/>
          <p:nvPr/>
        </p:nvSpPr>
        <p:spPr>
          <a:xfrm>
            <a:off x="1185572" y="1503562"/>
            <a:ext cx="10739727" cy="3785652"/>
          </a:xfrm>
          <a:prstGeom prst="rect">
            <a:avLst/>
          </a:prstGeom>
          <a:noFill/>
        </p:spPr>
        <p:txBody>
          <a:bodyPr wrap="squar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Data </a:t>
            </a:r>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Preprocessing – Photovoltaic Energy Monitoring </a:t>
            </a: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System</a:t>
            </a:r>
          </a:p>
          <a:p>
            <a:endParaRPr lang="en-US" altLang="ko-KR" sz="1600" b="1" dirty="0">
              <a:solidFill>
                <a:schemeClr val="tx1">
                  <a:lumMod val="65000"/>
                  <a:lumOff val="35000"/>
                </a:schemeClr>
              </a:solidFill>
              <a:latin typeface="Calibri" panose="020F0502020204030204" pitchFamily="34" charset="0"/>
              <a:cs typeface="Calibri" panose="020F0502020204030204" pitchFamily="34" charset="0"/>
            </a:endParaRPr>
          </a:p>
          <a:p>
            <a:pPr lvl="1">
              <a:buClr>
                <a:schemeClr val="accent5"/>
              </a:buClr>
              <a:buFont typeface="Wingdings" panose="05000000000000000000" pitchFamily="2" charset="2"/>
              <a:buChar char="§"/>
            </a:pPr>
            <a:r>
              <a:rPr lang="en-US" altLang="ko-KR" sz="2000" b="1" dirty="0" smtClean="0">
                <a:solidFill>
                  <a:schemeClr val="tx1">
                    <a:lumMod val="65000"/>
                    <a:lumOff val="35000"/>
                  </a:schemeClr>
                </a:solidFill>
              </a:rPr>
              <a:t> Step </a:t>
            </a:r>
            <a:r>
              <a:rPr lang="en-US" altLang="ko-KR" sz="2000" b="1" dirty="0">
                <a:solidFill>
                  <a:schemeClr val="tx1">
                    <a:lumMod val="65000"/>
                    <a:lumOff val="35000"/>
                  </a:schemeClr>
                </a:solidFill>
              </a:rPr>
              <a:t>2 </a:t>
            </a:r>
            <a:r>
              <a:rPr lang="en-US" altLang="ko-KR" sz="2000" dirty="0">
                <a:solidFill>
                  <a:schemeClr val="tx1">
                    <a:lumMod val="65000"/>
                    <a:lumOff val="35000"/>
                  </a:schemeClr>
                </a:solidFill>
              </a:rPr>
              <a:t>: Preprocess </a:t>
            </a:r>
            <a:r>
              <a:rPr lang="en-US" altLang="ko-KR" sz="2000" dirty="0" smtClean="0">
                <a:solidFill>
                  <a:schemeClr val="tx1">
                    <a:lumMod val="65000"/>
                    <a:lumOff val="35000"/>
                  </a:schemeClr>
                </a:solidFill>
              </a:rPr>
              <a:t>Data</a:t>
            </a:r>
          </a:p>
          <a:p>
            <a:pPr lvl="1">
              <a:buClr>
                <a:schemeClr val="accent5"/>
              </a:buClr>
              <a:buFont typeface="Wingdings" panose="05000000000000000000" pitchFamily="2" charset="2"/>
              <a:buChar char="§"/>
            </a:pPr>
            <a:endParaRPr lang="en-US" altLang="ko-KR" sz="2000" dirty="0" smtClean="0">
              <a:solidFill>
                <a:schemeClr val="tx1">
                  <a:lumMod val="65000"/>
                  <a:lumOff val="35000"/>
                </a:schemeClr>
              </a:solidFill>
            </a:endParaRPr>
          </a:p>
          <a:p>
            <a:pPr lvl="2">
              <a:buClr>
                <a:schemeClr val="accent5"/>
              </a:buClr>
            </a:pPr>
            <a:r>
              <a:rPr lang="en-US" altLang="ko-KR" dirty="0">
                <a:solidFill>
                  <a:schemeClr val="tx1">
                    <a:lumMod val="65000"/>
                    <a:lumOff val="35000"/>
                  </a:schemeClr>
                </a:solidFill>
              </a:rPr>
              <a:t>- We need to consider</a:t>
            </a:r>
            <a:r>
              <a:rPr lang="en-US" altLang="ko-KR" b="1" dirty="0">
                <a:solidFill>
                  <a:schemeClr val="tx1">
                    <a:lumMod val="65000"/>
                    <a:lumOff val="35000"/>
                  </a:schemeClr>
                </a:solidFill>
              </a:rPr>
              <a:t> </a:t>
            </a:r>
            <a:r>
              <a:rPr lang="en-US" altLang="ko-KR" b="1" dirty="0" smtClean="0">
                <a:solidFill>
                  <a:schemeClr val="tx1">
                    <a:lumMod val="65000"/>
                    <a:lumOff val="35000"/>
                  </a:schemeClr>
                </a:solidFill>
              </a:rPr>
              <a:t>how we are going to use the data.</a:t>
            </a:r>
            <a:endParaRPr lang="en-US" altLang="ko-KR" dirty="0">
              <a:solidFill>
                <a:schemeClr val="tx1">
                  <a:lumMod val="65000"/>
                  <a:lumOff val="35000"/>
                </a:schemeClr>
              </a:solidFill>
            </a:endParaRPr>
          </a:p>
          <a:p>
            <a:pPr lvl="2">
              <a:buClr>
                <a:schemeClr val="accent5"/>
              </a:buClr>
              <a:buFont typeface="Wingdings" panose="05000000000000000000" pitchFamily="2" charset="2"/>
              <a:buChar char="§"/>
            </a:pPr>
            <a:endParaRPr lang="en-US" altLang="ko-KR" dirty="0" smtClean="0">
              <a:solidFill>
                <a:schemeClr val="tx1">
                  <a:lumMod val="65000"/>
                  <a:lumOff val="35000"/>
                </a:schemeClr>
              </a:solidFill>
            </a:endParaRPr>
          </a:p>
          <a:p>
            <a:pPr lvl="3"/>
            <a:endParaRPr lang="en-US" altLang="ko-KR" sz="1600" dirty="0" smtClean="0">
              <a:solidFill>
                <a:schemeClr val="tx1">
                  <a:lumMod val="65000"/>
                  <a:lumOff val="35000"/>
                </a:schemeClr>
              </a:solidFill>
            </a:endParaRPr>
          </a:p>
          <a:p>
            <a:pPr lvl="3"/>
            <a:r>
              <a:rPr lang="en-US" altLang="ko-KR" sz="1600" b="1" dirty="0">
                <a:solidFill>
                  <a:schemeClr val="tx2"/>
                </a:solidFill>
              </a:rPr>
              <a:t>&gt;&gt; </a:t>
            </a:r>
            <a:r>
              <a:rPr lang="en-US" altLang="ko-KR" sz="1600" b="1" dirty="0" smtClean="0">
                <a:solidFill>
                  <a:schemeClr val="tx2"/>
                </a:solidFill>
              </a:rPr>
              <a:t>Formatting </a:t>
            </a:r>
            <a:r>
              <a:rPr lang="en-US" altLang="ko-KR" sz="1600" b="1" dirty="0">
                <a:solidFill>
                  <a:schemeClr val="tx2"/>
                </a:solidFill>
              </a:rPr>
              <a:t>: </a:t>
            </a:r>
            <a:r>
              <a:rPr lang="en-US" altLang="ko-KR" sz="1600" b="1" dirty="0" smtClean="0">
                <a:solidFill>
                  <a:schemeClr val="tx2"/>
                </a:solidFill>
              </a:rPr>
              <a:t>All data is numerical value -&gt; Not proceed</a:t>
            </a:r>
            <a:endParaRPr lang="en-US" altLang="ko-KR" sz="1600" b="1" dirty="0">
              <a:solidFill>
                <a:schemeClr val="tx2"/>
              </a:solidFill>
            </a:endParaRPr>
          </a:p>
          <a:p>
            <a:pPr lvl="3"/>
            <a:endParaRPr lang="en-US" altLang="ko-KR" sz="1600" dirty="0">
              <a:solidFill>
                <a:schemeClr val="tx1">
                  <a:lumMod val="65000"/>
                  <a:lumOff val="35000"/>
                </a:schemeClr>
              </a:solidFill>
            </a:endParaRPr>
          </a:p>
          <a:p>
            <a:pPr lvl="3"/>
            <a:r>
              <a:rPr lang="en-US" altLang="ko-KR" sz="1600" b="1" dirty="0">
                <a:solidFill>
                  <a:schemeClr val="tx2"/>
                </a:solidFill>
              </a:rPr>
              <a:t>&gt;&gt; Cleaning : </a:t>
            </a:r>
            <a:r>
              <a:rPr lang="en-US" altLang="ko-KR" sz="1600" b="1" dirty="0" smtClean="0">
                <a:solidFill>
                  <a:schemeClr val="tx2"/>
                </a:solidFill>
              </a:rPr>
              <a:t>Excluding the fault data -&gt; Power </a:t>
            </a:r>
            <a:r>
              <a:rPr lang="en-US" altLang="ko-KR" sz="1600" b="1" dirty="0">
                <a:solidFill>
                  <a:schemeClr val="tx2"/>
                </a:solidFill>
              </a:rPr>
              <a:t>generation = 0 </a:t>
            </a:r>
            <a:endParaRPr lang="en-US" altLang="ko-KR" sz="1600" b="1" dirty="0" smtClean="0">
              <a:solidFill>
                <a:schemeClr val="tx2"/>
              </a:solidFill>
            </a:endParaRPr>
          </a:p>
          <a:p>
            <a:pPr lvl="3"/>
            <a:endParaRPr lang="en-US" altLang="ko-KR" sz="1600" b="1" dirty="0">
              <a:solidFill>
                <a:schemeClr val="tx2"/>
              </a:solidFill>
            </a:endParaRPr>
          </a:p>
          <a:p>
            <a:pPr lvl="3"/>
            <a:r>
              <a:rPr lang="en-US" altLang="ko-KR" sz="1600" b="1" dirty="0" smtClean="0">
                <a:solidFill>
                  <a:schemeClr val="tx2"/>
                </a:solidFill>
              </a:rPr>
              <a:t>&gt;&gt; Sampling : photovoltaic Monitoring System Big data is stored during the 2 years</a:t>
            </a:r>
          </a:p>
          <a:p>
            <a:pPr lvl="3"/>
            <a:r>
              <a:rPr lang="en-US" altLang="ko-KR" sz="1600" b="1" dirty="0">
                <a:solidFill>
                  <a:schemeClr val="tx2"/>
                </a:solidFill>
              </a:rPr>
              <a:t>	</a:t>
            </a:r>
            <a:r>
              <a:rPr lang="en-US" altLang="ko-KR" sz="1600" b="1" dirty="0" smtClean="0">
                <a:solidFill>
                  <a:schemeClr val="tx2"/>
                </a:solidFill>
              </a:rPr>
              <a:t>-&gt; Not </a:t>
            </a:r>
            <a:r>
              <a:rPr lang="en-US" altLang="ko-KR" sz="1600" b="1" dirty="0">
                <a:solidFill>
                  <a:schemeClr val="tx2"/>
                </a:solidFill>
              </a:rPr>
              <a:t>proceed</a:t>
            </a:r>
          </a:p>
          <a:p>
            <a:pPr lvl="3"/>
            <a:r>
              <a:rPr lang="en-US" altLang="ko-KR" sz="1600" dirty="0" smtClean="0">
                <a:solidFill>
                  <a:schemeClr val="tx1">
                    <a:lumMod val="65000"/>
                    <a:lumOff val="35000"/>
                  </a:schemeClr>
                </a:solidFill>
              </a:rPr>
              <a:t> </a:t>
            </a:r>
            <a:endParaRPr lang="en-US" altLang="ko-KR" sz="1600" dirty="0">
              <a:solidFill>
                <a:schemeClr val="tx1">
                  <a:lumMod val="65000"/>
                  <a:lumOff val="35000"/>
                </a:schemeClr>
              </a:solidFill>
            </a:endParaRPr>
          </a:p>
        </p:txBody>
      </p:sp>
    </p:spTree>
    <p:extLst>
      <p:ext uri="{BB962C8B-B14F-4D97-AF65-F5344CB8AC3E}">
        <p14:creationId xmlns:p14="http://schemas.microsoft.com/office/powerpoint/2010/main" val="3351463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noAutofit/>
          </a:bodyPr>
          <a:lstStyle/>
          <a:p>
            <a:r>
              <a:rPr lang="en-US" altLang="ko-KR" sz="2400" b="1" dirty="0">
                <a:latin typeface="Calibri" panose="020F0502020204030204" pitchFamily="34" charset="0"/>
                <a:ea typeface="맑은 고딕" panose="020B0503020000020004" pitchFamily="50" charset="-127"/>
                <a:cs typeface="Calibri" panose="020F0502020204030204" pitchFamily="34" charset="0"/>
              </a:rPr>
              <a:t>III. Multivariate Linear Regression Analysis Strategy </a:t>
            </a:r>
            <a:endParaRPr lang="ko-KR" altLang="en-US" sz="2400" dirty="0"/>
          </a:p>
        </p:txBody>
      </p:sp>
      <p:sp>
        <p:nvSpPr>
          <p:cNvPr id="5" name="TextBox 4"/>
          <p:cNvSpPr txBox="1"/>
          <p:nvPr/>
        </p:nvSpPr>
        <p:spPr>
          <a:xfrm>
            <a:off x="1185572" y="1503562"/>
            <a:ext cx="10739727" cy="3724096"/>
          </a:xfrm>
          <a:prstGeom prst="rect">
            <a:avLst/>
          </a:prstGeom>
          <a:noFill/>
        </p:spPr>
        <p:txBody>
          <a:bodyPr wrap="squar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Data </a:t>
            </a:r>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Preprocessing – Photovoltaic Energy Monitoring </a:t>
            </a: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System</a:t>
            </a:r>
          </a:p>
          <a:p>
            <a:endParaRPr lang="en-US" altLang="ko-KR" sz="1600" b="1" dirty="0">
              <a:solidFill>
                <a:schemeClr val="tx1">
                  <a:lumMod val="65000"/>
                  <a:lumOff val="35000"/>
                </a:schemeClr>
              </a:solidFill>
              <a:latin typeface="Calibri" panose="020F0502020204030204" pitchFamily="34" charset="0"/>
              <a:cs typeface="Calibri" panose="020F0502020204030204" pitchFamily="34" charset="0"/>
            </a:endParaRPr>
          </a:p>
          <a:p>
            <a:pPr lvl="1">
              <a:buClr>
                <a:schemeClr val="accent5"/>
              </a:buClr>
              <a:buFont typeface="Wingdings" panose="05000000000000000000" pitchFamily="2" charset="2"/>
              <a:buChar char="§"/>
            </a:pPr>
            <a:r>
              <a:rPr lang="en-US" altLang="ko-KR" sz="2000" b="1" dirty="0" smtClean="0">
                <a:solidFill>
                  <a:schemeClr val="tx1">
                    <a:lumMod val="65000"/>
                    <a:lumOff val="35000"/>
                  </a:schemeClr>
                </a:solidFill>
              </a:rPr>
              <a:t> Step </a:t>
            </a:r>
            <a:r>
              <a:rPr lang="en-US" altLang="ko-KR" sz="2000" b="1" dirty="0">
                <a:solidFill>
                  <a:schemeClr val="tx1">
                    <a:lumMod val="65000"/>
                    <a:lumOff val="35000"/>
                  </a:schemeClr>
                </a:solidFill>
              </a:rPr>
              <a:t>3 </a:t>
            </a:r>
            <a:r>
              <a:rPr lang="en-US" altLang="ko-KR" sz="2000" dirty="0">
                <a:solidFill>
                  <a:schemeClr val="tx1">
                    <a:lumMod val="65000"/>
                    <a:lumOff val="35000"/>
                  </a:schemeClr>
                </a:solidFill>
              </a:rPr>
              <a:t>: Transform </a:t>
            </a:r>
            <a:r>
              <a:rPr lang="en-US" altLang="ko-KR" sz="2000" dirty="0" smtClean="0">
                <a:solidFill>
                  <a:schemeClr val="tx1">
                    <a:lumMod val="65000"/>
                    <a:lumOff val="35000"/>
                  </a:schemeClr>
                </a:solidFill>
              </a:rPr>
              <a:t>Data</a:t>
            </a:r>
          </a:p>
          <a:p>
            <a:pPr lvl="1">
              <a:buClr>
                <a:schemeClr val="accent5"/>
              </a:buClr>
              <a:buFont typeface="Wingdings" panose="05000000000000000000" pitchFamily="2" charset="2"/>
              <a:buChar char="§"/>
            </a:pPr>
            <a:endParaRPr lang="en-US" altLang="ko-KR" sz="2000" dirty="0">
              <a:solidFill>
                <a:schemeClr val="tx1">
                  <a:lumMod val="65000"/>
                  <a:lumOff val="35000"/>
                </a:schemeClr>
              </a:solidFill>
            </a:endParaRPr>
          </a:p>
          <a:p>
            <a:pPr lvl="2">
              <a:buFont typeface="맑은 고딕" panose="020B0503020000020004" pitchFamily="50" charset="-127"/>
              <a:buChar char="–"/>
            </a:pPr>
            <a:r>
              <a:rPr lang="en-US" altLang="ko-KR" sz="1600" dirty="0" smtClean="0">
                <a:solidFill>
                  <a:schemeClr val="tx1">
                    <a:lumMod val="65000"/>
                    <a:lumOff val="35000"/>
                  </a:schemeClr>
                </a:solidFill>
              </a:rPr>
              <a:t> We</a:t>
            </a:r>
            <a:r>
              <a:rPr lang="ko-KR" altLang="en-US" sz="1600" dirty="0">
                <a:solidFill>
                  <a:schemeClr val="tx1">
                    <a:lumMod val="65000"/>
                    <a:lumOff val="35000"/>
                  </a:schemeClr>
                </a:solidFill>
              </a:rPr>
              <a:t> </a:t>
            </a:r>
            <a:r>
              <a:rPr lang="en-US" altLang="ko-KR" sz="1600" dirty="0" smtClean="0">
                <a:solidFill>
                  <a:schemeClr val="tx1">
                    <a:lumMod val="65000"/>
                    <a:lumOff val="35000"/>
                  </a:schemeClr>
                </a:solidFill>
              </a:rPr>
              <a:t>need to transform the data depended on the </a:t>
            </a:r>
            <a:r>
              <a:rPr lang="en-US" altLang="ko-KR" sz="1600" b="1" dirty="0" smtClean="0">
                <a:solidFill>
                  <a:schemeClr val="tx1">
                    <a:lumMod val="65000"/>
                    <a:lumOff val="35000"/>
                  </a:schemeClr>
                </a:solidFill>
              </a:rPr>
              <a:t>problem domain. </a:t>
            </a:r>
            <a:endParaRPr lang="en-US" altLang="ko-KR" sz="2000" b="1" dirty="0">
              <a:solidFill>
                <a:schemeClr val="tx1">
                  <a:lumMod val="65000"/>
                  <a:lumOff val="35000"/>
                </a:schemeClr>
              </a:solidFill>
            </a:endParaRPr>
          </a:p>
          <a:p>
            <a:pPr lvl="3">
              <a:buFont typeface="Wingdings" panose="05000000000000000000" pitchFamily="2" charset="2"/>
              <a:buChar char="§"/>
            </a:pPr>
            <a:endParaRPr lang="en-US" altLang="ko-KR" sz="1600" dirty="0">
              <a:solidFill>
                <a:schemeClr val="tx1">
                  <a:lumMod val="65000"/>
                  <a:lumOff val="35000"/>
                </a:schemeClr>
              </a:solidFill>
            </a:endParaRPr>
          </a:p>
          <a:p>
            <a:pPr lvl="3"/>
            <a:r>
              <a:rPr lang="en-US" altLang="ko-KR" sz="1600" b="1" dirty="0">
                <a:solidFill>
                  <a:schemeClr val="tx2"/>
                </a:solidFill>
              </a:rPr>
              <a:t>&gt;&gt; Scaling : </a:t>
            </a:r>
            <a:r>
              <a:rPr lang="en-US" altLang="ko-KR" sz="1600" b="1" dirty="0" smtClean="0">
                <a:solidFill>
                  <a:schemeClr val="tx2"/>
                </a:solidFill>
              </a:rPr>
              <a:t>Photovoltaic Monitoring System Big data contain various scale data.</a:t>
            </a:r>
            <a:br>
              <a:rPr lang="en-US" altLang="ko-KR" sz="1600" b="1" dirty="0" smtClean="0">
                <a:solidFill>
                  <a:schemeClr val="tx2"/>
                </a:solidFill>
              </a:rPr>
            </a:br>
            <a:r>
              <a:rPr lang="en-US" altLang="ko-KR" sz="1600" b="1" dirty="0" smtClean="0">
                <a:solidFill>
                  <a:schemeClr val="tx2"/>
                </a:solidFill>
              </a:rPr>
              <a:t>      -&gt; Normalize all data between 0 and 1</a:t>
            </a:r>
            <a:r>
              <a:rPr lang="en-US" altLang="ko-KR" sz="1600" b="1" dirty="0">
                <a:solidFill>
                  <a:schemeClr val="tx2"/>
                </a:solidFill>
              </a:rPr>
              <a:t/>
            </a:r>
            <a:br>
              <a:rPr lang="en-US" altLang="ko-KR" sz="1600" b="1" dirty="0">
                <a:solidFill>
                  <a:schemeClr val="tx2"/>
                </a:solidFill>
              </a:rPr>
            </a:br>
            <a:endParaRPr lang="en-US" altLang="ko-KR" sz="1600" b="1" dirty="0" smtClean="0">
              <a:solidFill>
                <a:schemeClr val="tx2"/>
              </a:solidFill>
            </a:endParaRPr>
          </a:p>
          <a:p>
            <a:pPr lvl="3"/>
            <a:r>
              <a:rPr lang="en-US" altLang="ko-KR" sz="1600" b="1" dirty="0" smtClean="0">
                <a:solidFill>
                  <a:schemeClr val="tx2"/>
                </a:solidFill>
              </a:rPr>
              <a:t>&gt;&gt; </a:t>
            </a:r>
            <a:r>
              <a:rPr lang="en-US" altLang="ko-KR" sz="1600" b="1" dirty="0">
                <a:solidFill>
                  <a:schemeClr val="tx2"/>
                </a:solidFill>
              </a:rPr>
              <a:t>Decomposition : </a:t>
            </a:r>
            <a:r>
              <a:rPr lang="en-US" altLang="ko-KR" sz="1600" b="1" dirty="0" smtClean="0">
                <a:solidFill>
                  <a:schemeClr val="tx2"/>
                </a:solidFill>
              </a:rPr>
              <a:t>‘Date’ type data can be decomposed into year, month, day, hour, minute and second.</a:t>
            </a:r>
          </a:p>
          <a:p>
            <a:pPr lvl="3"/>
            <a:r>
              <a:rPr lang="en-US" altLang="ko-KR" sz="1600" b="1" dirty="0">
                <a:solidFill>
                  <a:schemeClr val="tx2"/>
                </a:solidFill>
              </a:rPr>
              <a:t> </a:t>
            </a:r>
            <a:r>
              <a:rPr lang="en-US" altLang="ko-KR" sz="1600" b="1" dirty="0" smtClean="0">
                <a:solidFill>
                  <a:schemeClr val="tx2"/>
                </a:solidFill>
              </a:rPr>
              <a:t>     -&gt; Decompose ‘Date’ type data</a:t>
            </a:r>
          </a:p>
          <a:p>
            <a:pPr lvl="3"/>
            <a:endParaRPr lang="en-US" altLang="ko-KR" sz="1600" b="1" dirty="0" smtClean="0">
              <a:solidFill>
                <a:schemeClr val="tx2"/>
              </a:solidFill>
            </a:endParaRPr>
          </a:p>
          <a:p>
            <a:pPr lvl="3"/>
            <a:r>
              <a:rPr lang="en-US" altLang="ko-KR" sz="1600" b="1" dirty="0" smtClean="0">
                <a:solidFill>
                  <a:schemeClr val="tx2"/>
                </a:solidFill>
              </a:rPr>
              <a:t>&gt;&gt; Aggregation : No data that need to aggregate -&gt; Not </a:t>
            </a:r>
            <a:r>
              <a:rPr lang="en-US" altLang="ko-KR" sz="1600" b="1" dirty="0">
                <a:solidFill>
                  <a:schemeClr val="tx2"/>
                </a:solidFill>
              </a:rPr>
              <a:t>proceed</a:t>
            </a:r>
            <a:endParaRPr lang="en-US" altLang="ko-KR" dirty="0" smtClean="0">
              <a:solidFill>
                <a:schemeClr val="tx1">
                  <a:lumMod val="65000"/>
                  <a:lumOff val="35000"/>
                </a:schemeClr>
              </a:solidFill>
            </a:endParaRPr>
          </a:p>
        </p:txBody>
      </p:sp>
    </p:spTree>
    <p:extLst>
      <p:ext uri="{BB962C8B-B14F-4D97-AF65-F5344CB8AC3E}">
        <p14:creationId xmlns:p14="http://schemas.microsoft.com/office/powerpoint/2010/main" val="4115121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noAutofit/>
          </a:bodyPr>
          <a:lstStyle/>
          <a:p>
            <a:r>
              <a:rPr lang="en-US" altLang="ko-KR" sz="2400" b="1" dirty="0">
                <a:latin typeface="Calibri" panose="020F0502020204030204" pitchFamily="34" charset="0"/>
                <a:ea typeface="맑은 고딕" panose="020B0503020000020004" pitchFamily="50" charset="-127"/>
                <a:cs typeface="Calibri" panose="020F0502020204030204" pitchFamily="34" charset="0"/>
              </a:rPr>
              <a:t>III. Multivariate Linear Regression Analysis Strategy </a:t>
            </a:r>
            <a:endParaRPr lang="ko-KR" altLang="en-US" sz="2400" dirty="0"/>
          </a:p>
        </p:txBody>
      </p:sp>
      <p:sp>
        <p:nvSpPr>
          <p:cNvPr id="5" name="TextBox 4"/>
          <p:cNvSpPr txBox="1"/>
          <p:nvPr/>
        </p:nvSpPr>
        <p:spPr>
          <a:xfrm>
            <a:off x="1185573" y="1503562"/>
            <a:ext cx="8641525" cy="400110"/>
          </a:xfrm>
          <a:prstGeom prst="rect">
            <a:avLst/>
          </a:prstGeom>
          <a:noFill/>
        </p:spPr>
        <p:txBody>
          <a:bodyPr wrap="squar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Overall Process</a:t>
            </a:r>
            <a:endParaRPr lang="en-US" altLang="ko-KR" sz="2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9" name="모서리가 둥근 직사각형 8"/>
          <p:cNvSpPr/>
          <p:nvPr/>
        </p:nvSpPr>
        <p:spPr>
          <a:xfrm>
            <a:off x="9090211" y="2659869"/>
            <a:ext cx="2919511" cy="2128031"/>
          </a:xfrm>
          <a:prstGeom prst="roundRect">
            <a:avLst>
              <a:gd name="adj" fmla="val 6221"/>
            </a:avLst>
          </a:prstGeom>
          <a:noFill/>
          <a:ln w="28575">
            <a:solidFill>
              <a:srgbClr val="FF5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p>
        </p:txBody>
      </p:sp>
      <p:pic>
        <p:nvPicPr>
          <p:cNvPr id="24" name="그림 23"/>
          <p:cNvPicPr>
            <a:picLocks noChangeAspect="1"/>
          </p:cNvPicPr>
          <p:nvPr/>
        </p:nvPicPr>
        <p:blipFill>
          <a:blip r:embed="rId3"/>
          <a:stretch>
            <a:fillRect/>
          </a:stretch>
        </p:blipFill>
        <p:spPr>
          <a:xfrm>
            <a:off x="1030297" y="2659869"/>
            <a:ext cx="10979426" cy="2835132"/>
          </a:xfrm>
          <a:prstGeom prst="rect">
            <a:avLst/>
          </a:prstGeom>
        </p:spPr>
      </p:pic>
      <p:sp>
        <p:nvSpPr>
          <p:cNvPr id="26" name="모서리가 둥근 직사각형 25"/>
          <p:cNvSpPr/>
          <p:nvPr/>
        </p:nvSpPr>
        <p:spPr>
          <a:xfrm>
            <a:off x="3489152" y="2783694"/>
            <a:ext cx="4016548" cy="2188356"/>
          </a:xfrm>
          <a:prstGeom prst="roundRect">
            <a:avLst>
              <a:gd name="adj" fmla="val 6221"/>
            </a:avLst>
          </a:prstGeom>
          <a:noFill/>
          <a:ln w="28575">
            <a:solidFill>
              <a:srgbClr val="FAC3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p>
        </p:txBody>
      </p:sp>
      <p:sp>
        <p:nvSpPr>
          <p:cNvPr id="27" name="TextBox 26"/>
          <p:cNvSpPr txBox="1"/>
          <p:nvPr/>
        </p:nvSpPr>
        <p:spPr>
          <a:xfrm>
            <a:off x="3489152" y="3627245"/>
            <a:ext cx="596445" cy="276999"/>
          </a:xfrm>
          <a:prstGeom prst="rect">
            <a:avLst/>
          </a:prstGeom>
          <a:noFill/>
        </p:spPr>
        <p:txBody>
          <a:bodyPr wrap="none" rtlCol="0">
            <a:spAutoFit/>
          </a:bodyPr>
          <a:lstStyle/>
          <a:p>
            <a:r>
              <a:rPr lang="en-US" altLang="ko-KR" sz="1200" b="1" dirty="0" smtClean="0">
                <a:solidFill>
                  <a:srgbClr val="FAC300"/>
                </a:solidFill>
              </a:rPr>
              <a:t>Step1</a:t>
            </a:r>
            <a:endParaRPr lang="ko-KR" altLang="en-US" sz="1200" b="1" dirty="0">
              <a:solidFill>
                <a:srgbClr val="FAC300"/>
              </a:solidFill>
            </a:endParaRPr>
          </a:p>
        </p:txBody>
      </p:sp>
      <p:sp>
        <p:nvSpPr>
          <p:cNvPr id="28" name="TextBox 27"/>
          <p:cNvSpPr txBox="1"/>
          <p:nvPr/>
        </p:nvSpPr>
        <p:spPr>
          <a:xfrm>
            <a:off x="4651202" y="2998595"/>
            <a:ext cx="596445" cy="276999"/>
          </a:xfrm>
          <a:prstGeom prst="rect">
            <a:avLst/>
          </a:prstGeom>
          <a:noFill/>
        </p:spPr>
        <p:txBody>
          <a:bodyPr wrap="none" rtlCol="0">
            <a:spAutoFit/>
          </a:bodyPr>
          <a:lstStyle/>
          <a:p>
            <a:r>
              <a:rPr lang="en-US" altLang="ko-KR" sz="1200" b="1" dirty="0" smtClean="0">
                <a:solidFill>
                  <a:srgbClr val="FAC300"/>
                </a:solidFill>
              </a:rPr>
              <a:t>Step2</a:t>
            </a:r>
            <a:endParaRPr lang="ko-KR" altLang="en-US" sz="1200" b="1" dirty="0">
              <a:solidFill>
                <a:srgbClr val="FAC300"/>
              </a:solidFill>
            </a:endParaRPr>
          </a:p>
        </p:txBody>
      </p:sp>
      <p:sp>
        <p:nvSpPr>
          <p:cNvPr id="29" name="TextBox 28"/>
          <p:cNvSpPr txBox="1"/>
          <p:nvPr/>
        </p:nvSpPr>
        <p:spPr>
          <a:xfrm>
            <a:off x="6078451" y="2998595"/>
            <a:ext cx="596445" cy="276999"/>
          </a:xfrm>
          <a:prstGeom prst="rect">
            <a:avLst/>
          </a:prstGeom>
          <a:noFill/>
        </p:spPr>
        <p:txBody>
          <a:bodyPr wrap="none" rtlCol="0">
            <a:spAutoFit/>
          </a:bodyPr>
          <a:lstStyle/>
          <a:p>
            <a:r>
              <a:rPr lang="en-US" altLang="ko-KR" sz="1200" b="1" dirty="0" smtClean="0">
                <a:solidFill>
                  <a:srgbClr val="FAC300"/>
                </a:solidFill>
              </a:rPr>
              <a:t>Step3</a:t>
            </a:r>
            <a:endParaRPr lang="ko-KR" altLang="en-US" sz="1200" b="1" dirty="0">
              <a:solidFill>
                <a:srgbClr val="FAC300"/>
              </a:solidFill>
            </a:endParaRPr>
          </a:p>
        </p:txBody>
      </p:sp>
      <p:sp>
        <p:nvSpPr>
          <p:cNvPr id="31" name="모서리가 둥근 직사각형 30"/>
          <p:cNvSpPr/>
          <p:nvPr/>
        </p:nvSpPr>
        <p:spPr>
          <a:xfrm>
            <a:off x="9090211" y="2659869"/>
            <a:ext cx="2919511" cy="2128031"/>
          </a:xfrm>
          <a:prstGeom prst="roundRect">
            <a:avLst>
              <a:gd name="adj" fmla="val 6221"/>
            </a:avLst>
          </a:prstGeom>
          <a:noFill/>
          <a:ln w="28575">
            <a:solidFill>
              <a:srgbClr val="FF5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p>
        </p:txBody>
      </p:sp>
      <p:sp>
        <p:nvSpPr>
          <p:cNvPr id="32" name="직사각형 31"/>
          <p:cNvSpPr/>
          <p:nvPr/>
        </p:nvSpPr>
        <p:spPr>
          <a:xfrm>
            <a:off x="2070100" y="3320044"/>
            <a:ext cx="1130300" cy="351651"/>
          </a:xfrm>
          <a:prstGeom prst="rect">
            <a:avLst/>
          </a:prstGeom>
          <a:noFill/>
          <a:ln w="28575">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sp>
        <p:nvSpPr>
          <p:cNvPr id="33" name="직사각형 32"/>
          <p:cNvSpPr/>
          <p:nvPr/>
        </p:nvSpPr>
        <p:spPr>
          <a:xfrm>
            <a:off x="2089150" y="4025901"/>
            <a:ext cx="1111250" cy="337914"/>
          </a:xfrm>
          <a:prstGeom prst="rect">
            <a:avLst/>
          </a:prstGeom>
          <a:noFill/>
          <a:ln w="28575">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cxnSp>
        <p:nvCxnSpPr>
          <p:cNvPr id="34" name="꺾인 연결선 33"/>
          <p:cNvCxnSpPr>
            <a:stCxn id="32" idx="3"/>
            <a:endCxn id="26" idx="1"/>
          </p:cNvCxnSpPr>
          <p:nvPr/>
        </p:nvCxnSpPr>
        <p:spPr>
          <a:xfrm>
            <a:off x="3200400" y="3495870"/>
            <a:ext cx="288752" cy="382002"/>
          </a:xfrm>
          <a:prstGeom prst="bentConnector3">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35" name="꺾인 연결선 34"/>
          <p:cNvCxnSpPr>
            <a:stCxn id="33" idx="3"/>
            <a:endCxn id="26" idx="1"/>
          </p:cNvCxnSpPr>
          <p:nvPr/>
        </p:nvCxnSpPr>
        <p:spPr>
          <a:xfrm flipV="1">
            <a:off x="3200400" y="3877872"/>
            <a:ext cx="288752" cy="316986"/>
          </a:xfrm>
          <a:prstGeom prst="bentConnector3">
            <a:avLst>
              <a:gd name="adj1" fmla="val 50000"/>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36" name="직사각형 35"/>
          <p:cNvSpPr/>
          <p:nvPr/>
        </p:nvSpPr>
        <p:spPr>
          <a:xfrm>
            <a:off x="7756525" y="3120019"/>
            <a:ext cx="1235076" cy="351651"/>
          </a:xfrm>
          <a:prstGeom prst="rect">
            <a:avLst/>
          </a:prstGeom>
          <a:noFill/>
          <a:ln w="28575">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sp>
        <p:nvSpPr>
          <p:cNvPr id="37" name="직사각형 36"/>
          <p:cNvSpPr/>
          <p:nvPr/>
        </p:nvSpPr>
        <p:spPr>
          <a:xfrm>
            <a:off x="7756525" y="4273551"/>
            <a:ext cx="1232988" cy="337914"/>
          </a:xfrm>
          <a:prstGeom prst="rect">
            <a:avLst/>
          </a:prstGeom>
          <a:noFill/>
          <a:ln w="28575">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cxnSp>
        <p:nvCxnSpPr>
          <p:cNvPr id="38" name="직선 화살표 연결선 37"/>
          <p:cNvCxnSpPr>
            <a:stCxn id="26" idx="3"/>
            <a:endCxn id="36" idx="1"/>
          </p:cNvCxnSpPr>
          <p:nvPr/>
        </p:nvCxnSpPr>
        <p:spPr>
          <a:xfrm flipV="1">
            <a:off x="7505700" y="3295845"/>
            <a:ext cx="250825" cy="582027"/>
          </a:xfrm>
          <a:prstGeom prst="straightConnector1">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39" name="직선 화살표 연결선 38"/>
          <p:cNvCxnSpPr>
            <a:stCxn id="26" idx="3"/>
            <a:endCxn id="37" idx="1"/>
          </p:cNvCxnSpPr>
          <p:nvPr/>
        </p:nvCxnSpPr>
        <p:spPr>
          <a:xfrm>
            <a:off x="7505700" y="3877872"/>
            <a:ext cx="250825" cy="564636"/>
          </a:xfrm>
          <a:prstGeom prst="straightConnector1">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40" name="꺾인 연결선 39"/>
          <p:cNvCxnSpPr>
            <a:stCxn id="36" idx="3"/>
          </p:cNvCxnSpPr>
          <p:nvPr/>
        </p:nvCxnSpPr>
        <p:spPr>
          <a:xfrm>
            <a:off x="8991601" y="3295845"/>
            <a:ext cx="248737" cy="569897"/>
          </a:xfrm>
          <a:prstGeom prst="bentConnector3">
            <a:avLst>
              <a:gd name="adj1" fmla="val 53830"/>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41" name="꺾인 연결선 40"/>
          <p:cNvCxnSpPr>
            <a:stCxn id="31" idx="2"/>
            <a:endCxn id="46" idx="0"/>
          </p:cNvCxnSpPr>
          <p:nvPr/>
        </p:nvCxnSpPr>
        <p:spPr>
          <a:xfrm rot="5400000">
            <a:off x="10149533" y="4671180"/>
            <a:ext cx="283715" cy="517154"/>
          </a:xfrm>
          <a:prstGeom prst="bentConnector3">
            <a:avLst>
              <a:gd name="adj1" fmla="val 50000"/>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44" name="꺾인 연결선 43"/>
          <p:cNvCxnSpPr>
            <a:stCxn id="37" idx="2"/>
            <a:endCxn id="46" idx="1"/>
          </p:cNvCxnSpPr>
          <p:nvPr/>
        </p:nvCxnSpPr>
        <p:spPr>
          <a:xfrm rot="16200000" flipH="1">
            <a:off x="8648743" y="4335740"/>
            <a:ext cx="629107" cy="1180555"/>
          </a:xfrm>
          <a:prstGeom prst="bentConnector2">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45" name="꺾인 연결선 44"/>
          <p:cNvCxnSpPr>
            <a:stCxn id="46" idx="3"/>
          </p:cNvCxnSpPr>
          <p:nvPr/>
        </p:nvCxnSpPr>
        <p:spPr>
          <a:xfrm flipV="1">
            <a:off x="10512051" y="5240571"/>
            <a:ext cx="441699" cy="1"/>
          </a:xfrm>
          <a:prstGeom prst="bentConnector3">
            <a:avLst>
              <a:gd name="adj1" fmla="val 50000"/>
            </a:avLst>
          </a:prstGeom>
          <a:ln w="28575">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46" name="직사각형 45"/>
          <p:cNvSpPr/>
          <p:nvPr/>
        </p:nvSpPr>
        <p:spPr>
          <a:xfrm>
            <a:off x="9553574" y="5071615"/>
            <a:ext cx="958477" cy="337914"/>
          </a:xfrm>
          <a:prstGeom prst="rect">
            <a:avLst/>
          </a:prstGeom>
          <a:noFill/>
          <a:ln w="28575">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spTree>
    <p:extLst>
      <p:ext uri="{BB962C8B-B14F-4D97-AF65-F5344CB8AC3E}">
        <p14:creationId xmlns:p14="http://schemas.microsoft.com/office/powerpoint/2010/main" val="17716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타원 3"/>
          <p:cNvSpPr/>
          <p:nvPr/>
        </p:nvSpPr>
        <p:spPr>
          <a:xfrm>
            <a:off x="1646764" y="2197158"/>
            <a:ext cx="3518833" cy="3518833"/>
          </a:xfrm>
          <a:prstGeom prst="ellipse">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a:p>
        </p:txBody>
      </p:sp>
      <p:sp>
        <p:nvSpPr>
          <p:cNvPr id="5" name="타원 4"/>
          <p:cNvSpPr/>
          <p:nvPr/>
        </p:nvSpPr>
        <p:spPr>
          <a:xfrm>
            <a:off x="7226834" y="2189854"/>
            <a:ext cx="3518834" cy="3518834"/>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p>
        </p:txBody>
      </p:sp>
      <p:sp>
        <p:nvSpPr>
          <p:cNvPr id="6" name="타원 5"/>
          <p:cNvSpPr/>
          <p:nvPr/>
        </p:nvSpPr>
        <p:spPr>
          <a:xfrm>
            <a:off x="2709333" y="2738537"/>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2565399" y="3348137"/>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3589865" y="2586137"/>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3445931" y="3195737"/>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a:xfrm>
            <a:off x="8265449" y="5827708"/>
            <a:ext cx="1316835" cy="369332"/>
          </a:xfrm>
          <a:prstGeom prst="rect">
            <a:avLst/>
          </a:prstGeom>
          <a:noFill/>
        </p:spPr>
        <p:txBody>
          <a:bodyPr wrap="none" rtlCol="0">
            <a:spAutoFit/>
          </a:bodyPr>
          <a:lstStyle/>
          <a:p>
            <a:r>
              <a:rPr lang="en-US" altLang="ko-KR" b="1" dirty="0" smtClean="0"/>
              <a:t>Error Data</a:t>
            </a:r>
            <a:endParaRPr lang="ko-KR" altLang="en-US" b="1" dirty="0"/>
          </a:p>
        </p:txBody>
      </p:sp>
      <p:sp>
        <p:nvSpPr>
          <p:cNvPr id="13" name="TextBox 12"/>
          <p:cNvSpPr txBox="1"/>
          <p:nvPr/>
        </p:nvSpPr>
        <p:spPr>
          <a:xfrm>
            <a:off x="2604855" y="5827708"/>
            <a:ext cx="1597489" cy="369332"/>
          </a:xfrm>
          <a:prstGeom prst="rect">
            <a:avLst/>
          </a:prstGeom>
          <a:noFill/>
        </p:spPr>
        <p:txBody>
          <a:bodyPr wrap="none" rtlCol="0">
            <a:spAutoFit/>
          </a:bodyPr>
          <a:lstStyle/>
          <a:p>
            <a:r>
              <a:rPr lang="en-US" altLang="ko-KR" b="1" dirty="0" smtClean="0"/>
              <a:t>Normal Data</a:t>
            </a:r>
            <a:endParaRPr lang="ko-KR" altLang="en-US" b="1" dirty="0"/>
          </a:p>
        </p:txBody>
      </p:sp>
      <p:sp>
        <p:nvSpPr>
          <p:cNvPr id="14" name="타원 13"/>
          <p:cNvSpPr/>
          <p:nvPr/>
        </p:nvSpPr>
        <p:spPr>
          <a:xfrm>
            <a:off x="3177878" y="3263471"/>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p:cNvSpPr/>
          <p:nvPr/>
        </p:nvSpPr>
        <p:spPr>
          <a:xfrm>
            <a:off x="3033944" y="3873071"/>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p:cNvSpPr/>
          <p:nvPr/>
        </p:nvSpPr>
        <p:spPr>
          <a:xfrm>
            <a:off x="4058410" y="3111071"/>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16"/>
          <p:cNvSpPr/>
          <p:nvPr/>
        </p:nvSpPr>
        <p:spPr>
          <a:xfrm>
            <a:off x="3914476" y="3720671"/>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17"/>
          <p:cNvSpPr/>
          <p:nvPr/>
        </p:nvSpPr>
        <p:spPr>
          <a:xfrm>
            <a:off x="2619078" y="3664045"/>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p:cNvSpPr/>
          <p:nvPr/>
        </p:nvSpPr>
        <p:spPr>
          <a:xfrm>
            <a:off x="2475144" y="4273645"/>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p:cNvSpPr/>
          <p:nvPr/>
        </p:nvSpPr>
        <p:spPr>
          <a:xfrm>
            <a:off x="3355676" y="4121245"/>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p:cNvSpPr/>
          <p:nvPr/>
        </p:nvSpPr>
        <p:spPr>
          <a:xfrm>
            <a:off x="2709333" y="4090292"/>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21"/>
          <p:cNvSpPr/>
          <p:nvPr/>
        </p:nvSpPr>
        <p:spPr>
          <a:xfrm>
            <a:off x="2565399" y="4699892"/>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22"/>
          <p:cNvSpPr/>
          <p:nvPr/>
        </p:nvSpPr>
        <p:spPr>
          <a:xfrm>
            <a:off x="3177878" y="4615226"/>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p:cNvSpPr/>
          <p:nvPr/>
        </p:nvSpPr>
        <p:spPr>
          <a:xfrm>
            <a:off x="3033944" y="5224826"/>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p:cNvSpPr/>
          <p:nvPr/>
        </p:nvSpPr>
        <p:spPr>
          <a:xfrm>
            <a:off x="3726773" y="3754539"/>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p:cNvSpPr/>
          <p:nvPr/>
        </p:nvSpPr>
        <p:spPr>
          <a:xfrm>
            <a:off x="3582839" y="4364139"/>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p:cNvSpPr/>
          <p:nvPr/>
        </p:nvSpPr>
        <p:spPr>
          <a:xfrm>
            <a:off x="4463371" y="4211739"/>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타원 27"/>
          <p:cNvSpPr/>
          <p:nvPr/>
        </p:nvSpPr>
        <p:spPr>
          <a:xfrm>
            <a:off x="4195318" y="4279473"/>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p:cNvSpPr/>
          <p:nvPr/>
        </p:nvSpPr>
        <p:spPr>
          <a:xfrm>
            <a:off x="4051384" y="4889073"/>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p:cNvSpPr/>
          <p:nvPr/>
        </p:nvSpPr>
        <p:spPr>
          <a:xfrm>
            <a:off x="3636518" y="4680047"/>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p:cNvSpPr/>
          <p:nvPr/>
        </p:nvSpPr>
        <p:spPr>
          <a:xfrm>
            <a:off x="4119116" y="2696203"/>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타원 31"/>
          <p:cNvSpPr/>
          <p:nvPr/>
        </p:nvSpPr>
        <p:spPr>
          <a:xfrm>
            <a:off x="3975182" y="3305803"/>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p:cNvSpPr/>
          <p:nvPr/>
        </p:nvSpPr>
        <p:spPr>
          <a:xfrm>
            <a:off x="3707129" y="3373537"/>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타원 33"/>
          <p:cNvSpPr/>
          <p:nvPr/>
        </p:nvSpPr>
        <p:spPr>
          <a:xfrm>
            <a:off x="4587661" y="3221137"/>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p:cNvSpPr/>
          <p:nvPr/>
        </p:nvSpPr>
        <p:spPr>
          <a:xfrm>
            <a:off x="4443727" y="3830737"/>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타원 35"/>
          <p:cNvSpPr/>
          <p:nvPr/>
        </p:nvSpPr>
        <p:spPr>
          <a:xfrm>
            <a:off x="4256024" y="3864605"/>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44"/>
          <p:cNvSpPr/>
          <p:nvPr/>
        </p:nvSpPr>
        <p:spPr>
          <a:xfrm>
            <a:off x="1924726" y="3839205"/>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타원 45"/>
          <p:cNvSpPr/>
          <p:nvPr/>
        </p:nvSpPr>
        <p:spPr>
          <a:xfrm>
            <a:off x="1985432" y="3424337"/>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p:cNvSpPr/>
          <p:nvPr/>
        </p:nvSpPr>
        <p:spPr>
          <a:xfrm>
            <a:off x="1841498" y="4033937"/>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타원 47"/>
          <p:cNvSpPr/>
          <p:nvPr/>
        </p:nvSpPr>
        <p:spPr>
          <a:xfrm>
            <a:off x="2453977" y="3949271"/>
            <a:ext cx="140130" cy="140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곱셈 기호 48"/>
          <p:cNvSpPr/>
          <p:nvPr/>
        </p:nvSpPr>
        <p:spPr>
          <a:xfrm>
            <a:off x="8330221" y="2704497"/>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곱셈 기호 49"/>
          <p:cNvSpPr/>
          <p:nvPr/>
        </p:nvSpPr>
        <p:spPr>
          <a:xfrm>
            <a:off x="8186287" y="3314097"/>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곱셈 기호 50"/>
          <p:cNvSpPr/>
          <p:nvPr/>
        </p:nvSpPr>
        <p:spPr>
          <a:xfrm>
            <a:off x="9210753" y="2552097"/>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곱셈 기호 51"/>
          <p:cNvSpPr/>
          <p:nvPr/>
        </p:nvSpPr>
        <p:spPr>
          <a:xfrm>
            <a:off x="9066819" y="3161697"/>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곱셈 기호 52"/>
          <p:cNvSpPr/>
          <p:nvPr/>
        </p:nvSpPr>
        <p:spPr>
          <a:xfrm>
            <a:off x="8798766" y="3229431"/>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곱셈 기호 53"/>
          <p:cNvSpPr/>
          <p:nvPr/>
        </p:nvSpPr>
        <p:spPr>
          <a:xfrm>
            <a:off x="8654832" y="3839031"/>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곱셈 기호 54"/>
          <p:cNvSpPr/>
          <p:nvPr/>
        </p:nvSpPr>
        <p:spPr>
          <a:xfrm>
            <a:off x="9679298" y="3077031"/>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곱셈 기호 55"/>
          <p:cNvSpPr/>
          <p:nvPr/>
        </p:nvSpPr>
        <p:spPr>
          <a:xfrm>
            <a:off x="9535364" y="3686631"/>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곱셈 기호 56"/>
          <p:cNvSpPr/>
          <p:nvPr/>
        </p:nvSpPr>
        <p:spPr>
          <a:xfrm>
            <a:off x="8239966" y="3630005"/>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곱셈 기호 57"/>
          <p:cNvSpPr/>
          <p:nvPr/>
        </p:nvSpPr>
        <p:spPr>
          <a:xfrm>
            <a:off x="8096032" y="4239605"/>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곱셈 기호 58"/>
          <p:cNvSpPr/>
          <p:nvPr/>
        </p:nvSpPr>
        <p:spPr>
          <a:xfrm>
            <a:off x="8976564" y="4087205"/>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곱셈 기호 59"/>
          <p:cNvSpPr/>
          <p:nvPr/>
        </p:nvSpPr>
        <p:spPr>
          <a:xfrm>
            <a:off x="8330221" y="4056252"/>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곱셈 기호 60"/>
          <p:cNvSpPr/>
          <p:nvPr/>
        </p:nvSpPr>
        <p:spPr>
          <a:xfrm>
            <a:off x="8186287" y="4665852"/>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곱셈 기호 61"/>
          <p:cNvSpPr/>
          <p:nvPr/>
        </p:nvSpPr>
        <p:spPr>
          <a:xfrm>
            <a:off x="8798766" y="4581186"/>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곱셈 기호 62"/>
          <p:cNvSpPr/>
          <p:nvPr/>
        </p:nvSpPr>
        <p:spPr>
          <a:xfrm>
            <a:off x="8654832" y="5190786"/>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곱셈 기호 63"/>
          <p:cNvSpPr/>
          <p:nvPr/>
        </p:nvSpPr>
        <p:spPr>
          <a:xfrm>
            <a:off x="9347661" y="3720499"/>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곱셈 기호 64"/>
          <p:cNvSpPr/>
          <p:nvPr/>
        </p:nvSpPr>
        <p:spPr>
          <a:xfrm>
            <a:off x="9203727" y="4330099"/>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곱셈 기호 65"/>
          <p:cNvSpPr/>
          <p:nvPr/>
        </p:nvSpPr>
        <p:spPr>
          <a:xfrm>
            <a:off x="10084259" y="4177699"/>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곱셈 기호 66"/>
          <p:cNvSpPr/>
          <p:nvPr/>
        </p:nvSpPr>
        <p:spPr>
          <a:xfrm>
            <a:off x="9816206" y="4245433"/>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곱셈 기호 67"/>
          <p:cNvSpPr/>
          <p:nvPr/>
        </p:nvSpPr>
        <p:spPr>
          <a:xfrm>
            <a:off x="9672272" y="4855033"/>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곱셈 기호 68"/>
          <p:cNvSpPr/>
          <p:nvPr/>
        </p:nvSpPr>
        <p:spPr>
          <a:xfrm>
            <a:off x="9257406" y="4646007"/>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곱셈 기호 69"/>
          <p:cNvSpPr/>
          <p:nvPr/>
        </p:nvSpPr>
        <p:spPr>
          <a:xfrm>
            <a:off x="9740004" y="2662163"/>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곱셈 기호 70"/>
          <p:cNvSpPr/>
          <p:nvPr/>
        </p:nvSpPr>
        <p:spPr>
          <a:xfrm>
            <a:off x="9596070" y="3271763"/>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곱셈 기호 71"/>
          <p:cNvSpPr/>
          <p:nvPr/>
        </p:nvSpPr>
        <p:spPr>
          <a:xfrm>
            <a:off x="9328017" y="3339497"/>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곱셈 기호 72"/>
          <p:cNvSpPr/>
          <p:nvPr/>
        </p:nvSpPr>
        <p:spPr>
          <a:xfrm>
            <a:off x="10208549" y="3187097"/>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곱셈 기호 73"/>
          <p:cNvSpPr/>
          <p:nvPr/>
        </p:nvSpPr>
        <p:spPr>
          <a:xfrm>
            <a:off x="10064615" y="3796697"/>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곱셈 기호 74"/>
          <p:cNvSpPr/>
          <p:nvPr/>
        </p:nvSpPr>
        <p:spPr>
          <a:xfrm>
            <a:off x="9876912" y="3830565"/>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곱셈 기호 75"/>
          <p:cNvSpPr/>
          <p:nvPr/>
        </p:nvSpPr>
        <p:spPr>
          <a:xfrm>
            <a:off x="7545614" y="3805165"/>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곱셈 기호 76"/>
          <p:cNvSpPr/>
          <p:nvPr/>
        </p:nvSpPr>
        <p:spPr>
          <a:xfrm>
            <a:off x="7606320" y="3390297"/>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곱셈 기호 77"/>
          <p:cNvSpPr/>
          <p:nvPr/>
        </p:nvSpPr>
        <p:spPr>
          <a:xfrm>
            <a:off x="7462386" y="3999897"/>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곱셈 기호 78"/>
          <p:cNvSpPr/>
          <p:nvPr/>
        </p:nvSpPr>
        <p:spPr>
          <a:xfrm>
            <a:off x="8074865" y="3915231"/>
            <a:ext cx="152400" cy="1524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TextBox 79"/>
          <p:cNvSpPr txBox="1"/>
          <p:nvPr/>
        </p:nvSpPr>
        <p:spPr>
          <a:xfrm>
            <a:off x="9611564" y="1564178"/>
            <a:ext cx="2103461" cy="461665"/>
          </a:xfrm>
          <a:prstGeom prst="rect">
            <a:avLst/>
          </a:prstGeom>
          <a:noFill/>
        </p:spPr>
        <p:txBody>
          <a:bodyPr wrap="none" rtlCol="0">
            <a:spAutoFit/>
          </a:bodyPr>
          <a:lstStyle/>
          <a:p>
            <a:r>
              <a:rPr lang="en-US" altLang="ko-KR" sz="2400" b="1" dirty="0" smtClean="0">
                <a:ln w="0"/>
                <a:effectLst>
                  <a:outerShdw blurRad="38100" dist="19050" dir="2700000" algn="tl" rotWithShape="0">
                    <a:schemeClr val="dk1">
                      <a:alpha val="40000"/>
                    </a:schemeClr>
                  </a:outerShdw>
                </a:effectLst>
              </a:rPr>
              <a:t>Classification</a:t>
            </a:r>
            <a:endParaRPr lang="ko-KR" altLang="en-US" sz="2400" b="1" dirty="0">
              <a:ln w="0"/>
              <a:effectLst>
                <a:outerShdw blurRad="38100" dist="19050" dir="2700000" algn="tl" rotWithShape="0">
                  <a:schemeClr val="dk1">
                    <a:alpha val="40000"/>
                  </a:schemeClr>
                </a:outerShdw>
              </a:effectLst>
            </a:endParaRPr>
          </a:p>
        </p:txBody>
      </p:sp>
      <p:sp>
        <p:nvSpPr>
          <p:cNvPr id="81" name="직사각형 80"/>
          <p:cNvSpPr/>
          <p:nvPr/>
        </p:nvSpPr>
        <p:spPr>
          <a:xfrm>
            <a:off x="6141070" y="1913912"/>
            <a:ext cx="140130" cy="1401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TextBox 81"/>
          <p:cNvSpPr txBox="1"/>
          <p:nvPr/>
        </p:nvSpPr>
        <p:spPr>
          <a:xfrm>
            <a:off x="6325408" y="1853172"/>
            <a:ext cx="1220206" cy="261610"/>
          </a:xfrm>
          <a:prstGeom prst="rect">
            <a:avLst/>
          </a:prstGeom>
          <a:noFill/>
        </p:spPr>
        <p:txBody>
          <a:bodyPr wrap="none" rtlCol="0">
            <a:spAutoFit/>
          </a:bodyPr>
          <a:lstStyle/>
          <a:p>
            <a:r>
              <a:rPr lang="en-US" altLang="ko-KR" sz="1100" b="1" dirty="0" smtClean="0"/>
              <a:t>Novice </a:t>
            </a:r>
            <a:r>
              <a:rPr lang="en-US" altLang="ko-KR" sz="1100" b="1" dirty="0" err="1" smtClean="0"/>
              <a:t>DataSet</a:t>
            </a:r>
            <a:endParaRPr lang="ko-KR" altLang="en-US" sz="1100" b="1" dirty="0"/>
          </a:p>
        </p:txBody>
      </p:sp>
      <p:sp>
        <p:nvSpPr>
          <p:cNvPr id="83" name="TextBox 82"/>
          <p:cNvSpPr txBox="1"/>
          <p:nvPr/>
        </p:nvSpPr>
        <p:spPr>
          <a:xfrm>
            <a:off x="9737646" y="5156391"/>
            <a:ext cx="1836528" cy="338554"/>
          </a:xfrm>
          <a:prstGeom prst="rect">
            <a:avLst/>
          </a:prstGeom>
          <a:noFill/>
        </p:spPr>
        <p:txBody>
          <a:bodyPr wrap="none" rtlCol="0">
            <a:spAutoFit/>
          </a:bodyPr>
          <a:lstStyle/>
          <a:p>
            <a:r>
              <a:rPr lang="en-US" altLang="ko-KR" sz="1600" b="1" dirty="0" smtClean="0">
                <a:solidFill>
                  <a:srgbClr val="C00000"/>
                </a:solidFill>
              </a:rPr>
              <a:t>Imbalanced Data</a:t>
            </a:r>
            <a:endParaRPr lang="ko-KR" altLang="en-US" sz="1600" b="1" dirty="0">
              <a:solidFill>
                <a:srgbClr val="C00000"/>
              </a:solidFill>
            </a:endParaRPr>
          </a:p>
        </p:txBody>
      </p:sp>
      <p:cxnSp>
        <p:nvCxnSpPr>
          <p:cNvPr id="85" name="직선 화살표 연결선 84"/>
          <p:cNvCxnSpPr>
            <a:stCxn id="81" idx="2"/>
            <a:endCxn id="4" idx="7"/>
          </p:cNvCxnSpPr>
          <p:nvPr/>
        </p:nvCxnSpPr>
        <p:spPr>
          <a:xfrm flipH="1">
            <a:off x="4650276" y="2054042"/>
            <a:ext cx="1560859" cy="658437"/>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8" name="직선 화살표 연결선 87"/>
          <p:cNvCxnSpPr>
            <a:stCxn id="81" idx="2"/>
            <a:endCxn id="5" idx="1"/>
          </p:cNvCxnSpPr>
          <p:nvPr/>
        </p:nvCxnSpPr>
        <p:spPr>
          <a:xfrm>
            <a:off x="6211135" y="2054042"/>
            <a:ext cx="1531020" cy="651133"/>
          </a:xfrm>
          <a:prstGeom prst="straightConnector1">
            <a:avLst/>
          </a:prstGeom>
          <a:ln>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2" name="곱셈 기호 91"/>
          <p:cNvSpPr/>
          <p:nvPr/>
        </p:nvSpPr>
        <p:spPr>
          <a:xfrm>
            <a:off x="6806583" y="2197158"/>
            <a:ext cx="450090" cy="450090"/>
          </a:xfrm>
          <a:prstGeom prst="mathMultiply">
            <a:avLst>
              <a:gd name="adj1" fmla="val 1391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제목 2"/>
          <p:cNvSpPr>
            <a:spLocks noGrp="1"/>
          </p:cNvSpPr>
          <p:nvPr>
            <p:ph type="title"/>
          </p:nvPr>
        </p:nvSpPr>
        <p:spPr/>
        <p:txBody>
          <a:bodyPr>
            <a:noAutofit/>
          </a:bodyPr>
          <a:lstStyle/>
          <a:p>
            <a:r>
              <a:rPr lang="en-US" altLang="ko-KR" sz="2400" b="1" dirty="0">
                <a:latin typeface="Calibri" panose="020F0502020204030204" pitchFamily="34" charset="0"/>
                <a:ea typeface="맑은 고딕" panose="020B0503020000020004" pitchFamily="50" charset="-127"/>
                <a:cs typeface="Calibri" panose="020F0502020204030204" pitchFamily="34" charset="0"/>
              </a:rPr>
              <a:t>III. Multivariate Linear Regression Analysis Strategy </a:t>
            </a:r>
            <a:endParaRPr lang="ko-KR" altLang="en-US" sz="2400" dirty="0"/>
          </a:p>
        </p:txBody>
      </p:sp>
      <p:sp>
        <p:nvSpPr>
          <p:cNvPr id="84" name="TextBox 83"/>
          <p:cNvSpPr txBox="1"/>
          <p:nvPr/>
        </p:nvSpPr>
        <p:spPr>
          <a:xfrm>
            <a:off x="1185573" y="1503562"/>
            <a:ext cx="8641525" cy="400110"/>
          </a:xfrm>
          <a:prstGeom prst="rect">
            <a:avLst/>
          </a:prstGeom>
          <a:noFill/>
        </p:spPr>
        <p:txBody>
          <a:bodyPr wrap="squar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If the ratio of normal data and error data is 50:50.</a:t>
            </a:r>
            <a:endParaRPr lang="en-US" altLang="ko-KR" sz="2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86" name="TextBox 85"/>
          <p:cNvSpPr txBox="1"/>
          <p:nvPr/>
        </p:nvSpPr>
        <p:spPr>
          <a:xfrm>
            <a:off x="3907313" y="5096505"/>
            <a:ext cx="861133" cy="338554"/>
          </a:xfrm>
          <a:prstGeom prst="rect">
            <a:avLst/>
          </a:prstGeom>
          <a:noFill/>
        </p:spPr>
        <p:txBody>
          <a:bodyPr wrap="none" rtlCol="0">
            <a:spAutoFit/>
          </a:bodyPr>
          <a:lstStyle/>
          <a:p>
            <a:r>
              <a:rPr lang="en-US" altLang="ko-KR" sz="1600" b="1" dirty="0" err="1" smtClean="0">
                <a:solidFill>
                  <a:srgbClr val="C00000"/>
                </a:solidFill>
              </a:rPr>
              <a:t>Overfit</a:t>
            </a:r>
            <a:endParaRPr lang="ko-KR" altLang="en-US" sz="1600" b="1" dirty="0">
              <a:solidFill>
                <a:srgbClr val="C00000"/>
              </a:solidFill>
            </a:endParaRPr>
          </a:p>
        </p:txBody>
      </p:sp>
    </p:spTree>
    <p:extLst>
      <p:ext uri="{BB962C8B-B14F-4D97-AF65-F5344CB8AC3E}">
        <p14:creationId xmlns:p14="http://schemas.microsoft.com/office/powerpoint/2010/main" val="40520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grpId="0" nodeType="clickEffect">
                                  <p:stCondLst>
                                    <p:cond delay="0"/>
                                  </p:stCondLst>
                                  <p:childTnLst>
                                    <p:animEffect transition="out" filter="fade">
                                      <p:cBhvr>
                                        <p:cTn id="11" dur="500"/>
                                        <p:tgtEl>
                                          <p:spTgt spid="49"/>
                                        </p:tgtEl>
                                      </p:cBhvr>
                                    </p:animEffect>
                                    <p:anim calcmode="lin" valueType="num">
                                      <p:cBhvr>
                                        <p:cTn id="12" dur="500"/>
                                        <p:tgtEl>
                                          <p:spTgt spid="4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500"/>
                                        <p:tgtEl>
                                          <p:spTgt spid="49"/>
                                        </p:tgtEl>
                                        <p:attrNameLst>
                                          <p:attrName>ppt_h</p:attrName>
                                        </p:attrNameLst>
                                      </p:cBhvr>
                                      <p:tavLst>
                                        <p:tav tm="0">
                                          <p:val>
                                            <p:strVal val="ppt_h"/>
                                          </p:val>
                                        </p:tav>
                                        <p:tav tm="100000">
                                          <p:val>
                                            <p:strVal val="ppt_h"/>
                                          </p:val>
                                        </p:tav>
                                      </p:tavLst>
                                    </p:anim>
                                    <p:set>
                                      <p:cBhvr>
                                        <p:cTn id="14" dur="1" fill="hold">
                                          <p:stCondLst>
                                            <p:cond delay="499"/>
                                          </p:stCondLst>
                                        </p:cTn>
                                        <p:tgtEl>
                                          <p:spTgt spid="49"/>
                                        </p:tgtEl>
                                        <p:attrNameLst>
                                          <p:attrName>style.visibility</p:attrName>
                                        </p:attrNameLst>
                                      </p:cBhvr>
                                      <p:to>
                                        <p:strVal val="hidden"/>
                                      </p:to>
                                    </p:set>
                                  </p:childTnLst>
                                </p:cTn>
                              </p:par>
                              <p:par>
                                <p:cTn id="15" presetID="45" presetClass="exit" presetSubtype="0" fill="hold" grpId="0" nodeType="withEffect">
                                  <p:stCondLst>
                                    <p:cond delay="0"/>
                                  </p:stCondLst>
                                  <p:childTnLst>
                                    <p:animEffect transition="out" filter="fade">
                                      <p:cBhvr>
                                        <p:cTn id="16" dur="500"/>
                                        <p:tgtEl>
                                          <p:spTgt spid="50"/>
                                        </p:tgtEl>
                                      </p:cBhvr>
                                    </p:animEffect>
                                    <p:anim calcmode="lin" valueType="num">
                                      <p:cBhvr>
                                        <p:cTn id="17" dur="500"/>
                                        <p:tgtEl>
                                          <p:spTgt spid="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500"/>
                                        <p:tgtEl>
                                          <p:spTgt spid="50"/>
                                        </p:tgtEl>
                                        <p:attrNameLst>
                                          <p:attrName>ppt_h</p:attrName>
                                        </p:attrNameLst>
                                      </p:cBhvr>
                                      <p:tavLst>
                                        <p:tav tm="0">
                                          <p:val>
                                            <p:strVal val="ppt_h"/>
                                          </p:val>
                                        </p:tav>
                                        <p:tav tm="100000">
                                          <p:val>
                                            <p:strVal val="ppt_h"/>
                                          </p:val>
                                        </p:tav>
                                      </p:tavLst>
                                    </p:anim>
                                    <p:set>
                                      <p:cBhvr>
                                        <p:cTn id="19" dur="1" fill="hold">
                                          <p:stCondLst>
                                            <p:cond delay="499"/>
                                          </p:stCondLst>
                                        </p:cTn>
                                        <p:tgtEl>
                                          <p:spTgt spid="50"/>
                                        </p:tgtEl>
                                        <p:attrNameLst>
                                          <p:attrName>style.visibility</p:attrName>
                                        </p:attrNameLst>
                                      </p:cBhvr>
                                      <p:to>
                                        <p:strVal val="hidden"/>
                                      </p:to>
                                    </p:set>
                                  </p:childTnLst>
                                </p:cTn>
                              </p:par>
                              <p:par>
                                <p:cTn id="20" presetID="45" presetClass="exit" presetSubtype="0" fill="hold" grpId="0" nodeType="withEffect">
                                  <p:stCondLst>
                                    <p:cond delay="0"/>
                                  </p:stCondLst>
                                  <p:childTnLst>
                                    <p:animEffect transition="out" filter="fade">
                                      <p:cBhvr>
                                        <p:cTn id="21" dur="500"/>
                                        <p:tgtEl>
                                          <p:spTgt spid="51"/>
                                        </p:tgtEl>
                                      </p:cBhvr>
                                    </p:animEffect>
                                    <p:anim calcmode="lin" valueType="num">
                                      <p:cBhvr>
                                        <p:cTn id="22" dur="500"/>
                                        <p:tgtEl>
                                          <p:spTgt spid="5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500"/>
                                        <p:tgtEl>
                                          <p:spTgt spid="51"/>
                                        </p:tgtEl>
                                        <p:attrNameLst>
                                          <p:attrName>ppt_h</p:attrName>
                                        </p:attrNameLst>
                                      </p:cBhvr>
                                      <p:tavLst>
                                        <p:tav tm="0">
                                          <p:val>
                                            <p:strVal val="ppt_h"/>
                                          </p:val>
                                        </p:tav>
                                        <p:tav tm="100000">
                                          <p:val>
                                            <p:strVal val="ppt_h"/>
                                          </p:val>
                                        </p:tav>
                                      </p:tavLst>
                                    </p:anim>
                                    <p:set>
                                      <p:cBhvr>
                                        <p:cTn id="24" dur="1" fill="hold">
                                          <p:stCondLst>
                                            <p:cond delay="499"/>
                                          </p:stCondLst>
                                        </p:cTn>
                                        <p:tgtEl>
                                          <p:spTgt spid="51"/>
                                        </p:tgtEl>
                                        <p:attrNameLst>
                                          <p:attrName>style.visibility</p:attrName>
                                        </p:attrNameLst>
                                      </p:cBhvr>
                                      <p:to>
                                        <p:strVal val="hidden"/>
                                      </p:to>
                                    </p:set>
                                  </p:childTnLst>
                                </p:cTn>
                              </p:par>
                              <p:par>
                                <p:cTn id="25" presetID="45" presetClass="exit" presetSubtype="0" fill="hold" grpId="0" nodeType="withEffect">
                                  <p:stCondLst>
                                    <p:cond delay="0"/>
                                  </p:stCondLst>
                                  <p:childTnLst>
                                    <p:animEffect transition="out" filter="fade">
                                      <p:cBhvr>
                                        <p:cTn id="26" dur="500"/>
                                        <p:tgtEl>
                                          <p:spTgt spid="52"/>
                                        </p:tgtEl>
                                      </p:cBhvr>
                                    </p:animEffect>
                                    <p:anim calcmode="lin" valueType="num">
                                      <p:cBhvr>
                                        <p:cTn id="27" dur="500"/>
                                        <p:tgtEl>
                                          <p:spTgt spid="5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500"/>
                                        <p:tgtEl>
                                          <p:spTgt spid="52"/>
                                        </p:tgtEl>
                                        <p:attrNameLst>
                                          <p:attrName>ppt_h</p:attrName>
                                        </p:attrNameLst>
                                      </p:cBhvr>
                                      <p:tavLst>
                                        <p:tav tm="0">
                                          <p:val>
                                            <p:strVal val="ppt_h"/>
                                          </p:val>
                                        </p:tav>
                                        <p:tav tm="100000">
                                          <p:val>
                                            <p:strVal val="ppt_h"/>
                                          </p:val>
                                        </p:tav>
                                      </p:tavLst>
                                    </p:anim>
                                    <p:set>
                                      <p:cBhvr>
                                        <p:cTn id="29" dur="1" fill="hold">
                                          <p:stCondLst>
                                            <p:cond delay="499"/>
                                          </p:stCondLst>
                                        </p:cTn>
                                        <p:tgtEl>
                                          <p:spTgt spid="52"/>
                                        </p:tgtEl>
                                        <p:attrNameLst>
                                          <p:attrName>style.visibility</p:attrName>
                                        </p:attrNameLst>
                                      </p:cBhvr>
                                      <p:to>
                                        <p:strVal val="hidden"/>
                                      </p:to>
                                    </p:set>
                                  </p:childTnLst>
                                </p:cTn>
                              </p:par>
                              <p:par>
                                <p:cTn id="30" presetID="45" presetClass="exit" presetSubtype="0" fill="hold" grpId="0" nodeType="withEffect">
                                  <p:stCondLst>
                                    <p:cond delay="0"/>
                                  </p:stCondLst>
                                  <p:childTnLst>
                                    <p:animEffect transition="out" filter="fade">
                                      <p:cBhvr>
                                        <p:cTn id="31" dur="500"/>
                                        <p:tgtEl>
                                          <p:spTgt spid="53"/>
                                        </p:tgtEl>
                                      </p:cBhvr>
                                    </p:animEffect>
                                    <p:anim calcmode="lin" valueType="num">
                                      <p:cBhvr>
                                        <p:cTn id="32" dur="500"/>
                                        <p:tgtEl>
                                          <p:spTgt spid="5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500"/>
                                        <p:tgtEl>
                                          <p:spTgt spid="53"/>
                                        </p:tgtEl>
                                        <p:attrNameLst>
                                          <p:attrName>ppt_h</p:attrName>
                                        </p:attrNameLst>
                                      </p:cBhvr>
                                      <p:tavLst>
                                        <p:tav tm="0">
                                          <p:val>
                                            <p:strVal val="ppt_h"/>
                                          </p:val>
                                        </p:tav>
                                        <p:tav tm="100000">
                                          <p:val>
                                            <p:strVal val="ppt_h"/>
                                          </p:val>
                                        </p:tav>
                                      </p:tavLst>
                                    </p:anim>
                                    <p:set>
                                      <p:cBhvr>
                                        <p:cTn id="34" dur="1" fill="hold">
                                          <p:stCondLst>
                                            <p:cond delay="499"/>
                                          </p:stCondLst>
                                        </p:cTn>
                                        <p:tgtEl>
                                          <p:spTgt spid="53"/>
                                        </p:tgtEl>
                                        <p:attrNameLst>
                                          <p:attrName>style.visibility</p:attrName>
                                        </p:attrNameLst>
                                      </p:cBhvr>
                                      <p:to>
                                        <p:strVal val="hidden"/>
                                      </p:to>
                                    </p:set>
                                  </p:childTnLst>
                                </p:cTn>
                              </p:par>
                              <p:par>
                                <p:cTn id="35" presetID="45" presetClass="exit" presetSubtype="0" fill="hold" grpId="0" nodeType="withEffect">
                                  <p:stCondLst>
                                    <p:cond delay="0"/>
                                  </p:stCondLst>
                                  <p:childTnLst>
                                    <p:animEffect transition="out" filter="fade">
                                      <p:cBhvr>
                                        <p:cTn id="36" dur="500"/>
                                        <p:tgtEl>
                                          <p:spTgt spid="54"/>
                                        </p:tgtEl>
                                      </p:cBhvr>
                                    </p:animEffect>
                                    <p:anim calcmode="lin" valueType="num">
                                      <p:cBhvr>
                                        <p:cTn id="37" dur="500"/>
                                        <p:tgtEl>
                                          <p:spTgt spid="5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500"/>
                                        <p:tgtEl>
                                          <p:spTgt spid="54"/>
                                        </p:tgtEl>
                                        <p:attrNameLst>
                                          <p:attrName>ppt_h</p:attrName>
                                        </p:attrNameLst>
                                      </p:cBhvr>
                                      <p:tavLst>
                                        <p:tav tm="0">
                                          <p:val>
                                            <p:strVal val="ppt_h"/>
                                          </p:val>
                                        </p:tav>
                                        <p:tav tm="100000">
                                          <p:val>
                                            <p:strVal val="ppt_h"/>
                                          </p:val>
                                        </p:tav>
                                      </p:tavLst>
                                    </p:anim>
                                    <p:set>
                                      <p:cBhvr>
                                        <p:cTn id="39" dur="1" fill="hold">
                                          <p:stCondLst>
                                            <p:cond delay="499"/>
                                          </p:stCondLst>
                                        </p:cTn>
                                        <p:tgtEl>
                                          <p:spTgt spid="54"/>
                                        </p:tgtEl>
                                        <p:attrNameLst>
                                          <p:attrName>style.visibility</p:attrName>
                                        </p:attrNameLst>
                                      </p:cBhvr>
                                      <p:to>
                                        <p:strVal val="hidden"/>
                                      </p:to>
                                    </p:set>
                                  </p:childTnLst>
                                </p:cTn>
                              </p:par>
                              <p:par>
                                <p:cTn id="40" presetID="45" presetClass="exit" presetSubtype="0" fill="hold" grpId="0" nodeType="withEffect">
                                  <p:stCondLst>
                                    <p:cond delay="0"/>
                                  </p:stCondLst>
                                  <p:childTnLst>
                                    <p:animEffect transition="out" filter="fade">
                                      <p:cBhvr>
                                        <p:cTn id="41" dur="500"/>
                                        <p:tgtEl>
                                          <p:spTgt spid="56"/>
                                        </p:tgtEl>
                                      </p:cBhvr>
                                    </p:animEffect>
                                    <p:anim calcmode="lin" valueType="num">
                                      <p:cBhvr>
                                        <p:cTn id="42" dur="500"/>
                                        <p:tgtEl>
                                          <p:spTgt spid="5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500"/>
                                        <p:tgtEl>
                                          <p:spTgt spid="56"/>
                                        </p:tgtEl>
                                        <p:attrNameLst>
                                          <p:attrName>ppt_h</p:attrName>
                                        </p:attrNameLst>
                                      </p:cBhvr>
                                      <p:tavLst>
                                        <p:tav tm="0">
                                          <p:val>
                                            <p:strVal val="ppt_h"/>
                                          </p:val>
                                        </p:tav>
                                        <p:tav tm="100000">
                                          <p:val>
                                            <p:strVal val="ppt_h"/>
                                          </p:val>
                                        </p:tav>
                                      </p:tavLst>
                                    </p:anim>
                                    <p:set>
                                      <p:cBhvr>
                                        <p:cTn id="44" dur="1" fill="hold">
                                          <p:stCondLst>
                                            <p:cond delay="499"/>
                                          </p:stCondLst>
                                        </p:cTn>
                                        <p:tgtEl>
                                          <p:spTgt spid="56"/>
                                        </p:tgtEl>
                                        <p:attrNameLst>
                                          <p:attrName>style.visibility</p:attrName>
                                        </p:attrNameLst>
                                      </p:cBhvr>
                                      <p:to>
                                        <p:strVal val="hidden"/>
                                      </p:to>
                                    </p:set>
                                  </p:childTnLst>
                                </p:cTn>
                              </p:par>
                              <p:par>
                                <p:cTn id="45" presetID="45" presetClass="exit" presetSubtype="0" fill="hold" grpId="0" nodeType="withEffect">
                                  <p:stCondLst>
                                    <p:cond delay="0"/>
                                  </p:stCondLst>
                                  <p:childTnLst>
                                    <p:animEffect transition="out" filter="fade">
                                      <p:cBhvr>
                                        <p:cTn id="46" dur="500"/>
                                        <p:tgtEl>
                                          <p:spTgt spid="58"/>
                                        </p:tgtEl>
                                      </p:cBhvr>
                                    </p:animEffect>
                                    <p:anim calcmode="lin" valueType="num">
                                      <p:cBhvr>
                                        <p:cTn id="47" dur="500"/>
                                        <p:tgtEl>
                                          <p:spTgt spid="5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500"/>
                                        <p:tgtEl>
                                          <p:spTgt spid="58"/>
                                        </p:tgtEl>
                                        <p:attrNameLst>
                                          <p:attrName>ppt_h</p:attrName>
                                        </p:attrNameLst>
                                      </p:cBhvr>
                                      <p:tavLst>
                                        <p:tav tm="0">
                                          <p:val>
                                            <p:strVal val="ppt_h"/>
                                          </p:val>
                                        </p:tav>
                                        <p:tav tm="100000">
                                          <p:val>
                                            <p:strVal val="ppt_h"/>
                                          </p:val>
                                        </p:tav>
                                      </p:tavLst>
                                    </p:anim>
                                    <p:set>
                                      <p:cBhvr>
                                        <p:cTn id="49" dur="1" fill="hold">
                                          <p:stCondLst>
                                            <p:cond delay="499"/>
                                          </p:stCondLst>
                                        </p:cTn>
                                        <p:tgtEl>
                                          <p:spTgt spid="58"/>
                                        </p:tgtEl>
                                        <p:attrNameLst>
                                          <p:attrName>style.visibility</p:attrName>
                                        </p:attrNameLst>
                                      </p:cBhvr>
                                      <p:to>
                                        <p:strVal val="hidden"/>
                                      </p:to>
                                    </p:set>
                                  </p:childTnLst>
                                </p:cTn>
                              </p:par>
                              <p:par>
                                <p:cTn id="50" presetID="45" presetClass="exit" presetSubtype="0" fill="hold" grpId="0" nodeType="withEffect">
                                  <p:stCondLst>
                                    <p:cond delay="0"/>
                                  </p:stCondLst>
                                  <p:childTnLst>
                                    <p:animEffect transition="out" filter="fade">
                                      <p:cBhvr>
                                        <p:cTn id="51" dur="500"/>
                                        <p:tgtEl>
                                          <p:spTgt spid="59"/>
                                        </p:tgtEl>
                                      </p:cBhvr>
                                    </p:animEffect>
                                    <p:anim calcmode="lin" valueType="num">
                                      <p:cBhvr>
                                        <p:cTn id="52" dur="500"/>
                                        <p:tgtEl>
                                          <p:spTgt spid="5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3" dur="500"/>
                                        <p:tgtEl>
                                          <p:spTgt spid="59"/>
                                        </p:tgtEl>
                                        <p:attrNameLst>
                                          <p:attrName>ppt_h</p:attrName>
                                        </p:attrNameLst>
                                      </p:cBhvr>
                                      <p:tavLst>
                                        <p:tav tm="0">
                                          <p:val>
                                            <p:strVal val="ppt_h"/>
                                          </p:val>
                                        </p:tav>
                                        <p:tav tm="100000">
                                          <p:val>
                                            <p:strVal val="ppt_h"/>
                                          </p:val>
                                        </p:tav>
                                      </p:tavLst>
                                    </p:anim>
                                    <p:set>
                                      <p:cBhvr>
                                        <p:cTn id="54" dur="1" fill="hold">
                                          <p:stCondLst>
                                            <p:cond delay="499"/>
                                          </p:stCondLst>
                                        </p:cTn>
                                        <p:tgtEl>
                                          <p:spTgt spid="59"/>
                                        </p:tgtEl>
                                        <p:attrNameLst>
                                          <p:attrName>style.visibility</p:attrName>
                                        </p:attrNameLst>
                                      </p:cBhvr>
                                      <p:to>
                                        <p:strVal val="hidden"/>
                                      </p:to>
                                    </p:set>
                                  </p:childTnLst>
                                </p:cTn>
                              </p:par>
                              <p:par>
                                <p:cTn id="55" presetID="45" presetClass="exit" presetSubtype="0" fill="hold" grpId="0" nodeType="withEffect">
                                  <p:stCondLst>
                                    <p:cond delay="0"/>
                                  </p:stCondLst>
                                  <p:childTnLst>
                                    <p:animEffect transition="out" filter="fade">
                                      <p:cBhvr>
                                        <p:cTn id="56" dur="500"/>
                                        <p:tgtEl>
                                          <p:spTgt spid="61"/>
                                        </p:tgtEl>
                                      </p:cBhvr>
                                    </p:animEffect>
                                    <p:anim calcmode="lin" valueType="num">
                                      <p:cBhvr>
                                        <p:cTn id="57" dur="500"/>
                                        <p:tgtEl>
                                          <p:spTgt spid="6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8" dur="500"/>
                                        <p:tgtEl>
                                          <p:spTgt spid="61"/>
                                        </p:tgtEl>
                                        <p:attrNameLst>
                                          <p:attrName>ppt_h</p:attrName>
                                        </p:attrNameLst>
                                      </p:cBhvr>
                                      <p:tavLst>
                                        <p:tav tm="0">
                                          <p:val>
                                            <p:strVal val="ppt_h"/>
                                          </p:val>
                                        </p:tav>
                                        <p:tav tm="100000">
                                          <p:val>
                                            <p:strVal val="ppt_h"/>
                                          </p:val>
                                        </p:tav>
                                      </p:tavLst>
                                    </p:anim>
                                    <p:set>
                                      <p:cBhvr>
                                        <p:cTn id="59" dur="1" fill="hold">
                                          <p:stCondLst>
                                            <p:cond delay="499"/>
                                          </p:stCondLst>
                                        </p:cTn>
                                        <p:tgtEl>
                                          <p:spTgt spid="61"/>
                                        </p:tgtEl>
                                        <p:attrNameLst>
                                          <p:attrName>style.visibility</p:attrName>
                                        </p:attrNameLst>
                                      </p:cBhvr>
                                      <p:to>
                                        <p:strVal val="hidden"/>
                                      </p:to>
                                    </p:set>
                                  </p:childTnLst>
                                </p:cTn>
                              </p:par>
                              <p:par>
                                <p:cTn id="60" presetID="45" presetClass="exit" presetSubtype="0" fill="hold" grpId="0" nodeType="withEffect">
                                  <p:stCondLst>
                                    <p:cond delay="0"/>
                                  </p:stCondLst>
                                  <p:childTnLst>
                                    <p:animEffect transition="out" filter="fade">
                                      <p:cBhvr>
                                        <p:cTn id="61" dur="500"/>
                                        <p:tgtEl>
                                          <p:spTgt spid="62"/>
                                        </p:tgtEl>
                                      </p:cBhvr>
                                    </p:animEffect>
                                    <p:anim calcmode="lin" valueType="num">
                                      <p:cBhvr>
                                        <p:cTn id="62" dur="500"/>
                                        <p:tgtEl>
                                          <p:spTgt spid="6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3" dur="500"/>
                                        <p:tgtEl>
                                          <p:spTgt spid="62"/>
                                        </p:tgtEl>
                                        <p:attrNameLst>
                                          <p:attrName>ppt_h</p:attrName>
                                        </p:attrNameLst>
                                      </p:cBhvr>
                                      <p:tavLst>
                                        <p:tav tm="0">
                                          <p:val>
                                            <p:strVal val="ppt_h"/>
                                          </p:val>
                                        </p:tav>
                                        <p:tav tm="100000">
                                          <p:val>
                                            <p:strVal val="ppt_h"/>
                                          </p:val>
                                        </p:tav>
                                      </p:tavLst>
                                    </p:anim>
                                    <p:set>
                                      <p:cBhvr>
                                        <p:cTn id="64" dur="1" fill="hold">
                                          <p:stCondLst>
                                            <p:cond delay="499"/>
                                          </p:stCondLst>
                                        </p:cTn>
                                        <p:tgtEl>
                                          <p:spTgt spid="62"/>
                                        </p:tgtEl>
                                        <p:attrNameLst>
                                          <p:attrName>style.visibility</p:attrName>
                                        </p:attrNameLst>
                                      </p:cBhvr>
                                      <p:to>
                                        <p:strVal val="hidden"/>
                                      </p:to>
                                    </p:set>
                                  </p:childTnLst>
                                </p:cTn>
                              </p:par>
                              <p:par>
                                <p:cTn id="65" presetID="45" presetClass="exit" presetSubtype="0" fill="hold" grpId="0" nodeType="withEffect">
                                  <p:stCondLst>
                                    <p:cond delay="0"/>
                                  </p:stCondLst>
                                  <p:childTnLst>
                                    <p:animEffect transition="out" filter="fade">
                                      <p:cBhvr>
                                        <p:cTn id="66" dur="500"/>
                                        <p:tgtEl>
                                          <p:spTgt spid="64"/>
                                        </p:tgtEl>
                                      </p:cBhvr>
                                    </p:animEffect>
                                    <p:anim calcmode="lin" valueType="num">
                                      <p:cBhvr>
                                        <p:cTn id="67" dur="500"/>
                                        <p:tgtEl>
                                          <p:spTgt spid="6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8" dur="500"/>
                                        <p:tgtEl>
                                          <p:spTgt spid="64"/>
                                        </p:tgtEl>
                                        <p:attrNameLst>
                                          <p:attrName>ppt_h</p:attrName>
                                        </p:attrNameLst>
                                      </p:cBhvr>
                                      <p:tavLst>
                                        <p:tav tm="0">
                                          <p:val>
                                            <p:strVal val="ppt_h"/>
                                          </p:val>
                                        </p:tav>
                                        <p:tav tm="100000">
                                          <p:val>
                                            <p:strVal val="ppt_h"/>
                                          </p:val>
                                        </p:tav>
                                      </p:tavLst>
                                    </p:anim>
                                    <p:set>
                                      <p:cBhvr>
                                        <p:cTn id="69" dur="1" fill="hold">
                                          <p:stCondLst>
                                            <p:cond delay="499"/>
                                          </p:stCondLst>
                                        </p:cTn>
                                        <p:tgtEl>
                                          <p:spTgt spid="64"/>
                                        </p:tgtEl>
                                        <p:attrNameLst>
                                          <p:attrName>style.visibility</p:attrName>
                                        </p:attrNameLst>
                                      </p:cBhvr>
                                      <p:to>
                                        <p:strVal val="hidden"/>
                                      </p:to>
                                    </p:set>
                                  </p:childTnLst>
                                </p:cTn>
                              </p:par>
                              <p:par>
                                <p:cTn id="70" presetID="45" presetClass="exit" presetSubtype="0" fill="hold" grpId="0" nodeType="withEffect">
                                  <p:stCondLst>
                                    <p:cond delay="0"/>
                                  </p:stCondLst>
                                  <p:childTnLst>
                                    <p:animEffect transition="out" filter="fade">
                                      <p:cBhvr>
                                        <p:cTn id="71" dur="500"/>
                                        <p:tgtEl>
                                          <p:spTgt spid="66"/>
                                        </p:tgtEl>
                                      </p:cBhvr>
                                    </p:animEffect>
                                    <p:anim calcmode="lin" valueType="num">
                                      <p:cBhvr>
                                        <p:cTn id="72" dur="500"/>
                                        <p:tgtEl>
                                          <p:spTgt spid="6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3" dur="500"/>
                                        <p:tgtEl>
                                          <p:spTgt spid="66"/>
                                        </p:tgtEl>
                                        <p:attrNameLst>
                                          <p:attrName>ppt_h</p:attrName>
                                        </p:attrNameLst>
                                      </p:cBhvr>
                                      <p:tavLst>
                                        <p:tav tm="0">
                                          <p:val>
                                            <p:strVal val="ppt_h"/>
                                          </p:val>
                                        </p:tav>
                                        <p:tav tm="100000">
                                          <p:val>
                                            <p:strVal val="ppt_h"/>
                                          </p:val>
                                        </p:tav>
                                      </p:tavLst>
                                    </p:anim>
                                    <p:set>
                                      <p:cBhvr>
                                        <p:cTn id="74" dur="1" fill="hold">
                                          <p:stCondLst>
                                            <p:cond delay="499"/>
                                          </p:stCondLst>
                                        </p:cTn>
                                        <p:tgtEl>
                                          <p:spTgt spid="66"/>
                                        </p:tgtEl>
                                        <p:attrNameLst>
                                          <p:attrName>style.visibility</p:attrName>
                                        </p:attrNameLst>
                                      </p:cBhvr>
                                      <p:to>
                                        <p:strVal val="hidden"/>
                                      </p:to>
                                    </p:set>
                                  </p:childTnLst>
                                </p:cTn>
                              </p:par>
                              <p:par>
                                <p:cTn id="75" presetID="45" presetClass="exit" presetSubtype="0" fill="hold" grpId="0" nodeType="withEffect">
                                  <p:stCondLst>
                                    <p:cond delay="0"/>
                                  </p:stCondLst>
                                  <p:childTnLst>
                                    <p:animEffect transition="out" filter="fade">
                                      <p:cBhvr>
                                        <p:cTn id="76" dur="500"/>
                                        <p:tgtEl>
                                          <p:spTgt spid="68"/>
                                        </p:tgtEl>
                                      </p:cBhvr>
                                    </p:animEffect>
                                    <p:anim calcmode="lin" valueType="num">
                                      <p:cBhvr>
                                        <p:cTn id="77" dur="500"/>
                                        <p:tgtEl>
                                          <p:spTgt spid="6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8" dur="500"/>
                                        <p:tgtEl>
                                          <p:spTgt spid="68"/>
                                        </p:tgtEl>
                                        <p:attrNameLst>
                                          <p:attrName>ppt_h</p:attrName>
                                        </p:attrNameLst>
                                      </p:cBhvr>
                                      <p:tavLst>
                                        <p:tav tm="0">
                                          <p:val>
                                            <p:strVal val="ppt_h"/>
                                          </p:val>
                                        </p:tav>
                                        <p:tav tm="100000">
                                          <p:val>
                                            <p:strVal val="ppt_h"/>
                                          </p:val>
                                        </p:tav>
                                      </p:tavLst>
                                    </p:anim>
                                    <p:set>
                                      <p:cBhvr>
                                        <p:cTn id="79" dur="1" fill="hold">
                                          <p:stCondLst>
                                            <p:cond delay="499"/>
                                          </p:stCondLst>
                                        </p:cTn>
                                        <p:tgtEl>
                                          <p:spTgt spid="68"/>
                                        </p:tgtEl>
                                        <p:attrNameLst>
                                          <p:attrName>style.visibility</p:attrName>
                                        </p:attrNameLst>
                                      </p:cBhvr>
                                      <p:to>
                                        <p:strVal val="hidden"/>
                                      </p:to>
                                    </p:set>
                                  </p:childTnLst>
                                </p:cTn>
                              </p:par>
                              <p:par>
                                <p:cTn id="80" presetID="45" presetClass="exit" presetSubtype="0" fill="hold" grpId="0" nodeType="withEffect">
                                  <p:stCondLst>
                                    <p:cond delay="0"/>
                                  </p:stCondLst>
                                  <p:childTnLst>
                                    <p:animEffect transition="out" filter="fade">
                                      <p:cBhvr>
                                        <p:cTn id="81" dur="500"/>
                                        <p:tgtEl>
                                          <p:spTgt spid="70"/>
                                        </p:tgtEl>
                                      </p:cBhvr>
                                    </p:animEffect>
                                    <p:anim calcmode="lin" valueType="num">
                                      <p:cBhvr>
                                        <p:cTn id="82" dur="500"/>
                                        <p:tgtEl>
                                          <p:spTgt spid="7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3" dur="500"/>
                                        <p:tgtEl>
                                          <p:spTgt spid="70"/>
                                        </p:tgtEl>
                                        <p:attrNameLst>
                                          <p:attrName>ppt_h</p:attrName>
                                        </p:attrNameLst>
                                      </p:cBhvr>
                                      <p:tavLst>
                                        <p:tav tm="0">
                                          <p:val>
                                            <p:strVal val="ppt_h"/>
                                          </p:val>
                                        </p:tav>
                                        <p:tav tm="100000">
                                          <p:val>
                                            <p:strVal val="ppt_h"/>
                                          </p:val>
                                        </p:tav>
                                      </p:tavLst>
                                    </p:anim>
                                    <p:set>
                                      <p:cBhvr>
                                        <p:cTn id="84" dur="1" fill="hold">
                                          <p:stCondLst>
                                            <p:cond delay="499"/>
                                          </p:stCondLst>
                                        </p:cTn>
                                        <p:tgtEl>
                                          <p:spTgt spid="70"/>
                                        </p:tgtEl>
                                        <p:attrNameLst>
                                          <p:attrName>style.visibility</p:attrName>
                                        </p:attrNameLst>
                                      </p:cBhvr>
                                      <p:to>
                                        <p:strVal val="hidden"/>
                                      </p:to>
                                    </p:set>
                                  </p:childTnLst>
                                </p:cTn>
                              </p:par>
                              <p:par>
                                <p:cTn id="85" presetID="45" presetClass="exit" presetSubtype="0" fill="hold" grpId="0" nodeType="withEffect">
                                  <p:stCondLst>
                                    <p:cond delay="0"/>
                                  </p:stCondLst>
                                  <p:childTnLst>
                                    <p:animEffect transition="out" filter="fade">
                                      <p:cBhvr>
                                        <p:cTn id="86" dur="500"/>
                                        <p:tgtEl>
                                          <p:spTgt spid="71"/>
                                        </p:tgtEl>
                                      </p:cBhvr>
                                    </p:animEffect>
                                    <p:anim calcmode="lin" valueType="num">
                                      <p:cBhvr>
                                        <p:cTn id="87" dur="500"/>
                                        <p:tgtEl>
                                          <p:spTgt spid="7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8" dur="500"/>
                                        <p:tgtEl>
                                          <p:spTgt spid="71"/>
                                        </p:tgtEl>
                                        <p:attrNameLst>
                                          <p:attrName>ppt_h</p:attrName>
                                        </p:attrNameLst>
                                      </p:cBhvr>
                                      <p:tavLst>
                                        <p:tav tm="0">
                                          <p:val>
                                            <p:strVal val="ppt_h"/>
                                          </p:val>
                                        </p:tav>
                                        <p:tav tm="100000">
                                          <p:val>
                                            <p:strVal val="ppt_h"/>
                                          </p:val>
                                        </p:tav>
                                      </p:tavLst>
                                    </p:anim>
                                    <p:set>
                                      <p:cBhvr>
                                        <p:cTn id="89" dur="1" fill="hold">
                                          <p:stCondLst>
                                            <p:cond delay="499"/>
                                          </p:stCondLst>
                                        </p:cTn>
                                        <p:tgtEl>
                                          <p:spTgt spid="71"/>
                                        </p:tgtEl>
                                        <p:attrNameLst>
                                          <p:attrName>style.visibility</p:attrName>
                                        </p:attrNameLst>
                                      </p:cBhvr>
                                      <p:to>
                                        <p:strVal val="hidden"/>
                                      </p:to>
                                    </p:set>
                                  </p:childTnLst>
                                </p:cTn>
                              </p:par>
                              <p:par>
                                <p:cTn id="90" presetID="45" presetClass="exit" presetSubtype="0" fill="hold" grpId="0" nodeType="withEffect">
                                  <p:stCondLst>
                                    <p:cond delay="0"/>
                                  </p:stCondLst>
                                  <p:childTnLst>
                                    <p:animEffect transition="out" filter="fade">
                                      <p:cBhvr>
                                        <p:cTn id="91" dur="500"/>
                                        <p:tgtEl>
                                          <p:spTgt spid="72"/>
                                        </p:tgtEl>
                                      </p:cBhvr>
                                    </p:animEffect>
                                    <p:anim calcmode="lin" valueType="num">
                                      <p:cBhvr>
                                        <p:cTn id="92" dur="500"/>
                                        <p:tgtEl>
                                          <p:spTgt spid="7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3" dur="500"/>
                                        <p:tgtEl>
                                          <p:spTgt spid="72"/>
                                        </p:tgtEl>
                                        <p:attrNameLst>
                                          <p:attrName>ppt_h</p:attrName>
                                        </p:attrNameLst>
                                      </p:cBhvr>
                                      <p:tavLst>
                                        <p:tav tm="0">
                                          <p:val>
                                            <p:strVal val="ppt_h"/>
                                          </p:val>
                                        </p:tav>
                                        <p:tav tm="100000">
                                          <p:val>
                                            <p:strVal val="ppt_h"/>
                                          </p:val>
                                        </p:tav>
                                      </p:tavLst>
                                    </p:anim>
                                    <p:set>
                                      <p:cBhvr>
                                        <p:cTn id="94" dur="1" fill="hold">
                                          <p:stCondLst>
                                            <p:cond delay="499"/>
                                          </p:stCondLst>
                                        </p:cTn>
                                        <p:tgtEl>
                                          <p:spTgt spid="72"/>
                                        </p:tgtEl>
                                        <p:attrNameLst>
                                          <p:attrName>style.visibility</p:attrName>
                                        </p:attrNameLst>
                                      </p:cBhvr>
                                      <p:to>
                                        <p:strVal val="hidden"/>
                                      </p:to>
                                    </p:set>
                                  </p:childTnLst>
                                </p:cTn>
                              </p:par>
                              <p:par>
                                <p:cTn id="95" presetID="45" presetClass="exit" presetSubtype="0" fill="hold" grpId="0" nodeType="withEffect">
                                  <p:stCondLst>
                                    <p:cond delay="0"/>
                                  </p:stCondLst>
                                  <p:childTnLst>
                                    <p:animEffect transition="out" filter="fade">
                                      <p:cBhvr>
                                        <p:cTn id="96" dur="500"/>
                                        <p:tgtEl>
                                          <p:spTgt spid="73"/>
                                        </p:tgtEl>
                                      </p:cBhvr>
                                    </p:animEffect>
                                    <p:anim calcmode="lin" valueType="num">
                                      <p:cBhvr>
                                        <p:cTn id="97" dur="500"/>
                                        <p:tgtEl>
                                          <p:spTgt spid="7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8" dur="500"/>
                                        <p:tgtEl>
                                          <p:spTgt spid="73"/>
                                        </p:tgtEl>
                                        <p:attrNameLst>
                                          <p:attrName>ppt_h</p:attrName>
                                        </p:attrNameLst>
                                      </p:cBhvr>
                                      <p:tavLst>
                                        <p:tav tm="0">
                                          <p:val>
                                            <p:strVal val="ppt_h"/>
                                          </p:val>
                                        </p:tav>
                                        <p:tav tm="100000">
                                          <p:val>
                                            <p:strVal val="ppt_h"/>
                                          </p:val>
                                        </p:tav>
                                      </p:tavLst>
                                    </p:anim>
                                    <p:set>
                                      <p:cBhvr>
                                        <p:cTn id="99" dur="1" fill="hold">
                                          <p:stCondLst>
                                            <p:cond delay="499"/>
                                          </p:stCondLst>
                                        </p:cTn>
                                        <p:tgtEl>
                                          <p:spTgt spid="73"/>
                                        </p:tgtEl>
                                        <p:attrNameLst>
                                          <p:attrName>style.visibility</p:attrName>
                                        </p:attrNameLst>
                                      </p:cBhvr>
                                      <p:to>
                                        <p:strVal val="hidden"/>
                                      </p:to>
                                    </p:set>
                                  </p:childTnLst>
                                </p:cTn>
                              </p:par>
                              <p:par>
                                <p:cTn id="100" presetID="45" presetClass="exit" presetSubtype="0" fill="hold" grpId="0" nodeType="withEffect">
                                  <p:stCondLst>
                                    <p:cond delay="0"/>
                                  </p:stCondLst>
                                  <p:childTnLst>
                                    <p:animEffect transition="out" filter="fade">
                                      <p:cBhvr>
                                        <p:cTn id="101" dur="500"/>
                                        <p:tgtEl>
                                          <p:spTgt spid="74"/>
                                        </p:tgtEl>
                                      </p:cBhvr>
                                    </p:animEffect>
                                    <p:anim calcmode="lin" valueType="num">
                                      <p:cBhvr>
                                        <p:cTn id="102" dur="500"/>
                                        <p:tgtEl>
                                          <p:spTgt spid="7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3" dur="500"/>
                                        <p:tgtEl>
                                          <p:spTgt spid="74"/>
                                        </p:tgtEl>
                                        <p:attrNameLst>
                                          <p:attrName>ppt_h</p:attrName>
                                        </p:attrNameLst>
                                      </p:cBhvr>
                                      <p:tavLst>
                                        <p:tav tm="0">
                                          <p:val>
                                            <p:strVal val="ppt_h"/>
                                          </p:val>
                                        </p:tav>
                                        <p:tav tm="100000">
                                          <p:val>
                                            <p:strVal val="ppt_h"/>
                                          </p:val>
                                        </p:tav>
                                      </p:tavLst>
                                    </p:anim>
                                    <p:set>
                                      <p:cBhvr>
                                        <p:cTn id="104" dur="1" fill="hold">
                                          <p:stCondLst>
                                            <p:cond delay="499"/>
                                          </p:stCondLst>
                                        </p:cTn>
                                        <p:tgtEl>
                                          <p:spTgt spid="74"/>
                                        </p:tgtEl>
                                        <p:attrNameLst>
                                          <p:attrName>style.visibility</p:attrName>
                                        </p:attrNameLst>
                                      </p:cBhvr>
                                      <p:to>
                                        <p:strVal val="hidden"/>
                                      </p:to>
                                    </p:set>
                                  </p:childTnLst>
                                </p:cTn>
                              </p:par>
                              <p:par>
                                <p:cTn id="105" presetID="45" presetClass="exit" presetSubtype="0" fill="hold" grpId="0" nodeType="withEffect">
                                  <p:stCondLst>
                                    <p:cond delay="0"/>
                                  </p:stCondLst>
                                  <p:childTnLst>
                                    <p:animEffect transition="out" filter="fade">
                                      <p:cBhvr>
                                        <p:cTn id="106" dur="500"/>
                                        <p:tgtEl>
                                          <p:spTgt spid="75"/>
                                        </p:tgtEl>
                                      </p:cBhvr>
                                    </p:animEffect>
                                    <p:anim calcmode="lin" valueType="num">
                                      <p:cBhvr>
                                        <p:cTn id="107" dur="500"/>
                                        <p:tgtEl>
                                          <p:spTgt spid="7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8" dur="500"/>
                                        <p:tgtEl>
                                          <p:spTgt spid="75"/>
                                        </p:tgtEl>
                                        <p:attrNameLst>
                                          <p:attrName>ppt_h</p:attrName>
                                        </p:attrNameLst>
                                      </p:cBhvr>
                                      <p:tavLst>
                                        <p:tav tm="0">
                                          <p:val>
                                            <p:strVal val="ppt_h"/>
                                          </p:val>
                                        </p:tav>
                                        <p:tav tm="100000">
                                          <p:val>
                                            <p:strVal val="ppt_h"/>
                                          </p:val>
                                        </p:tav>
                                      </p:tavLst>
                                    </p:anim>
                                    <p:set>
                                      <p:cBhvr>
                                        <p:cTn id="109" dur="1" fill="hold">
                                          <p:stCondLst>
                                            <p:cond delay="499"/>
                                          </p:stCondLst>
                                        </p:cTn>
                                        <p:tgtEl>
                                          <p:spTgt spid="75"/>
                                        </p:tgtEl>
                                        <p:attrNameLst>
                                          <p:attrName>style.visibility</p:attrName>
                                        </p:attrNameLst>
                                      </p:cBhvr>
                                      <p:to>
                                        <p:strVal val="hidden"/>
                                      </p:to>
                                    </p:set>
                                  </p:childTnLst>
                                </p:cTn>
                              </p:par>
                              <p:par>
                                <p:cTn id="110" presetID="45" presetClass="exit" presetSubtype="0" fill="hold" grpId="0" nodeType="withEffect">
                                  <p:stCondLst>
                                    <p:cond delay="0"/>
                                  </p:stCondLst>
                                  <p:childTnLst>
                                    <p:animEffect transition="out" filter="fade">
                                      <p:cBhvr>
                                        <p:cTn id="111" dur="500"/>
                                        <p:tgtEl>
                                          <p:spTgt spid="76"/>
                                        </p:tgtEl>
                                      </p:cBhvr>
                                    </p:animEffect>
                                    <p:anim calcmode="lin" valueType="num">
                                      <p:cBhvr>
                                        <p:cTn id="112" dur="500"/>
                                        <p:tgtEl>
                                          <p:spTgt spid="7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3" dur="500"/>
                                        <p:tgtEl>
                                          <p:spTgt spid="76"/>
                                        </p:tgtEl>
                                        <p:attrNameLst>
                                          <p:attrName>ppt_h</p:attrName>
                                        </p:attrNameLst>
                                      </p:cBhvr>
                                      <p:tavLst>
                                        <p:tav tm="0">
                                          <p:val>
                                            <p:strVal val="ppt_h"/>
                                          </p:val>
                                        </p:tav>
                                        <p:tav tm="100000">
                                          <p:val>
                                            <p:strVal val="ppt_h"/>
                                          </p:val>
                                        </p:tav>
                                      </p:tavLst>
                                    </p:anim>
                                    <p:set>
                                      <p:cBhvr>
                                        <p:cTn id="114" dur="1" fill="hold">
                                          <p:stCondLst>
                                            <p:cond delay="499"/>
                                          </p:stCondLst>
                                        </p:cTn>
                                        <p:tgtEl>
                                          <p:spTgt spid="76"/>
                                        </p:tgtEl>
                                        <p:attrNameLst>
                                          <p:attrName>style.visibility</p:attrName>
                                        </p:attrNameLst>
                                      </p:cBhvr>
                                      <p:to>
                                        <p:strVal val="hidden"/>
                                      </p:to>
                                    </p:set>
                                  </p:childTnLst>
                                </p:cTn>
                              </p:par>
                              <p:par>
                                <p:cTn id="115" presetID="45" presetClass="exit" presetSubtype="0" fill="hold" grpId="0" nodeType="withEffect">
                                  <p:stCondLst>
                                    <p:cond delay="0"/>
                                  </p:stCondLst>
                                  <p:childTnLst>
                                    <p:animEffect transition="out" filter="fade">
                                      <p:cBhvr>
                                        <p:cTn id="116" dur="500"/>
                                        <p:tgtEl>
                                          <p:spTgt spid="78"/>
                                        </p:tgtEl>
                                      </p:cBhvr>
                                    </p:animEffect>
                                    <p:anim calcmode="lin" valueType="num">
                                      <p:cBhvr>
                                        <p:cTn id="117" dur="500"/>
                                        <p:tgtEl>
                                          <p:spTgt spid="7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8" dur="500"/>
                                        <p:tgtEl>
                                          <p:spTgt spid="78"/>
                                        </p:tgtEl>
                                        <p:attrNameLst>
                                          <p:attrName>ppt_h</p:attrName>
                                        </p:attrNameLst>
                                      </p:cBhvr>
                                      <p:tavLst>
                                        <p:tav tm="0">
                                          <p:val>
                                            <p:strVal val="ppt_h"/>
                                          </p:val>
                                        </p:tav>
                                        <p:tav tm="100000">
                                          <p:val>
                                            <p:strVal val="ppt_h"/>
                                          </p:val>
                                        </p:tav>
                                      </p:tavLst>
                                    </p:anim>
                                    <p:set>
                                      <p:cBhvr>
                                        <p:cTn id="119" dur="1" fill="hold">
                                          <p:stCondLst>
                                            <p:cond delay="499"/>
                                          </p:stCondLst>
                                        </p:cTn>
                                        <p:tgtEl>
                                          <p:spTgt spid="78"/>
                                        </p:tgtEl>
                                        <p:attrNameLst>
                                          <p:attrName>style.visibility</p:attrName>
                                        </p:attrNameLst>
                                      </p:cBhvr>
                                      <p:to>
                                        <p:strVal val="hidden"/>
                                      </p:to>
                                    </p:set>
                                  </p:childTnLst>
                                </p:cTn>
                              </p:par>
                              <p:par>
                                <p:cTn id="120" presetID="45" presetClass="exit" presetSubtype="0" fill="hold" grpId="0" nodeType="withEffect">
                                  <p:stCondLst>
                                    <p:cond delay="0"/>
                                  </p:stCondLst>
                                  <p:childTnLst>
                                    <p:animEffect transition="out" filter="fade">
                                      <p:cBhvr>
                                        <p:cTn id="121" dur="500"/>
                                        <p:tgtEl>
                                          <p:spTgt spid="79"/>
                                        </p:tgtEl>
                                      </p:cBhvr>
                                    </p:animEffect>
                                    <p:anim calcmode="lin" valueType="num">
                                      <p:cBhvr>
                                        <p:cTn id="122" dur="500"/>
                                        <p:tgtEl>
                                          <p:spTgt spid="7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3" dur="500"/>
                                        <p:tgtEl>
                                          <p:spTgt spid="79"/>
                                        </p:tgtEl>
                                        <p:attrNameLst>
                                          <p:attrName>ppt_h</p:attrName>
                                        </p:attrNameLst>
                                      </p:cBhvr>
                                      <p:tavLst>
                                        <p:tav tm="0">
                                          <p:val>
                                            <p:strVal val="ppt_h"/>
                                          </p:val>
                                        </p:tav>
                                        <p:tav tm="100000">
                                          <p:val>
                                            <p:strVal val="ppt_h"/>
                                          </p:val>
                                        </p:tav>
                                      </p:tavLst>
                                    </p:anim>
                                    <p:set>
                                      <p:cBhvr>
                                        <p:cTn id="124" dur="1" fill="hold">
                                          <p:stCondLst>
                                            <p:cond delay="499"/>
                                          </p:stCondLst>
                                        </p:cTn>
                                        <p:tgtEl>
                                          <p:spTgt spid="79"/>
                                        </p:tgtEl>
                                        <p:attrNameLst>
                                          <p:attrName>style.visibility</p:attrName>
                                        </p:attrNameLst>
                                      </p:cBhvr>
                                      <p:to>
                                        <p:strVal val="hidden"/>
                                      </p:to>
                                    </p:set>
                                  </p:childTnLst>
                                </p:cTn>
                              </p:par>
                            </p:childTnLst>
                          </p:cTn>
                        </p:par>
                        <p:par>
                          <p:cTn id="125" fill="hold">
                            <p:stCondLst>
                              <p:cond delay="500"/>
                            </p:stCondLst>
                            <p:childTnLst>
                              <p:par>
                                <p:cTn id="126" presetID="22" presetClass="entr" presetSubtype="4" fill="hold" grpId="0" nodeType="afterEffect">
                                  <p:stCondLst>
                                    <p:cond delay="0"/>
                                  </p:stCondLst>
                                  <p:childTnLst>
                                    <p:set>
                                      <p:cBhvr>
                                        <p:cTn id="127" dur="1" fill="hold">
                                          <p:stCondLst>
                                            <p:cond delay="0"/>
                                          </p:stCondLst>
                                        </p:cTn>
                                        <p:tgtEl>
                                          <p:spTgt spid="83"/>
                                        </p:tgtEl>
                                        <p:attrNameLst>
                                          <p:attrName>style.visibility</p:attrName>
                                        </p:attrNameLst>
                                      </p:cBhvr>
                                      <p:to>
                                        <p:strVal val="visible"/>
                                      </p:to>
                                    </p:set>
                                    <p:animEffect transition="in" filter="wipe(down)">
                                      <p:cBhvr>
                                        <p:cTn id="128" dur="500"/>
                                        <p:tgtEl>
                                          <p:spTgt spid="8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86"/>
                                        </p:tgtEl>
                                        <p:attrNameLst>
                                          <p:attrName>style.visibility</p:attrName>
                                        </p:attrNameLst>
                                      </p:cBhvr>
                                      <p:to>
                                        <p:strVal val="visible"/>
                                      </p:to>
                                    </p:set>
                                    <p:animEffect transition="in" filter="wipe(down)">
                                      <p:cBhvr>
                                        <p:cTn id="133" dur="500"/>
                                        <p:tgtEl>
                                          <p:spTgt spid="86"/>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81"/>
                                        </p:tgtEl>
                                        <p:attrNameLst>
                                          <p:attrName>style.visibility</p:attrName>
                                        </p:attrNameLst>
                                      </p:cBhvr>
                                      <p:to>
                                        <p:strVal val="visible"/>
                                      </p:to>
                                    </p:set>
                                    <p:animEffect transition="in" filter="fade">
                                      <p:cBhvr>
                                        <p:cTn id="138" dur="500"/>
                                        <p:tgtEl>
                                          <p:spTgt spid="8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82"/>
                                        </p:tgtEl>
                                        <p:attrNameLst>
                                          <p:attrName>style.visibility</p:attrName>
                                        </p:attrNameLst>
                                      </p:cBhvr>
                                      <p:to>
                                        <p:strVal val="visible"/>
                                      </p:to>
                                    </p:set>
                                    <p:animEffect transition="in" filter="fade">
                                      <p:cBhvr>
                                        <p:cTn id="141" dur="500"/>
                                        <p:tgtEl>
                                          <p:spTgt spid="82"/>
                                        </p:tgtEl>
                                      </p:cBhvr>
                                    </p:animEffect>
                                  </p:childTnLst>
                                </p:cTn>
                              </p:par>
                            </p:childTnLst>
                          </p:cTn>
                        </p:par>
                        <p:par>
                          <p:cTn id="142" fill="hold">
                            <p:stCondLst>
                              <p:cond delay="500"/>
                            </p:stCondLst>
                            <p:childTnLst>
                              <p:par>
                                <p:cTn id="143" presetID="10" presetClass="entr" presetSubtype="0" fill="hold" nodeType="afterEffect">
                                  <p:stCondLst>
                                    <p:cond delay="0"/>
                                  </p:stCondLst>
                                  <p:childTnLst>
                                    <p:set>
                                      <p:cBhvr>
                                        <p:cTn id="144" dur="1" fill="hold">
                                          <p:stCondLst>
                                            <p:cond delay="0"/>
                                          </p:stCondLst>
                                        </p:cTn>
                                        <p:tgtEl>
                                          <p:spTgt spid="85"/>
                                        </p:tgtEl>
                                        <p:attrNameLst>
                                          <p:attrName>style.visibility</p:attrName>
                                        </p:attrNameLst>
                                      </p:cBhvr>
                                      <p:to>
                                        <p:strVal val="visible"/>
                                      </p:to>
                                    </p:set>
                                    <p:animEffect transition="in" filter="fade">
                                      <p:cBhvr>
                                        <p:cTn id="145" dur="500"/>
                                        <p:tgtEl>
                                          <p:spTgt spid="85"/>
                                        </p:tgtEl>
                                      </p:cBhvr>
                                    </p:animEffect>
                                  </p:childTnLst>
                                </p:cTn>
                              </p:par>
                              <p:par>
                                <p:cTn id="146" presetID="10" presetClass="entr" presetSubtype="0" fill="hold" nodeType="withEffect">
                                  <p:stCondLst>
                                    <p:cond delay="0"/>
                                  </p:stCondLst>
                                  <p:childTnLst>
                                    <p:set>
                                      <p:cBhvr>
                                        <p:cTn id="147" dur="1" fill="hold">
                                          <p:stCondLst>
                                            <p:cond delay="0"/>
                                          </p:stCondLst>
                                        </p:cTn>
                                        <p:tgtEl>
                                          <p:spTgt spid="88"/>
                                        </p:tgtEl>
                                        <p:attrNameLst>
                                          <p:attrName>style.visibility</p:attrName>
                                        </p:attrNameLst>
                                      </p:cBhvr>
                                      <p:to>
                                        <p:strVal val="visible"/>
                                      </p:to>
                                    </p:set>
                                    <p:animEffect transition="in" filter="fade">
                                      <p:cBhvr>
                                        <p:cTn id="148" dur="500"/>
                                        <p:tgtEl>
                                          <p:spTgt spid="8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92"/>
                                        </p:tgtEl>
                                        <p:attrNameLst>
                                          <p:attrName>style.visibility</p:attrName>
                                        </p:attrNameLst>
                                      </p:cBhvr>
                                      <p:to>
                                        <p:strVal val="visible"/>
                                      </p:to>
                                    </p:set>
                                    <p:animEffect transition="in" filter="fade">
                                      <p:cBhvr>
                                        <p:cTn id="15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6" grpId="0" animBg="1"/>
      <p:bldP spid="58" grpId="0" animBg="1"/>
      <p:bldP spid="59" grpId="0" animBg="1"/>
      <p:bldP spid="61" grpId="0" animBg="1"/>
      <p:bldP spid="62" grpId="0" animBg="1"/>
      <p:bldP spid="64" grpId="0" animBg="1"/>
      <p:bldP spid="66" grpId="0" animBg="1"/>
      <p:bldP spid="68" grpId="0" animBg="1"/>
      <p:bldP spid="70" grpId="0" animBg="1"/>
      <p:bldP spid="71" grpId="0" animBg="1"/>
      <p:bldP spid="72" grpId="0" animBg="1"/>
      <p:bldP spid="73" grpId="0" animBg="1"/>
      <p:bldP spid="74" grpId="0" animBg="1"/>
      <p:bldP spid="75" grpId="0" animBg="1"/>
      <p:bldP spid="76" grpId="0" animBg="1"/>
      <p:bldP spid="78" grpId="0" animBg="1"/>
      <p:bldP spid="79" grpId="0" animBg="1"/>
      <p:bldP spid="80" grpId="0"/>
      <p:bldP spid="81" grpId="0" animBg="1"/>
      <p:bldP spid="82" grpId="0"/>
      <p:bldP spid="83" grpId="0"/>
      <p:bldP spid="92" grpId="0" animBg="1"/>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직선 화살표 연결선 85"/>
          <p:cNvCxnSpPr/>
          <p:nvPr/>
        </p:nvCxnSpPr>
        <p:spPr>
          <a:xfrm>
            <a:off x="3649903" y="5896931"/>
            <a:ext cx="7215448"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7" name="직선 화살표 연결선 86"/>
          <p:cNvCxnSpPr/>
          <p:nvPr/>
        </p:nvCxnSpPr>
        <p:spPr>
          <a:xfrm flipV="1">
            <a:off x="3649903" y="1690692"/>
            <a:ext cx="0" cy="420623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061466" y="5999324"/>
            <a:ext cx="2392322" cy="369332"/>
          </a:xfrm>
          <a:prstGeom prst="rect">
            <a:avLst/>
          </a:prstGeom>
          <a:noFill/>
        </p:spPr>
        <p:txBody>
          <a:bodyPr wrap="none" rtlCol="0">
            <a:spAutoFit/>
          </a:bodyPr>
          <a:lstStyle/>
          <a:p>
            <a:r>
              <a:rPr lang="en-US" altLang="ko-KR" dirty="0" smtClean="0">
                <a:solidFill>
                  <a:schemeClr val="accent5"/>
                </a:solidFill>
              </a:rPr>
              <a:t>independent variable</a:t>
            </a:r>
            <a:endParaRPr lang="ko-KR" altLang="en-US" dirty="0">
              <a:solidFill>
                <a:schemeClr val="accent5"/>
              </a:solidFill>
            </a:endParaRPr>
          </a:p>
        </p:txBody>
      </p:sp>
      <p:sp>
        <p:nvSpPr>
          <p:cNvPr id="90" name="TextBox 89"/>
          <p:cNvSpPr txBox="1"/>
          <p:nvPr/>
        </p:nvSpPr>
        <p:spPr>
          <a:xfrm rot="16200000">
            <a:off x="2158333" y="3609144"/>
            <a:ext cx="2259273" cy="369332"/>
          </a:xfrm>
          <a:prstGeom prst="rect">
            <a:avLst/>
          </a:prstGeom>
          <a:noFill/>
        </p:spPr>
        <p:txBody>
          <a:bodyPr wrap="none" rtlCol="0">
            <a:spAutoFit/>
          </a:bodyPr>
          <a:lstStyle/>
          <a:p>
            <a:r>
              <a:rPr lang="en-US" altLang="ko-KR" dirty="0" smtClean="0">
                <a:solidFill>
                  <a:srgbClr val="00B050"/>
                </a:solidFill>
              </a:rPr>
              <a:t>dependent variable</a:t>
            </a:r>
            <a:endParaRPr lang="ko-KR" altLang="en-US" dirty="0">
              <a:solidFill>
                <a:srgbClr val="00B050"/>
              </a:solidFill>
            </a:endParaRPr>
          </a:p>
        </p:txBody>
      </p:sp>
      <p:sp>
        <p:nvSpPr>
          <p:cNvPr id="91" name="TextBox 90"/>
          <p:cNvSpPr txBox="1"/>
          <p:nvPr/>
        </p:nvSpPr>
        <p:spPr>
          <a:xfrm>
            <a:off x="10865351" y="5712265"/>
            <a:ext cx="324128" cy="369332"/>
          </a:xfrm>
          <a:prstGeom prst="rect">
            <a:avLst/>
          </a:prstGeom>
          <a:noFill/>
        </p:spPr>
        <p:txBody>
          <a:bodyPr wrap="none" rtlCol="0">
            <a:spAutoFit/>
          </a:bodyPr>
          <a:lstStyle/>
          <a:p>
            <a:r>
              <a:rPr lang="en-US" altLang="ko-KR" dirty="0" smtClean="0">
                <a:solidFill>
                  <a:schemeClr val="accent5"/>
                </a:solidFill>
              </a:rPr>
              <a:t>X</a:t>
            </a:r>
            <a:endParaRPr lang="ko-KR" altLang="en-US" dirty="0">
              <a:solidFill>
                <a:schemeClr val="accent5"/>
              </a:solidFill>
            </a:endParaRPr>
          </a:p>
        </p:txBody>
      </p:sp>
      <p:sp>
        <p:nvSpPr>
          <p:cNvPr id="93" name="TextBox 92"/>
          <p:cNvSpPr txBox="1"/>
          <p:nvPr/>
        </p:nvSpPr>
        <p:spPr>
          <a:xfrm>
            <a:off x="3492648" y="1351288"/>
            <a:ext cx="314510" cy="369332"/>
          </a:xfrm>
          <a:prstGeom prst="rect">
            <a:avLst/>
          </a:prstGeom>
          <a:noFill/>
        </p:spPr>
        <p:txBody>
          <a:bodyPr wrap="none" rtlCol="0">
            <a:spAutoFit/>
          </a:bodyPr>
          <a:lstStyle/>
          <a:p>
            <a:r>
              <a:rPr lang="en-US" altLang="ko-KR" dirty="0">
                <a:solidFill>
                  <a:srgbClr val="00B050"/>
                </a:solidFill>
              </a:rPr>
              <a:t>Y</a:t>
            </a:r>
            <a:endParaRPr lang="ko-KR" altLang="en-US" dirty="0">
              <a:solidFill>
                <a:srgbClr val="00B050"/>
              </a:solidFill>
            </a:endParaRPr>
          </a:p>
        </p:txBody>
      </p:sp>
      <p:cxnSp>
        <p:nvCxnSpPr>
          <p:cNvPr id="94" name="직선 연결선 93"/>
          <p:cNvCxnSpPr/>
          <p:nvPr/>
        </p:nvCxnSpPr>
        <p:spPr>
          <a:xfrm flipV="1">
            <a:off x="3649903" y="2305833"/>
            <a:ext cx="5453149" cy="2617614"/>
          </a:xfrm>
          <a:prstGeom prst="line">
            <a:avLst/>
          </a:prstGeom>
          <a:ln w="38100">
            <a:solidFill>
              <a:schemeClr val="accent2">
                <a:lumMod val="75000"/>
              </a:schemeClr>
            </a:solidFill>
            <a:prstDash val="sysDot"/>
          </a:ln>
        </p:spPr>
        <p:style>
          <a:lnRef idx="1">
            <a:schemeClr val="accent2"/>
          </a:lnRef>
          <a:fillRef idx="0">
            <a:schemeClr val="accent2"/>
          </a:fillRef>
          <a:effectRef idx="0">
            <a:schemeClr val="accent2"/>
          </a:effectRef>
          <a:fontRef idx="minor">
            <a:schemeClr val="tx1"/>
          </a:fontRef>
        </p:style>
      </p:cxnSp>
      <p:sp>
        <p:nvSpPr>
          <p:cNvPr id="95" name="타원 94"/>
          <p:cNvSpPr/>
          <p:nvPr/>
        </p:nvSpPr>
        <p:spPr>
          <a:xfrm>
            <a:off x="4871156" y="3988286"/>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타원 95"/>
          <p:cNvSpPr/>
          <p:nvPr/>
        </p:nvSpPr>
        <p:spPr>
          <a:xfrm>
            <a:off x="5948576" y="3576242"/>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타원 96"/>
          <p:cNvSpPr/>
          <p:nvPr/>
        </p:nvSpPr>
        <p:spPr>
          <a:xfrm>
            <a:off x="6642844" y="3420528"/>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8" name="타원 97"/>
          <p:cNvSpPr/>
          <p:nvPr/>
        </p:nvSpPr>
        <p:spPr>
          <a:xfrm>
            <a:off x="7054427" y="3841531"/>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타원 98"/>
          <p:cNvSpPr/>
          <p:nvPr/>
        </p:nvSpPr>
        <p:spPr>
          <a:xfrm>
            <a:off x="8318321" y="4425621"/>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타원 99"/>
          <p:cNvSpPr/>
          <p:nvPr/>
        </p:nvSpPr>
        <p:spPr>
          <a:xfrm>
            <a:off x="6709910" y="2878384"/>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타원 100"/>
          <p:cNvSpPr/>
          <p:nvPr/>
        </p:nvSpPr>
        <p:spPr>
          <a:xfrm>
            <a:off x="7872948" y="3089604"/>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타원 101"/>
          <p:cNvSpPr/>
          <p:nvPr/>
        </p:nvSpPr>
        <p:spPr>
          <a:xfrm>
            <a:off x="7618666" y="1989528"/>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타원 102"/>
          <p:cNvSpPr/>
          <p:nvPr/>
        </p:nvSpPr>
        <p:spPr>
          <a:xfrm>
            <a:off x="5148965" y="4335309"/>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타원 103"/>
          <p:cNvSpPr/>
          <p:nvPr/>
        </p:nvSpPr>
        <p:spPr>
          <a:xfrm>
            <a:off x="8318321" y="2596439"/>
            <a:ext cx="135467" cy="135467"/>
          </a:xfrm>
          <a:prstGeom prst="ellipse">
            <a:avLst/>
          </a:prstGeom>
          <a:solidFill>
            <a:schemeClr val="accent2">
              <a:lumMod val="75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5" name="직선 연결선 104"/>
          <p:cNvCxnSpPr>
            <a:stCxn id="104" idx="4"/>
            <a:endCxn id="99" idx="0"/>
          </p:cNvCxnSpPr>
          <p:nvPr/>
        </p:nvCxnSpPr>
        <p:spPr>
          <a:xfrm>
            <a:off x="8386055" y="2731906"/>
            <a:ext cx="0" cy="1693715"/>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8521522" y="4308688"/>
            <a:ext cx="835485" cy="369332"/>
          </a:xfrm>
          <a:prstGeom prst="rect">
            <a:avLst/>
          </a:prstGeom>
          <a:noFill/>
        </p:spPr>
        <p:txBody>
          <a:bodyPr wrap="none" rtlCol="0">
            <a:spAutoFit/>
          </a:bodyPr>
          <a:lstStyle/>
          <a:p>
            <a:r>
              <a:rPr lang="en-US" altLang="ko-KR" dirty="0" smtClean="0">
                <a:solidFill>
                  <a:schemeClr val="accent5"/>
                </a:solidFill>
              </a:rPr>
              <a:t>Actual</a:t>
            </a:r>
            <a:endParaRPr lang="ko-KR" altLang="en-US" dirty="0">
              <a:solidFill>
                <a:schemeClr val="accent5"/>
              </a:solidFill>
            </a:endParaRPr>
          </a:p>
        </p:txBody>
      </p:sp>
      <p:sp>
        <p:nvSpPr>
          <p:cNvPr id="107" name="TextBox 106"/>
          <p:cNvSpPr txBox="1"/>
          <p:nvPr/>
        </p:nvSpPr>
        <p:spPr>
          <a:xfrm>
            <a:off x="7245124" y="2208507"/>
            <a:ext cx="1208664" cy="369332"/>
          </a:xfrm>
          <a:prstGeom prst="rect">
            <a:avLst/>
          </a:prstGeom>
          <a:noFill/>
        </p:spPr>
        <p:txBody>
          <a:bodyPr wrap="none" rtlCol="0">
            <a:spAutoFit/>
          </a:bodyPr>
          <a:lstStyle/>
          <a:p>
            <a:r>
              <a:rPr lang="en-US" altLang="ko-KR" dirty="0" smtClean="0">
                <a:solidFill>
                  <a:schemeClr val="accent2">
                    <a:lumMod val="75000"/>
                  </a:schemeClr>
                </a:solidFill>
              </a:rPr>
              <a:t>estimated</a:t>
            </a:r>
            <a:endParaRPr lang="ko-KR" altLang="en-US" dirty="0">
              <a:solidFill>
                <a:schemeClr val="accent2">
                  <a:lumMod val="75000"/>
                </a:schemeClr>
              </a:solidFill>
            </a:endParaRPr>
          </a:p>
        </p:txBody>
      </p:sp>
      <p:sp>
        <p:nvSpPr>
          <p:cNvPr id="108" name="TextBox 107"/>
          <p:cNvSpPr txBox="1"/>
          <p:nvPr/>
        </p:nvSpPr>
        <p:spPr>
          <a:xfrm>
            <a:off x="8496096" y="3391576"/>
            <a:ext cx="611065" cy="369332"/>
          </a:xfrm>
          <a:prstGeom prst="rect">
            <a:avLst/>
          </a:prstGeom>
          <a:noFill/>
        </p:spPr>
        <p:txBody>
          <a:bodyPr wrap="none" rtlCol="0">
            <a:spAutoFit/>
          </a:bodyPr>
          <a:lstStyle/>
          <a:p>
            <a:r>
              <a:rPr lang="en-US" altLang="ko-KR" dirty="0" smtClean="0">
                <a:solidFill>
                  <a:schemeClr val="accent5"/>
                </a:solidFill>
              </a:rPr>
              <a:t>cost</a:t>
            </a:r>
            <a:endParaRPr lang="ko-KR" altLang="en-US" dirty="0">
              <a:solidFill>
                <a:schemeClr val="accent5"/>
              </a:solidFill>
            </a:endParaRPr>
          </a:p>
        </p:txBody>
      </p:sp>
      <p:cxnSp>
        <p:nvCxnSpPr>
          <p:cNvPr id="109" name="직선 연결선 108"/>
          <p:cNvCxnSpPr/>
          <p:nvPr/>
        </p:nvCxnSpPr>
        <p:spPr>
          <a:xfrm>
            <a:off x="7686400" y="2124995"/>
            <a:ext cx="805" cy="853996"/>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0" name="직선 연결선 109"/>
          <p:cNvCxnSpPr/>
          <p:nvPr/>
        </p:nvCxnSpPr>
        <p:spPr>
          <a:xfrm flipH="1">
            <a:off x="4934480" y="4123753"/>
            <a:ext cx="4410" cy="164926"/>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1" name="직선 연결선 110"/>
          <p:cNvCxnSpPr/>
          <p:nvPr/>
        </p:nvCxnSpPr>
        <p:spPr>
          <a:xfrm flipH="1" flipV="1">
            <a:off x="5215467" y="4174379"/>
            <a:ext cx="1232" cy="160930"/>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2" name="직선 연결선 111"/>
          <p:cNvCxnSpPr/>
          <p:nvPr/>
        </p:nvCxnSpPr>
        <p:spPr>
          <a:xfrm flipH="1" flipV="1">
            <a:off x="7115705" y="3274266"/>
            <a:ext cx="6456" cy="567265"/>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3" name="직선 연결선 112"/>
          <p:cNvCxnSpPr/>
          <p:nvPr/>
        </p:nvCxnSpPr>
        <p:spPr>
          <a:xfrm flipH="1" flipV="1">
            <a:off x="7934855" y="2878384"/>
            <a:ext cx="5827" cy="211220"/>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4" name="직선 연결선 113"/>
          <p:cNvCxnSpPr/>
          <p:nvPr/>
        </p:nvCxnSpPr>
        <p:spPr>
          <a:xfrm>
            <a:off x="6016310" y="3711709"/>
            <a:ext cx="4020" cy="49199"/>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5" name="직선 연결선 114"/>
          <p:cNvCxnSpPr/>
          <p:nvPr/>
        </p:nvCxnSpPr>
        <p:spPr>
          <a:xfrm>
            <a:off x="6777644" y="3013851"/>
            <a:ext cx="667" cy="406677"/>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3" name="제목 2"/>
          <p:cNvSpPr>
            <a:spLocks noGrp="1"/>
          </p:cNvSpPr>
          <p:nvPr>
            <p:ph type="title"/>
          </p:nvPr>
        </p:nvSpPr>
        <p:spPr/>
        <p:txBody>
          <a:bodyPr>
            <a:noAutofit/>
          </a:bodyPr>
          <a:lstStyle/>
          <a:p>
            <a:r>
              <a:rPr lang="en-US" altLang="ko-KR" sz="2400" b="1" dirty="0">
                <a:latin typeface="Calibri" panose="020F0502020204030204" pitchFamily="34" charset="0"/>
                <a:ea typeface="맑은 고딕" panose="020B0503020000020004" pitchFamily="50" charset="-127"/>
                <a:cs typeface="Calibri" panose="020F0502020204030204" pitchFamily="34" charset="0"/>
              </a:rPr>
              <a:t>III. Multivariate Linear Regression Analysis Strategy </a:t>
            </a:r>
            <a:endParaRPr lang="ko-KR" altLang="en-US" sz="2400" dirty="0"/>
          </a:p>
        </p:txBody>
      </p:sp>
      <p:sp>
        <p:nvSpPr>
          <p:cNvPr id="33" name="TextBox 32"/>
          <p:cNvSpPr txBox="1"/>
          <p:nvPr/>
        </p:nvSpPr>
        <p:spPr>
          <a:xfrm>
            <a:off x="1185573" y="1503562"/>
            <a:ext cx="8641525" cy="400110"/>
          </a:xfrm>
          <a:prstGeom prst="rect">
            <a:avLst/>
          </a:prstGeom>
          <a:noFill/>
        </p:spPr>
        <p:txBody>
          <a:bodyPr wrap="square" rtlCol="0">
            <a:spAutoFit/>
          </a:bodyPr>
          <a:lstStyle/>
          <a:p>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Linear Regression</a:t>
            </a:r>
          </a:p>
        </p:txBody>
      </p:sp>
    </p:spTree>
    <p:extLst>
      <p:ext uri="{BB962C8B-B14F-4D97-AF65-F5344CB8AC3E}">
        <p14:creationId xmlns:p14="http://schemas.microsoft.com/office/powerpoint/2010/main" val="62688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200"/>
                                        <p:tgtEl>
                                          <p:spTgt spid="103"/>
                                        </p:tgtEl>
                                      </p:cBhvr>
                                    </p:animEffect>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200"/>
                                        <p:tgtEl>
                                          <p:spTgt spid="96"/>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200"/>
                                        <p:tgtEl>
                                          <p:spTgt spid="97"/>
                                        </p:tgtEl>
                                      </p:cBhvr>
                                    </p:animEffect>
                                  </p:childTnLst>
                                </p:cTn>
                              </p:par>
                            </p:childTnLst>
                          </p:cTn>
                        </p:par>
                        <p:par>
                          <p:cTn id="20" fill="hold">
                            <p:stCondLst>
                              <p:cond delay="1100"/>
                            </p:stCondLst>
                            <p:childTnLst>
                              <p:par>
                                <p:cTn id="21" presetID="10" presetClass="entr" presetSubtype="0"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200"/>
                                        <p:tgtEl>
                                          <p:spTgt spid="98"/>
                                        </p:tgtEl>
                                      </p:cBhvr>
                                    </p:animEffect>
                                  </p:childTnLst>
                                </p:cTn>
                              </p:par>
                            </p:childTnLst>
                          </p:cTn>
                        </p:par>
                        <p:par>
                          <p:cTn id="24" fill="hold">
                            <p:stCondLst>
                              <p:cond delay="1300"/>
                            </p:stCondLst>
                            <p:childTnLst>
                              <p:par>
                                <p:cTn id="25" presetID="10" presetClass="entr" presetSubtype="0" fill="hold" grpId="0" nodeType="after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200"/>
                                        <p:tgtEl>
                                          <p:spTgt spid="9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200"/>
                                        <p:tgtEl>
                                          <p:spTgt spid="100"/>
                                        </p:tgtEl>
                                      </p:cBhvr>
                                    </p:animEffect>
                                  </p:childTnLst>
                                </p:cTn>
                              </p:par>
                            </p:childTnLst>
                          </p:cTn>
                        </p:par>
                        <p:par>
                          <p:cTn id="32" fill="hold">
                            <p:stCondLst>
                              <p:cond delay="1700"/>
                            </p:stCondLst>
                            <p:childTnLst>
                              <p:par>
                                <p:cTn id="33" presetID="10" presetClass="entr" presetSubtype="0" fill="hold" grpId="0" nodeType="after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fade">
                                      <p:cBhvr>
                                        <p:cTn id="35" dur="200"/>
                                        <p:tgtEl>
                                          <p:spTgt spid="101"/>
                                        </p:tgtEl>
                                      </p:cBhvr>
                                    </p:animEffect>
                                  </p:childTnLst>
                                </p:cTn>
                              </p:par>
                            </p:childTnLst>
                          </p:cTn>
                        </p:par>
                        <p:par>
                          <p:cTn id="36" fill="hold">
                            <p:stCondLst>
                              <p:cond delay="1900"/>
                            </p:stCondLst>
                            <p:childTnLst>
                              <p:par>
                                <p:cTn id="37" presetID="10" presetClass="entr" presetSubtype="0" fill="hold" grpId="0" nodeType="after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fade">
                                      <p:cBhvr>
                                        <p:cTn id="39" dur="200"/>
                                        <p:tgtEl>
                                          <p:spTgt spid="102"/>
                                        </p:tgtEl>
                                      </p:cBhvr>
                                    </p:animEffect>
                                  </p:childTnLst>
                                </p:cTn>
                              </p:par>
                            </p:childTnLst>
                          </p:cTn>
                        </p:par>
                        <p:par>
                          <p:cTn id="40" fill="hold">
                            <p:stCondLst>
                              <p:cond delay="2100"/>
                            </p:stCondLst>
                            <p:childTnLst>
                              <p:par>
                                <p:cTn id="41" presetID="10" presetClass="entr" presetSubtype="0" fill="hold" nodeType="after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500"/>
                                        <p:tgtEl>
                                          <p:spTgt spid="9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grpId="1" nodeType="clickEffect">
                                  <p:stCondLst>
                                    <p:cond delay="0"/>
                                  </p:stCondLst>
                                  <p:childTnLst>
                                    <p:set>
                                      <p:cBhvr rctx="PPT">
                                        <p:cTn id="47" dur="indefinite"/>
                                        <p:tgtEl>
                                          <p:spTgt spid="95"/>
                                        </p:tgtEl>
                                        <p:attrNameLst>
                                          <p:attrName>style.opacity</p:attrName>
                                        </p:attrNameLst>
                                      </p:cBhvr>
                                      <p:to>
                                        <p:strVal val="0.5"/>
                                      </p:to>
                                    </p:set>
                                    <p:animEffect filter="image" prLst="opacity: 0.5">
                                      <p:cBhvr rctx="IE">
                                        <p:cTn id="48" dur="indefinite"/>
                                        <p:tgtEl>
                                          <p:spTgt spid="95"/>
                                        </p:tgtEl>
                                      </p:cBhvr>
                                    </p:animEffect>
                                  </p:childTnLst>
                                  <p:subTnLst>
                                    <p:set>
                                      <p:cBhvr override="childStyle">
                                        <p:cTn dur="1" fill="hold" display="0" masterRel="sameClick" afterEffect="1">
                                          <p:stCondLst>
                                            <p:cond evt="end" delay="0">
                                              <p:tn val="46"/>
                                            </p:cond>
                                          </p:stCondLst>
                                        </p:cTn>
                                        <p:tgtEl>
                                          <p:spTgt spid="95"/>
                                        </p:tgtEl>
                                        <p:attrNameLst>
                                          <p:attrName>style.visibility</p:attrName>
                                        </p:attrNameLst>
                                      </p:cBhvr>
                                      <p:to>
                                        <p:strVal val="hidden"/>
                                      </p:to>
                                    </p:set>
                                  </p:subTnLst>
                                </p:cTn>
                              </p:par>
                              <p:par>
                                <p:cTn id="49" presetID="9" presetClass="emph" presetSubtype="0" grpId="1" nodeType="withEffect">
                                  <p:stCondLst>
                                    <p:cond delay="0"/>
                                  </p:stCondLst>
                                  <p:childTnLst>
                                    <p:set>
                                      <p:cBhvr rctx="PPT">
                                        <p:cTn id="50" dur="indefinite"/>
                                        <p:tgtEl>
                                          <p:spTgt spid="103"/>
                                        </p:tgtEl>
                                        <p:attrNameLst>
                                          <p:attrName>style.opacity</p:attrName>
                                        </p:attrNameLst>
                                      </p:cBhvr>
                                      <p:to>
                                        <p:strVal val="0.5"/>
                                      </p:to>
                                    </p:set>
                                    <p:animEffect filter="image" prLst="opacity: 0.5">
                                      <p:cBhvr rctx="IE">
                                        <p:cTn id="51" dur="indefinite"/>
                                        <p:tgtEl>
                                          <p:spTgt spid="103"/>
                                        </p:tgtEl>
                                      </p:cBhvr>
                                    </p:animEffect>
                                  </p:childTnLst>
                                  <p:subTnLst>
                                    <p:set>
                                      <p:cBhvr override="childStyle">
                                        <p:cTn dur="1" fill="hold" display="0" masterRel="sameClick" afterEffect="1">
                                          <p:stCondLst>
                                            <p:cond evt="end" delay="0">
                                              <p:tn val="49"/>
                                            </p:cond>
                                          </p:stCondLst>
                                        </p:cTn>
                                        <p:tgtEl>
                                          <p:spTgt spid="103"/>
                                        </p:tgtEl>
                                        <p:attrNameLst>
                                          <p:attrName>style.visibility</p:attrName>
                                        </p:attrNameLst>
                                      </p:cBhvr>
                                      <p:to>
                                        <p:strVal val="hidden"/>
                                      </p:to>
                                    </p:set>
                                  </p:subTnLst>
                                </p:cTn>
                              </p:par>
                              <p:par>
                                <p:cTn id="52" presetID="9" presetClass="emph" presetSubtype="0" grpId="1" nodeType="withEffect">
                                  <p:stCondLst>
                                    <p:cond delay="0"/>
                                  </p:stCondLst>
                                  <p:childTnLst>
                                    <p:set>
                                      <p:cBhvr rctx="PPT">
                                        <p:cTn id="53" dur="indefinite"/>
                                        <p:tgtEl>
                                          <p:spTgt spid="96"/>
                                        </p:tgtEl>
                                        <p:attrNameLst>
                                          <p:attrName>style.opacity</p:attrName>
                                        </p:attrNameLst>
                                      </p:cBhvr>
                                      <p:to>
                                        <p:strVal val="0.5"/>
                                      </p:to>
                                    </p:set>
                                    <p:animEffect filter="image" prLst="opacity: 0.5">
                                      <p:cBhvr rctx="IE">
                                        <p:cTn id="54" dur="indefinite"/>
                                        <p:tgtEl>
                                          <p:spTgt spid="96"/>
                                        </p:tgtEl>
                                      </p:cBhvr>
                                    </p:animEffect>
                                  </p:childTnLst>
                                  <p:subTnLst>
                                    <p:set>
                                      <p:cBhvr override="childStyle">
                                        <p:cTn dur="1" fill="hold" display="0" masterRel="sameClick" afterEffect="1">
                                          <p:stCondLst>
                                            <p:cond evt="end" delay="0">
                                              <p:tn val="52"/>
                                            </p:cond>
                                          </p:stCondLst>
                                        </p:cTn>
                                        <p:tgtEl>
                                          <p:spTgt spid="96"/>
                                        </p:tgtEl>
                                        <p:attrNameLst>
                                          <p:attrName>style.visibility</p:attrName>
                                        </p:attrNameLst>
                                      </p:cBhvr>
                                      <p:to>
                                        <p:strVal val="hidden"/>
                                      </p:to>
                                    </p:set>
                                  </p:subTnLst>
                                </p:cTn>
                              </p:par>
                              <p:par>
                                <p:cTn id="55" presetID="9" presetClass="emph" presetSubtype="0" grpId="1" nodeType="withEffect">
                                  <p:stCondLst>
                                    <p:cond delay="0"/>
                                  </p:stCondLst>
                                  <p:childTnLst>
                                    <p:set>
                                      <p:cBhvr rctx="PPT">
                                        <p:cTn id="56" dur="indefinite"/>
                                        <p:tgtEl>
                                          <p:spTgt spid="97"/>
                                        </p:tgtEl>
                                        <p:attrNameLst>
                                          <p:attrName>style.opacity</p:attrName>
                                        </p:attrNameLst>
                                      </p:cBhvr>
                                      <p:to>
                                        <p:strVal val="0.5"/>
                                      </p:to>
                                    </p:set>
                                    <p:animEffect filter="image" prLst="opacity: 0.5">
                                      <p:cBhvr rctx="IE">
                                        <p:cTn id="57" dur="indefinite"/>
                                        <p:tgtEl>
                                          <p:spTgt spid="97"/>
                                        </p:tgtEl>
                                      </p:cBhvr>
                                    </p:animEffect>
                                  </p:childTnLst>
                                  <p:subTnLst>
                                    <p:set>
                                      <p:cBhvr override="childStyle">
                                        <p:cTn dur="1" fill="hold" display="0" masterRel="sameClick" afterEffect="1">
                                          <p:stCondLst>
                                            <p:cond evt="end" delay="0">
                                              <p:tn val="55"/>
                                            </p:cond>
                                          </p:stCondLst>
                                        </p:cTn>
                                        <p:tgtEl>
                                          <p:spTgt spid="97"/>
                                        </p:tgtEl>
                                        <p:attrNameLst>
                                          <p:attrName>style.visibility</p:attrName>
                                        </p:attrNameLst>
                                      </p:cBhvr>
                                      <p:to>
                                        <p:strVal val="hidden"/>
                                      </p:to>
                                    </p:set>
                                  </p:subTnLst>
                                </p:cTn>
                              </p:par>
                              <p:par>
                                <p:cTn id="58" presetID="9" presetClass="emph" presetSubtype="0" grpId="1" nodeType="withEffect">
                                  <p:stCondLst>
                                    <p:cond delay="0"/>
                                  </p:stCondLst>
                                  <p:childTnLst>
                                    <p:set>
                                      <p:cBhvr rctx="PPT">
                                        <p:cTn id="59" dur="indefinite"/>
                                        <p:tgtEl>
                                          <p:spTgt spid="98"/>
                                        </p:tgtEl>
                                        <p:attrNameLst>
                                          <p:attrName>style.opacity</p:attrName>
                                        </p:attrNameLst>
                                      </p:cBhvr>
                                      <p:to>
                                        <p:strVal val="0.5"/>
                                      </p:to>
                                    </p:set>
                                    <p:animEffect filter="image" prLst="opacity: 0.5">
                                      <p:cBhvr rctx="IE">
                                        <p:cTn id="60" dur="indefinite"/>
                                        <p:tgtEl>
                                          <p:spTgt spid="98"/>
                                        </p:tgtEl>
                                      </p:cBhvr>
                                    </p:animEffect>
                                  </p:childTnLst>
                                  <p:subTnLst>
                                    <p:set>
                                      <p:cBhvr override="childStyle">
                                        <p:cTn dur="1" fill="hold" display="0" masterRel="sameClick" afterEffect="1">
                                          <p:stCondLst>
                                            <p:cond evt="end" delay="0">
                                              <p:tn val="58"/>
                                            </p:cond>
                                          </p:stCondLst>
                                        </p:cTn>
                                        <p:tgtEl>
                                          <p:spTgt spid="98"/>
                                        </p:tgtEl>
                                        <p:attrNameLst>
                                          <p:attrName>style.visibility</p:attrName>
                                        </p:attrNameLst>
                                      </p:cBhvr>
                                      <p:to>
                                        <p:strVal val="hidden"/>
                                      </p:to>
                                    </p:set>
                                  </p:subTnLst>
                                </p:cTn>
                              </p:par>
                              <p:par>
                                <p:cTn id="61" presetID="9" presetClass="emph" presetSubtype="0" grpId="1" nodeType="withEffect">
                                  <p:stCondLst>
                                    <p:cond delay="0"/>
                                  </p:stCondLst>
                                  <p:childTnLst>
                                    <p:set>
                                      <p:cBhvr rctx="PPT">
                                        <p:cTn id="62" dur="indefinite"/>
                                        <p:tgtEl>
                                          <p:spTgt spid="100"/>
                                        </p:tgtEl>
                                        <p:attrNameLst>
                                          <p:attrName>style.opacity</p:attrName>
                                        </p:attrNameLst>
                                      </p:cBhvr>
                                      <p:to>
                                        <p:strVal val="0.5"/>
                                      </p:to>
                                    </p:set>
                                    <p:animEffect filter="image" prLst="opacity: 0.5">
                                      <p:cBhvr rctx="IE">
                                        <p:cTn id="63" dur="indefinite"/>
                                        <p:tgtEl>
                                          <p:spTgt spid="100"/>
                                        </p:tgtEl>
                                      </p:cBhvr>
                                    </p:animEffect>
                                  </p:childTnLst>
                                  <p:subTnLst>
                                    <p:set>
                                      <p:cBhvr override="childStyle">
                                        <p:cTn dur="1" fill="hold" display="0" masterRel="sameClick" afterEffect="1">
                                          <p:stCondLst>
                                            <p:cond evt="end" delay="0">
                                              <p:tn val="61"/>
                                            </p:cond>
                                          </p:stCondLst>
                                        </p:cTn>
                                        <p:tgtEl>
                                          <p:spTgt spid="100"/>
                                        </p:tgtEl>
                                        <p:attrNameLst>
                                          <p:attrName>style.visibility</p:attrName>
                                        </p:attrNameLst>
                                      </p:cBhvr>
                                      <p:to>
                                        <p:strVal val="hidden"/>
                                      </p:to>
                                    </p:set>
                                  </p:subTnLst>
                                </p:cTn>
                              </p:par>
                              <p:par>
                                <p:cTn id="64" presetID="9" presetClass="emph" presetSubtype="0" grpId="1" nodeType="withEffect">
                                  <p:stCondLst>
                                    <p:cond delay="0"/>
                                  </p:stCondLst>
                                  <p:childTnLst>
                                    <p:set>
                                      <p:cBhvr rctx="PPT">
                                        <p:cTn id="65" dur="indefinite"/>
                                        <p:tgtEl>
                                          <p:spTgt spid="101"/>
                                        </p:tgtEl>
                                        <p:attrNameLst>
                                          <p:attrName>style.opacity</p:attrName>
                                        </p:attrNameLst>
                                      </p:cBhvr>
                                      <p:to>
                                        <p:strVal val="0.5"/>
                                      </p:to>
                                    </p:set>
                                    <p:animEffect filter="image" prLst="opacity: 0.5">
                                      <p:cBhvr rctx="IE">
                                        <p:cTn id="66" dur="indefinite"/>
                                        <p:tgtEl>
                                          <p:spTgt spid="101"/>
                                        </p:tgtEl>
                                      </p:cBhvr>
                                    </p:animEffect>
                                  </p:childTnLst>
                                  <p:subTnLst>
                                    <p:set>
                                      <p:cBhvr override="childStyle">
                                        <p:cTn dur="1" fill="hold" display="0" masterRel="sameClick" afterEffect="1">
                                          <p:stCondLst>
                                            <p:cond evt="end" delay="0">
                                              <p:tn val="64"/>
                                            </p:cond>
                                          </p:stCondLst>
                                        </p:cTn>
                                        <p:tgtEl>
                                          <p:spTgt spid="101"/>
                                        </p:tgtEl>
                                        <p:attrNameLst>
                                          <p:attrName>style.visibility</p:attrName>
                                        </p:attrNameLst>
                                      </p:cBhvr>
                                      <p:to>
                                        <p:strVal val="hidden"/>
                                      </p:to>
                                    </p:set>
                                  </p:subTnLst>
                                </p:cTn>
                              </p:par>
                              <p:par>
                                <p:cTn id="67" presetID="9" presetClass="emph" presetSubtype="0" grpId="1" nodeType="withEffect">
                                  <p:stCondLst>
                                    <p:cond delay="0"/>
                                  </p:stCondLst>
                                  <p:childTnLst>
                                    <p:set>
                                      <p:cBhvr rctx="PPT">
                                        <p:cTn id="68" dur="indefinite"/>
                                        <p:tgtEl>
                                          <p:spTgt spid="102"/>
                                        </p:tgtEl>
                                        <p:attrNameLst>
                                          <p:attrName>style.opacity</p:attrName>
                                        </p:attrNameLst>
                                      </p:cBhvr>
                                      <p:to>
                                        <p:strVal val="0.5"/>
                                      </p:to>
                                    </p:set>
                                    <p:animEffect filter="image" prLst="opacity: 0.5">
                                      <p:cBhvr rctx="IE">
                                        <p:cTn id="69" dur="indefinite"/>
                                        <p:tgtEl>
                                          <p:spTgt spid="102"/>
                                        </p:tgtEl>
                                      </p:cBhvr>
                                    </p:animEffect>
                                  </p:childTnLst>
                                  <p:subTnLst>
                                    <p:set>
                                      <p:cBhvr override="childStyle">
                                        <p:cTn dur="1" fill="hold" display="0" masterRel="sameClick" afterEffect="1">
                                          <p:stCondLst>
                                            <p:cond evt="end" delay="0">
                                              <p:tn val="67"/>
                                            </p:cond>
                                          </p:stCondLst>
                                        </p:cTn>
                                        <p:tgtEl>
                                          <p:spTgt spid="102"/>
                                        </p:tgtEl>
                                        <p:attrNameLst>
                                          <p:attrName>style.visibility</p:attrName>
                                        </p:attrNameLst>
                                      </p:cBhvr>
                                      <p:to>
                                        <p:strVal val="hidden"/>
                                      </p:to>
                                    </p:set>
                                  </p:subTnLst>
                                </p:cTn>
                              </p:par>
                            </p:childTnLst>
                          </p:cTn>
                        </p:par>
                        <p:par>
                          <p:cTn id="70" fill="hold">
                            <p:stCondLst>
                              <p:cond delay="0"/>
                            </p:stCondLst>
                            <p:childTnLst>
                              <p:par>
                                <p:cTn id="71" presetID="53" presetClass="entr" presetSubtype="16" fill="hold" grpId="0" nodeType="afterEffect">
                                  <p:stCondLst>
                                    <p:cond delay="0"/>
                                  </p:stCondLst>
                                  <p:childTnLst>
                                    <p:set>
                                      <p:cBhvr>
                                        <p:cTn id="72" dur="1" fill="hold">
                                          <p:stCondLst>
                                            <p:cond delay="0"/>
                                          </p:stCondLst>
                                        </p:cTn>
                                        <p:tgtEl>
                                          <p:spTgt spid="104"/>
                                        </p:tgtEl>
                                        <p:attrNameLst>
                                          <p:attrName>style.visibility</p:attrName>
                                        </p:attrNameLst>
                                      </p:cBhvr>
                                      <p:to>
                                        <p:strVal val="visible"/>
                                      </p:to>
                                    </p:set>
                                    <p:anim calcmode="lin" valueType="num">
                                      <p:cBhvr>
                                        <p:cTn id="73" dur="500" fill="hold"/>
                                        <p:tgtEl>
                                          <p:spTgt spid="104"/>
                                        </p:tgtEl>
                                        <p:attrNameLst>
                                          <p:attrName>ppt_w</p:attrName>
                                        </p:attrNameLst>
                                      </p:cBhvr>
                                      <p:tavLst>
                                        <p:tav tm="0">
                                          <p:val>
                                            <p:fltVal val="0"/>
                                          </p:val>
                                        </p:tav>
                                        <p:tav tm="100000">
                                          <p:val>
                                            <p:strVal val="#ppt_w"/>
                                          </p:val>
                                        </p:tav>
                                      </p:tavLst>
                                    </p:anim>
                                    <p:anim calcmode="lin" valueType="num">
                                      <p:cBhvr>
                                        <p:cTn id="74" dur="500" fill="hold"/>
                                        <p:tgtEl>
                                          <p:spTgt spid="104"/>
                                        </p:tgtEl>
                                        <p:attrNameLst>
                                          <p:attrName>ppt_h</p:attrName>
                                        </p:attrNameLst>
                                      </p:cBhvr>
                                      <p:tavLst>
                                        <p:tav tm="0">
                                          <p:val>
                                            <p:fltVal val="0"/>
                                          </p:val>
                                        </p:tav>
                                        <p:tav tm="100000">
                                          <p:val>
                                            <p:strVal val="#ppt_h"/>
                                          </p:val>
                                        </p:tav>
                                      </p:tavLst>
                                    </p:anim>
                                    <p:animEffect transition="in" filter="fade">
                                      <p:cBhvr>
                                        <p:cTn id="75" dur="500"/>
                                        <p:tgtEl>
                                          <p:spTgt spid="10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7"/>
                                        </p:tgtEl>
                                        <p:attrNameLst>
                                          <p:attrName>style.visibility</p:attrName>
                                        </p:attrNameLst>
                                      </p:cBhvr>
                                      <p:to>
                                        <p:strVal val="visible"/>
                                      </p:to>
                                    </p:set>
                                    <p:animEffect transition="in" filter="fade">
                                      <p:cBhvr>
                                        <p:cTn id="78" dur="500"/>
                                        <p:tgtEl>
                                          <p:spTgt spid="107"/>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fade">
                                      <p:cBhvr>
                                        <p:cTn id="82" dur="500"/>
                                        <p:tgtEl>
                                          <p:spTgt spid="106"/>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105"/>
                                        </p:tgtEl>
                                        <p:attrNameLst>
                                          <p:attrName>style.visibility</p:attrName>
                                        </p:attrNameLst>
                                      </p:cBhvr>
                                      <p:to>
                                        <p:strVal val="visible"/>
                                      </p:to>
                                    </p:set>
                                    <p:animEffect transition="in" filter="fade">
                                      <p:cBhvr>
                                        <p:cTn id="86" dur="500"/>
                                        <p:tgtEl>
                                          <p:spTgt spid="10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08"/>
                                        </p:tgtEl>
                                        <p:attrNameLst>
                                          <p:attrName>style.visibility</p:attrName>
                                        </p:attrNameLst>
                                      </p:cBhvr>
                                      <p:to>
                                        <p:strVal val="visible"/>
                                      </p:to>
                                    </p:set>
                                    <p:animEffect transition="in" filter="fade">
                                      <p:cBhvr>
                                        <p:cTn id="89" dur="500"/>
                                        <p:tgtEl>
                                          <p:spTgt spid="108"/>
                                        </p:tgtEl>
                                      </p:cBhvr>
                                    </p:animEffect>
                                  </p:childTnLst>
                                </p:cTn>
                              </p:par>
                            </p:childTnLst>
                          </p:cTn>
                        </p:par>
                        <p:par>
                          <p:cTn id="90" fill="hold">
                            <p:stCondLst>
                              <p:cond delay="1500"/>
                            </p:stCondLst>
                            <p:childTnLst>
                              <p:par>
                                <p:cTn id="91" presetID="10" presetClass="entr" presetSubtype="0" fill="hold" nodeType="afterEffect">
                                  <p:stCondLst>
                                    <p:cond delay="0"/>
                                  </p:stCondLst>
                                  <p:childTnLst>
                                    <p:set>
                                      <p:cBhvr>
                                        <p:cTn id="92" dur="1" fill="hold">
                                          <p:stCondLst>
                                            <p:cond delay="0"/>
                                          </p:stCondLst>
                                        </p:cTn>
                                        <p:tgtEl>
                                          <p:spTgt spid="115"/>
                                        </p:tgtEl>
                                        <p:attrNameLst>
                                          <p:attrName>style.visibility</p:attrName>
                                        </p:attrNameLst>
                                      </p:cBhvr>
                                      <p:to>
                                        <p:strVal val="visible"/>
                                      </p:to>
                                    </p:set>
                                    <p:animEffect transition="in" filter="fade">
                                      <p:cBhvr>
                                        <p:cTn id="93" dur="200"/>
                                        <p:tgtEl>
                                          <p:spTgt spid="115"/>
                                        </p:tgtEl>
                                      </p:cBhvr>
                                    </p:animEffect>
                                  </p:childTnLst>
                                </p:cTn>
                              </p:par>
                            </p:childTnLst>
                          </p:cTn>
                        </p:par>
                        <p:par>
                          <p:cTn id="94" fill="hold">
                            <p:stCondLst>
                              <p:cond delay="1700"/>
                            </p:stCondLst>
                            <p:childTnLst>
                              <p:par>
                                <p:cTn id="95" presetID="10" presetClass="entr" presetSubtype="0" fill="hold" nodeType="afterEffect">
                                  <p:stCondLst>
                                    <p:cond delay="0"/>
                                  </p:stCondLst>
                                  <p:childTnLst>
                                    <p:set>
                                      <p:cBhvr>
                                        <p:cTn id="96" dur="1" fill="hold">
                                          <p:stCondLst>
                                            <p:cond delay="0"/>
                                          </p:stCondLst>
                                        </p:cTn>
                                        <p:tgtEl>
                                          <p:spTgt spid="110"/>
                                        </p:tgtEl>
                                        <p:attrNameLst>
                                          <p:attrName>style.visibility</p:attrName>
                                        </p:attrNameLst>
                                      </p:cBhvr>
                                      <p:to>
                                        <p:strVal val="visible"/>
                                      </p:to>
                                    </p:set>
                                    <p:animEffect transition="in" filter="fade">
                                      <p:cBhvr>
                                        <p:cTn id="97" dur="200"/>
                                        <p:tgtEl>
                                          <p:spTgt spid="110"/>
                                        </p:tgtEl>
                                      </p:cBhvr>
                                    </p:animEffect>
                                  </p:childTnLst>
                                </p:cTn>
                              </p:par>
                            </p:childTnLst>
                          </p:cTn>
                        </p:par>
                        <p:par>
                          <p:cTn id="98" fill="hold">
                            <p:stCondLst>
                              <p:cond delay="1900"/>
                            </p:stCondLst>
                            <p:childTnLst>
                              <p:par>
                                <p:cTn id="99" presetID="10" presetClass="entr" presetSubtype="0" fill="hold" nodeType="afterEffect">
                                  <p:stCondLst>
                                    <p:cond delay="0"/>
                                  </p:stCondLst>
                                  <p:childTnLst>
                                    <p:set>
                                      <p:cBhvr>
                                        <p:cTn id="100" dur="1" fill="hold">
                                          <p:stCondLst>
                                            <p:cond delay="0"/>
                                          </p:stCondLst>
                                        </p:cTn>
                                        <p:tgtEl>
                                          <p:spTgt spid="111"/>
                                        </p:tgtEl>
                                        <p:attrNameLst>
                                          <p:attrName>style.visibility</p:attrName>
                                        </p:attrNameLst>
                                      </p:cBhvr>
                                      <p:to>
                                        <p:strVal val="visible"/>
                                      </p:to>
                                    </p:set>
                                    <p:animEffect transition="in" filter="fade">
                                      <p:cBhvr>
                                        <p:cTn id="101" dur="200"/>
                                        <p:tgtEl>
                                          <p:spTgt spid="111"/>
                                        </p:tgtEl>
                                      </p:cBhvr>
                                    </p:animEffect>
                                  </p:childTnLst>
                                </p:cTn>
                              </p:par>
                            </p:childTnLst>
                          </p:cTn>
                        </p:par>
                        <p:par>
                          <p:cTn id="102" fill="hold">
                            <p:stCondLst>
                              <p:cond delay="2100"/>
                            </p:stCondLst>
                            <p:childTnLst>
                              <p:par>
                                <p:cTn id="103" presetID="10" presetClass="entr" presetSubtype="0" fill="hold" nodeType="after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fade">
                                      <p:cBhvr>
                                        <p:cTn id="105" dur="200"/>
                                        <p:tgtEl>
                                          <p:spTgt spid="112"/>
                                        </p:tgtEl>
                                      </p:cBhvr>
                                    </p:animEffect>
                                  </p:childTnLst>
                                </p:cTn>
                              </p:par>
                            </p:childTnLst>
                          </p:cTn>
                        </p:par>
                        <p:par>
                          <p:cTn id="106" fill="hold">
                            <p:stCondLst>
                              <p:cond delay="2300"/>
                            </p:stCondLst>
                            <p:childTnLst>
                              <p:par>
                                <p:cTn id="107" presetID="10" presetClass="entr" presetSubtype="0" fill="hold" nodeType="afterEffect">
                                  <p:stCondLst>
                                    <p:cond delay="0"/>
                                  </p:stCondLst>
                                  <p:childTnLst>
                                    <p:set>
                                      <p:cBhvr>
                                        <p:cTn id="108" dur="1" fill="hold">
                                          <p:stCondLst>
                                            <p:cond delay="0"/>
                                          </p:stCondLst>
                                        </p:cTn>
                                        <p:tgtEl>
                                          <p:spTgt spid="109"/>
                                        </p:tgtEl>
                                        <p:attrNameLst>
                                          <p:attrName>style.visibility</p:attrName>
                                        </p:attrNameLst>
                                      </p:cBhvr>
                                      <p:to>
                                        <p:strVal val="visible"/>
                                      </p:to>
                                    </p:set>
                                    <p:animEffect transition="in" filter="fade">
                                      <p:cBhvr>
                                        <p:cTn id="109" dur="200"/>
                                        <p:tgtEl>
                                          <p:spTgt spid="109"/>
                                        </p:tgtEl>
                                      </p:cBhvr>
                                    </p:animEffect>
                                  </p:childTnLst>
                                </p:cTn>
                              </p:par>
                            </p:childTnLst>
                          </p:cTn>
                        </p:par>
                        <p:par>
                          <p:cTn id="110" fill="hold">
                            <p:stCondLst>
                              <p:cond delay="2500"/>
                            </p:stCondLst>
                            <p:childTnLst>
                              <p:par>
                                <p:cTn id="111" presetID="10" presetClass="entr" presetSubtype="0" fill="hold" nodeType="afterEffect">
                                  <p:stCondLst>
                                    <p:cond delay="0"/>
                                  </p:stCondLst>
                                  <p:childTnLst>
                                    <p:set>
                                      <p:cBhvr>
                                        <p:cTn id="112" dur="1" fill="hold">
                                          <p:stCondLst>
                                            <p:cond delay="0"/>
                                          </p:stCondLst>
                                        </p:cTn>
                                        <p:tgtEl>
                                          <p:spTgt spid="113"/>
                                        </p:tgtEl>
                                        <p:attrNameLst>
                                          <p:attrName>style.visibility</p:attrName>
                                        </p:attrNameLst>
                                      </p:cBhvr>
                                      <p:to>
                                        <p:strVal val="visible"/>
                                      </p:to>
                                    </p:set>
                                    <p:animEffect transition="in" filter="fade">
                                      <p:cBhvr>
                                        <p:cTn id="113" dur="200"/>
                                        <p:tgtEl>
                                          <p:spTgt spid="113"/>
                                        </p:tgtEl>
                                      </p:cBhvr>
                                    </p:animEffect>
                                  </p:childTnLst>
                                </p:cTn>
                              </p:par>
                            </p:childTnLst>
                          </p:cTn>
                        </p:par>
                        <p:par>
                          <p:cTn id="114" fill="hold">
                            <p:stCondLst>
                              <p:cond delay="2700"/>
                            </p:stCondLst>
                            <p:childTnLst>
                              <p:par>
                                <p:cTn id="115" presetID="10" presetClass="entr" presetSubtype="0" fill="hold" nodeType="afterEffect">
                                  <p:stCondLst>
                                    <p:cond delay="0"/>
                                  </p:stCondLst>
                                  <p:childTnLst>
                                    <p:set>
                                      <p:cBhvr>
                                        <p:cTn id="116" dur="1" fill="hold">
                                          <p:stCondLst>
                                            <p:cond delay="0"/>
                                          </p:stCondLst>
                                        </p:cTn>
                                        <p:tgtEl>
                                          <p:spTgt spid="114"/>
                                        </p:tgtEl>
                                        <p:attrNameLst>
                                          <p:attrName>style.visibility</p:attrName>
                                        </p:attrNameLst>
                                      </p:cBhvr>
                                      <p:to>
                                        <p:strVal val="visible"/>
                                      </p:to>
                                    </p:set>
                                    <p:animEffect transition="in" filter="fade">
                                      <p:cBhvr>
                                        <p:cTn id="117" dur="2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5" grpId="1" animBg="1"/>
      <p:bldP spid="96" grpId="0" animBg="1"/>
      <p:bldP spid="96" grpId="1" animBg="1"/>
      <p:bldP spid="97" grpId="0" animBg="1"/>
      <p:bldP spid="97" grpId="1" animBg="1"/>
      <p:bldP spid="98" grpId="0" animBg="1"/>
      <p:bldP spid="98" grpId="1" animBg="1"/>
      <p:bldP spid="99" grpId="0"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6" grpId="0"/>
      <p:bldP spid="107" grpId="0"/>
      <p:bldP spid="1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타원 51"/>
          <p:cNvSpPr/>
          <p:nvPr/>
        </p:nvSpPr>
        <p:spPr>
          <a:xfrm>
            <a:off x="6205547" y="3312400"/>
            <a:ext cx="170410" cy="183209"/>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3" name="직선 화살표 연결선 52"/>
          <p:cNvCxnSpPr/>
          <p:nvPr/>
        </p:nvCxnSpPr>
        <p:spPr>
          <a:xfrm>
            <a:off x="3649902" y="5896400"/>
            <a:ext cx="7215448"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4" name="직선 화살표 연결선 53"/>
          <p:cNvCxnSpPr/>
          <p:nvPr/>
        </p:nvCxnSpPr>
        <p:spPr>
          <a:xfrm flipV="1">
            <a:off x="3649902" y="1690161"/>
            <a:ext cx="0" cy="420623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061465" y="5998793"/>
            <a:ext cx="2392322" cy="369332"/>
          </a:xfrm>
          <a:prstGeom prst="rect">
            <a:avLst/>
          </a:prstGeom>
          <a:noFill/>
        </p:spPr>
        <p:txBody>
          <a:bodyPr wrap="none" rtlCol="0">
            <a:spAutoFit/>
          </a:bodyPr>
          <a:lstStyle/>
          <a:p>
            <a:r>
              <a:rPr lang="en-US" altLang="ko-KR" dirty="0" smtClean="0">
                <a:solidFill>
                  <a:schemeClr val="accent5"/>
                </a:solidFill>
              </a:rPr>
              <a:t>independent variable</a:t>
            </a:r>
            <a:endParaRPr lang="ko-KR" altLang="en-US" dirty="0">
              <a:solidFill>
                <a:schemeClr val="accent5"/>
              </a:solidFill>
            </a:endParaRPr>
          </a:p>
        </p:txBody>
      </p:sp>
      <p:sp>
        <p:nvSpPr>
          <p:cNvPr id="56" name="TextBox 55"/>
          <p:cNvSpPr txBox="1"/>
          <p:nvPr/>
        </p:nvSpPr>
        <p:spPr>
          <a:xfrm rot="16200000">
            <a:off x="2158332" y="3608613"/>
            <a:ext cx="2259273" cy="369332"/>
          </a:xfrm>
          <a:prstGeom prst="rect">
            <a:avLst/>
          </a:prstGeom>
          <a:noFill/>
        </p:spPr>
        <p:txBody>
          <a:bodyPr wrap="none" rtlCol="0">
            <a:spAutoFit/>
          </a:bodyPr>
          <a:lstStyle/>
          <a:p>
            <a:r>
              <a:rPr lang="en-US" altLang="ko-KR" dirty="0" smtClean="0">
                <a:solidFill>
                  <a:srgbClr val="00B050"/>
                </a:solidFill>
              </a:rPr>
              <a:t>dependent variable</a:t>
            </a:r>
            <a:endParaRPr lang="ko-KR" altLang="en-US" dirty="0">
              <a:solidFill>
                <a:srgbClr val="00B050"/>
              </a:solidFill>
            </a:endParaRPr>
          </a:p>
        </p:txBody>
      </p:sp>
      <p:sp>
        <p:nvSpPr>
          <p:cNvPr id="57" name="TextBox 56"/>
          <p:cNvSpPr txBox="1"/>
          <p:nvPr/>
        </p:nvSpPr>
        <p:spPr>
          <a:xfrm>
            <a:off x="10865350" y="5711734"/>
            <a:ext cx="324128" cy="369332"/>
          </a:xfrm>
          <a:prstGeom prst="rect">
            <a:avLst/>
          </a:prstGeom>
          <a:noFill/>
        </p:spPr>
        <p:txBody>
          <a:bodyPr wrap="none" rtlCol="0">
            <a:spAutoFit/>
          </a:bodyPr>
          <a:lstStyle/>
          <a:p>
            <a:r>
              <a:rPr lang="en-US" altLang="ko-KR" dirty="0" smtClean="0">
                <a:solidFill>
                  <a:schemeClr val="accent5"/>
                </a:solidFill>
              </a:rPr>
              <a:t>X</a:t>
            </a:r>
            <a:endParaRPr lang="ko-KR" altLang="en-US" dirty="0">
              <a:solidFill>
                <a:schemeClr val="accent5"/>
              </a:solidFill>
            </a:endParaRPr>
          </a:p>
        </p:txBody>
      </p:sp>
      <p:sp>
        <p:nvSpPr>
          <p:cNvPr id="58" name="TextBox 57"/>
          <p:cNvSpPr txBox="1"/>
          <p:nvPr/>
        </p:nvSpPr>
        <p:spPr>
          <a:xfrm>
            <a:off x="3492647" y="1350757"/>
            <a:ext cx="314510" cy="369332"/>
          </a:xfrm>
          <a:prstGeom prst="rect">
            <a:avLst/>
          </a:prstGeom>
          <a:noFill/>
        </p:spPr>
        <p:txBody>
          <a:bodyPr wrap="none" rtlCol="0">
            <a:spAutoFit/>
          </a:bodyPr>
          <a:lstStyle/>
          <a:p>
            <a:r>
              <a:rPr lang="en-US" altLang="ko-KR" dirty="0">
                <a:solidFill>
                  <a:srgbClr val="00B050"/>
                </a:solidFill>
              </a:rPr>
              <a:t>Y</a:t>
            </a:r>
            <a:endParaRPr lang="ko-KR" altLang="en-US" dirty="0">
              <a:solidFill>
                <a:srgbClr val="00B050"/>
              </a:solidFill>
            </a:endParaRPr>
          </a:p>
        </p:txBody>
      </p:sp>
      <p:cxnSp>
        <p:nvCxnSpPr>
          <p:cNvPr id="59" name="직선 연결선 58"/>
          <p:cNvCxnSpPr/>
          <p:nvPr/>
        </p:nvCxnSpPr>
        <p:spPr>
          <a:xfrm flipV="1">
            <a:off x="3649902" y="2305302"/>
            <a:ext cx="5453149" cy="2617614"/>
          </a:xfrm>
          <a:prstGeom prst="line">
            <a:avLst/>
          </a:prstGeom>
          <a:ln w="38100">
            <a:solidFill>
              <a:schemeClr val="accent2">
                <a:lumMod val="75000"/>
              </a:schemeClr>
            </a:solidFill>
            <a:prstDash val="sysDot"/>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9558381" y="2248590"/>
                <a:ext cx="1251946" cy="276999"/>
              </a:xfrm>
              <a:prstGeom prst="rect">
                <a:avLst/>
              </a:prstGeom>
              <a:noFill/>
            </p:spPr>
            <p:txBody>
              <a:bodyPr wrap="none" lIns="0" tIns="0" rIns="0" bIns="0" rtlCol="0">
                <a:spAutoFit/>
              </a:bodyPr>
              <a:lstStyle/>
              <a:p>
                <a14:m>
                  <m:oMath xmlns:m="http://schemas.openxmlformats.org/officeDocument/2006/math">
                    <m:r>
                      <m:rPr>
                        <m:nor/>
                      </m:rPr>
                      <a:rPr lang="cy-GB" altLang="ko-KR" smtClean="0">
                        <a:solidFill>
                          <a:schemeClr val="accent2">
                            <a:lumMod val="75000"/>
                          </a:schemeClr>
                        </a:solidFill>
                      </a:rPr>
                      <m:t>ŷ</m:t>
                    </m:r>
                  </m:oMath>
                </a14:m>
                <a:r>
                  <a:rPr lang="ko-KR" altLang="en-US" dirty="0" smtClean="0"/>
                  <a:t> </a:t>
                </a:r>
                <a:r>
                  <a:rPr lang="en-US" altLang="ko-KR" dirty="0" smtClean="0"/>
                  <a:t>= </a:t>
                </a:r>
                <a:r>
                  <a:rPr lang="en-US" altLang="ko-KR" dirty="0" smtClean="0">
                    <a:solidFill>
                      <a:schemeClr val="accent2">
                        <a:lumMod val="75000"/>
                      </a:schemeClr>
                    </a:solidFill>
                  </a:rPr>
                  <a:t>b + </a:t>
                </a:r>
                <a:r>
                  <a:rPr lang="en-US" altLang="ko-KR" dirty="0" err="1">
                    <a:solidFill>
                      <a:schemeClr val="accent2">
                        <a:lumMod val="75000"/>
                      </a:schemeClr>
                    </a:solidFill>
                  </a:rPr>
                  <a:t>w</a:t>
                </a:r>
                <a:r>
                  <a:rPr lang="en-US" altLang="ko-KR" dirty="0" err="1"/>
                  <a:t>x</a:t>
                </a:r>
                <a:r>
                  <a:rPr lang="en-US" altLang="ko-KR" dirty="0"/>
                  <a:t> </a:t>
                </a:r>
                <a:endParaRPr lang="ko-KR" altLang="en-US" dirty="0">
                  <a:solidFill>
                    <a:schemeClr val="accent2">
                      <a:lumMod val="75000"/>
                    </a:schemeClr>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9558381" y="2248590"/>
                <a:ext cx="1251946" cy="276999"/>
              </a:xfrm>
              <a:prstGeom prst="rect">
                <a:avLst/>
              </a:prstGeom>
              <a:blipFill rotWithShape="0">
                <a:blip r:embed="rId3"/>
                <a:stretch>
                  <a:fillRect l="-8293" t="-28889" r="-4390" b="-51111"/>
                </a:stretch>
              </a:blipFill>
            </p:spPr>
            <p:txBody>
              <a:bodyPr/>
              <a:lstStyle/>
              <a:p>
                <a:r>
                  <a:rPr lang="ko-KR" altLang="en-US">
                    <a:noFill/>
                  </a:rPr>
                  <a:t> </a:t>
                </a:r>
              </a:p>
            </p:txBody>
          </p:sp>
        </mc:Fallback>
      </mc:AlternateContent>
      <p:sp>
        <p:nvSpPr>
          <p:cNvPr id="61" name="TextBox 60"/>
          <p:cNvSpPr txBox="1"/>
          <p:nvPr/>
        </p:nvSpPr>
        <p:spPr>
          <a:xfrm>
            <a:off x="9103051" y="1623349"/>
            <a:ext cx="996107" cy="276999"/>
          </a:xfrm>
          <a:prstGeom prst="rect">
            <a:avLst/>
          </a:prstGeom>
          <a:noFill/>
        </p:spPr>
        <p:txBody>
          <a:bodyPr wrap="none" rtlCol="0">
            <a:spAutoFit/>
          </a:bodyPr>
          <a:lstStyle/>
          <a:p>
            <a:r>
              <a:rPr lang="en-US" altLang="ko-KR" sz="1200" dirty="0" smtClean="0">
                <a:solidFill>
                  <a:schemeClr val="accent2">
                    <a:lumMod val="75000"/>
                  </a:schemeClr>
                </a:solidFill>
              </a:rPr>
              <a:t>estimated y</a:t>
            </a:r>
            <a:endParaRPr lang="ko-KR" altLang="en-US" sz="1200" dirty="0">
              <a:solidFill>
                <a:schemeClr val="accent2">
                  <a:lumMod val="75000"/>
                </a:schemeClr>
              </a:solidFill>
            </a:endParaRPr>
          </a:p>
        </p:txBody>
      </p:sp>
      <p:cxnSp>
        <p:nvCxnSpPr>
          <p:cNvPr id="62" name="직선 화살표 연결선 61"/>
          <p:cNvCxnSpPr>
            <a:endCxn id="61" idx="2"/>
          </p:cNvCxnSpPr>
          <p:nvPr/>
        </p:nvCxnSpPr>
        <p:spPr>
          <a:xfrm flipH="1" flipV="1">
            <a:off x="9601105" y="1900348"/>
            <a:ext cx="4901" cy="34824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타원 62"/>
          <p:cNvSpPr/>
          <p:nvPr/>
        </p:nvSpPr>
        <p:spPr>
          <a:xfrm>
            <a:off x="3582167" y="4838500"/>
            <a:ext cx="135467" cy="135467"/>
          </a:xfrm>
          <a:prstGeom prst="ellipse">
            <a:avLst/>
          </a:prstGeom>
          <a:solidFill>
            <a:schemeClr val="accent2">
              <a:lumMod val="75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TextBox 63"/>
          <p:cNvSpPr txBox="1"/>
          <p:nvPr/>
        </p:nvSpPr>
        <p:spPr>
          <a:xfrm>
            <a:off x="3259643" y="4957999"/>
            <a:ext cx="322524" cy="369332"/>
          </a:xfrm>
          <a:prstGeom prst="rect">
            <a:avLst/>
          </a:prstGeom>
          <a:noFill/>
        </p:spPr>
        <p:txBody>
          <a:bodyPr wrap="none" rtlCol="0">
            <a:spAutoFit/>
          </a:bodyPr>
          <a:lstStyle/>
          <a:p>
            <a:r>
              <a:rPr lang="en-US" altLang="ko-KR" dirty="0">
                <a:solidFill>
                  <a:schemeClr val="accent2">
                    <a:lumMod val="75000"/>
                  </a:schemeClr>
                </a:solidFill>
              </a:rPr>
              <a:t>b</a:t>
            </a:r>
            <a:endParaRPr lang="ko-KR" altLang="en-US" dirty="0">
              <a:solidFill>
                <a:schemeClr val="accent2">
                  <a:lumMod val="75000"/>
                </a:schemeClr>
              </a:solidFill>
            </a:endParaRPr>
          </a:p>
        </p:txBody>
      </p:sp>
      <p:sp>
        <p:nvSpPr>
          <p:cNvPr id="65" name="TextBox 64"/>
          <p:cNvSpPr txBox="1"/>
          <p:nvPr/>
        </p:nvSpPr>
        <p:spPr>
          <a:xfrm>
            <a:off x="3758218" y="5017243"/>
            <a:ext cx="869149" cy="261610"/>
          </a:xfrm>
          <a:prstGeom prst="rect">
            <a:avLst/>
          </a:prstGeom>
          <a:noFill/>
        </p:spPr>
        <p:txBody>
          <a:bodyPr wrap="none" rtlCol="0">
            <a:spAutoFit/>
          </a:bodyPr>
          <a:lstStyle/>
          <a:p>
            <a:r>
              <a:rPr lang="en-US" altLang="ko-KR" sz="1100" dirty="0" smtClean="0">
                <a:solidFill>
                  <a:schemeClr val="accent2">
                    <a:lumMod val="75000"/>
                  </a:schemeClr>
                </a:solidFill>
              </a:rPr>
              <a:t>y intercept</a:t>
            </a:r>
            <a:endParaRPr lang="ko-KR" altLang="en-US" sz="1100" dirty="0">
              <a:solidFill>
                <a:schemeClr val="accent2">
                  <a:lumMod val="75000"/>
                </a:schemeClr>
              </a:solidFill>
            </a:endParaRPr>
          </a:p>
        </p:txBody>
      </p:sp>
      <p:sp>
        <p:nvSpPr>
          <p:cNvPr id="66" name="TextBox 65"/>
          <p:cNvSpPr txBox="1"/>
          <p:nvPr/>
        </p:nvSpPr>
        <p:spPr>
          <a:xfrm>
            <a:off x="6127879" y="3206290"/>
            <a:ext cx="516488" cy="369332"/>
          </a:xfrm>
          <a:prstGeom prst="rect">
            <a:avLst/>
          </a:prstGeom>
          <a:noFill/>
        </p:spPr>
        <p:txBody>
          <a:bodyPr wrap="none" rtlCol="0">
            <a:spAutoFit/>
          </a:bodyPr>
          <a:lstStyle/>
          <a:p>
            <a:r>
              <a:rPr lang="en-US" altLang="ko-KR" dirty="0" smtClean="0">
                <a:solidFill>
                  <a:schemeClr val="accent2">
                    <a:lumMod val="75000"/>
                  </a:schemeClr>
                </a:solidFill>
              </a:rPr>
              <a:t>+w</a:t>
            </a:r>
            <a:endParaRPr lang="ko-KR" altLang="en-US" dirty="0">
              <a:solidFill>
                <a:schemeClr val="accent2">
                  <a:lumMod val="75000"/>
                </a:schemeClr>
              </a:solidFill>
            </a:endParaRPr>
          </a:p>
        </p:txBody>
      </p:sp>
      <p:sp>
        <p:nvSpPr>
          <p:cNvPr id="67" name="TextBox 66"/>
          <p:cNvSpPr txBox="1"/>
          <p:nvPr/>
        </p:nvSpPr>
        <p:spPr>
          <a:xfrm>
            <a:off x="6113423" y="2970777"/>
            <a:ext cx="526106" cy="261610"/>
          </a:xfrm>
          <a:prstGeom prst="rect">
            <a:avLst/>
          </a:prstGeom>
          <a:noFill/>
        </p:spPr>
        <p:txBody>
          <a:bodyPr wrap="none" rtlCol="0">
            <a:spAutoFit/>
          </a:bodyPr>
          <a:lstStyle/>
          <a:p>
            <a:r>
              <a:rPr lang="en-US" altLang="ko-KR" sz="1100" dirty="0" smtClean="0">
                <a:solidFill>
                  <a:schemeClr val="accent2">
                    <a:lumMod val="75000"/>
                  </a:schemeClr>
                </a:solidFill>
              </a:rPr>
              <a:t>slope</a:t>
            </a:r>
            <a:endParaRPr lang="ko-KR" altLang="en-US" sz="1100" dirty="0">
              <a:solidFill>
                <a:schemeClr val="accent2">
                  <a:lumMod val="75000"/>
                </a:schemeClr>
              </a:solidFill>
            </a:endParaRPr>
          </a:p>
        </p:txBody>
      </p:sp>
      <p:cxnSp>
        <p:nvCxnSpPr>
          <p:cNvPr id="68" name="직선 화살표 연결선 67"/>
          <p:cNvCxnSpPr>
            <a:stCxn id="55" idx="3"/>
            <a:endCxn id="69" idx="1"/>
          </p:cNvCxnSpPr>
          <p:nvPr/>
        </p:nvCxnSpPr>
        <p:spPr>
          <a:xfrm>
            <a:off x="8453787" y="6183459"/>
            <a:ext cx="24004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0854268" y="5998793"/>
            <a:ext cx="1330814" cy="369332"/>
          </a:xfrm>
          <a:prstGeom prst="rect">
            <a:avLst/>
          </a:prstGeom>
          <a:noFill/>
        </p:spPr>
        <p:txBody>
          <a:bodyPr wrap="none" rtlCol="0">
            <a:spAutoFit/>
          </a:bodyPr>
          <a:lstStyle/>
          <a:p>
            <a:r>
              <a:rPr lang="en-US" altLang="ko-KR" dirty="0" smtClean="0">
                <a:solidFill>
                  <a:schemeClr val="accent5"/>
                </a:solidFill>
              </a:rPr>
              <a:t>X1, X2, X3 </a:t>
            </a:r>
            <a:endParaRPr lang="ko-KR" altLang="en-US" dirty="0">
              <a:solidFill>
                <a:schemeClr val="accent5"/>
              </a:solidFill>
            </a:endParaRPr>
          </a:p>
        </p:txBody>
      </p:sp>
      <p:sp>
        <p:nvSpPr>
          <p:cNvPr id="70" name="TextBox 69"/>
          <p:cNvSpPr txBox="1"/>
          <p:nvPr/>
        </p:nvSpPr>
        <p:spPr>
          <a:xfrm>
            <a:off x="8655270" y="6368125"/>
            <a:ext cx="3529812" cy="369332"/>
          </a:xfrm>
          <a:prstGeom prst="rect">
            <a:avLst/>
          </a:prstGeom>
          <a:noFill/>
        </p:spPr>
        <p:txBody>
          <a:bodyPr wrap="none" rtlCol="0">
            <a:spAutoFit/>
          </a:bodyPr>
          <a:lstStyle/>
          <a:p>
            <a:r>
              <a:rPr lang="en-US" altLang="ko-KR" b="1" dirty="0" smtClean="0">
                <a:solidFill>
                  <a:schemeClr val="accent5"/>
                </a:solidFill>
              </a:rPr>
              <a:t>Multivariate Linear Regression</a:t>
            </a:r>
            <a:endParaRPr lang="ko-KR" altLang="en-US" b="1" dirty="0">
              <a:solidFill>
                <a:schemeClr val="accent5"/>
              </a:solidFill>
            </a:endParaRPr>
          </a:p>
        </p:txBody>
      </p:sp>
      <p:sp>
        <p:nvSpPr>
          <p:cNvPr id="71" name="TextBox 70"/>
          <p:cNvSpPr txBox="1"/>
          <p:nvPr/>
        </p:nvSpPr>
        <p:spPr>
          <a:xfrm>
            <a:off x="4742445" y="4834572"/>
            <a:ext cx="6447033" cy="769441"/>
          </a:xfrm>
          <a:prstGeom prst="rect">
            <a:avLst/>
          </a:prstGeom>
          <a:noFill/>
        </p:spPr>
        <p:txBody>
          <a:bodyPr wrap="square" rtlCol="0">
            <a:spAutoFit/>
          </a:bodyPr>
          <a:lstStyle/>
          <a:p>
            <a:pPr marL="285750" indent="-285750">
              <a:buFont typeface="Arial" panose="020B0604020202020204" pitchFamily="34" charset="0"/>
              <a:buChar char="•"/>
            </a:pPr>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Representative purpose</a:t>
            </a:r>
          </a:p>
          <a:p>
            <a:pPr marL="800100" lvl="1" indent="-342900">
              <a:buFont typeface="+mj-ea"/>
              <a:buAutoNum type="circleNumDbPlain"/>
            </a:pPr>
            <a:r>
              <a:rPr lang="en-US" altLang="ko-KR" sz="1400" dirty="0" smtClean="0">
                <a:solidFill>
                  <a:schemeClr val="tx1">
                    <a:lumMod val="65000"/>
                    <a:lumOff val="35000"/>
                  </a:schemeClr>
                </a:solidFill>
                <a:latin typeface="Calibri" panose="020F0502020204030204" pitchFamily="34" charset="0"/>
                <a:cs typeface="Calibri" panose="020F0502020204030204" pitchFamily="34" charset="0"/>
              </a:rPr>
              <a:t>Predict the dependent variable based on the independent variable.</a:t>
            </a:r>
          </a:p>
          <a:p>
            <a:pPr marL="800100" lvl="1" indent="-342900">
              <a:buFont typeface="+mj-ea"/>
              <a:buAutoNum type="circleNumDbPlain"/>
            </a:pPr>
            <a:r>
              <a:rPr lang="en-US" altLang="ko-KR" sz="1400" dirty="0" smtClean="0">
                <a:solidFill>
                  <a:schemeClr val="tx1">
                    <a:lumMod val="65000"/>
                    <a:lumOff val="35000"/>
                  </a:schemeClr>
                </a:solidFill>
                <a:latin typeface="Calibri" panose="020F0502020204030204" pitchFamily="34" charset="0"/>
                <a:cs typeface="Calibri" panose="020F0502020204030204" pitchFamily="34" charset="0"/>
              </a:rPr>
              <a:t>Explain the effect of the independent variables on the dependent variable.</a:t>
            </a:r>
            <a:endParaRPr lang="ko-KR" altLang="en-US"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5" name="제목 2"/>
          <p:cNvSpPr>
            <a:spLocks noGrp="1"/>
          </p:cNvSpPr>
          <p:nvPr>
            <p:ph type="title"/>
          </p:nvPr>
        </p:nvSpPr>
        <p:spPr/>
        <p:txBody>
          <a:bodyPr>
            <a:noAutofit/>
          </a:bodyPr>
          <a:lstStyle/>
          <a:p>
            <a:r>
              <a:rPr lang="en-US" altLang="ko-KR" sz="2400" b="1" dirty="0">
                <a:latin typeface="Calibri" panose="020F0502020204030204" pitchFamily="34" charset="0"/>
                <a:ea typeface="맑은 고딕" panose="020B0503020000020004" pitchFamily="50" charset="-127"/>
                <a:cs typeface="Calibri" panose="020F0502020204030204" pitchFamily="34" charset="0"/>
              </a:rPr>
              <a:t>III. Multivariate Linear Regression Analysis Strategy </a:t>
            </a:r>
            <a:endParaRPr lang="ko-KR" altLang="en-US" sz="2400" dirty="0"/>
          </a:p>
        </p:txBody>
      </p:sp>
      <p:sp>
        <p:nvSpPr>
          <p:cNvPr id="26" name="TextBox 25"/>
          <p:cNvSpPr txBox="1"/>
          <p:nvPr/>
        </p:nvSpPr>
        <p:spPr>
          <a:xfrm>
            <a:off x="1185573" y="1503562"/>
            <a:ext cx="8641525" cy="400110"/>
          </a:xfrm>
          <a:prstGeom prst="rect">
            <a:avLst/>
          </a:prstGeom>
          <a:noFill/>
        </p:spPr>
        <p:txBody>
          <a:bodyPr wrap="square" rtlCol="0">
            <a:spAutoFit/>
          </a:bodyPr>
          <a:lstStyle/>
          <a:p>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Linear Regression</a:t>
            </a:r>
          </a:p>
        </p:txBody>
      </p:sp>
    </p:spTree>
    <p:extLst>
      <p:ext uri="{BB962C8B-B14F-4D97-AF65-F5344CB8AC3E}">
        <p14:creationId xmlns:p14="http://schemas.microsoft.com/office/powerpoint/2010/main" val="214436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3" grpId="0" animBg="1"/>
      <p:bldP spid="64" grpId="0"/>
      <p:bldP spid="65" grpId="0"/>
      <p:bldP spid="66" grpId="0"/>
      <p:bldP spid="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평행 사변형 37"/>
          <p:cNvSpPr/>
          <p:nvPr/>
        </p:nvSpPr>
        <p:spPr>
          <a:xfrm rot="5400000" flipV="1">
            <a:off x="4177801" y="875255"/>
            <a:ext cx="4416419" cy="5434080"/>
          </a:xfrm>
          <a:prstGeom prst="parallelogram">
            <a:avLst>
              <a:gd name="adj" fmla="val 58908"/>
            </a:avLst>
          </a:prstGeom>
          <a:solidFill>
            <a:srgbClr val="7030A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3" name="직선 화살표 연결선 52"/>
          <p:cNvCxnSpPr/>
          <p:nvPr/>
        </p:nvCxnSpPr>
        <p:spPr>
          <a:xfrm>
            <a:off x="3649902" y="5896400"/>
            <a:ext cx="7215448"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4" name="직선 화살표 연결선 53"/>
          <p:cNvCxnSpPr/>
          <p:nvPr/>
        </p:nvCxnSpPr>
        <p:spPr>
          <a:xfrm flipV="1">
            <a:off x="3649902" y="1690161"/>
            <a:ext cx="0" cy="420623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061465" y="5998793"/>
            <a:ext cx="2392322" cy="369332"/>
          </a:xfrm>
          <a:prstGeom prst="rect">
            <a:avLst/>
          </a:prstGeom>
          <a:noFill/>
        </p:spPr>
        <p:txBody>
          <a:bodyPr wrap="none" rtlCol="0">
            <a:spAutoFit/>
          </a:bodyPr>
          <a:lstStyle/>
          <a:p>
            <a:r>
              <a:rPr lang="en-US" altLang="ko-KR" dirty="0" smtClean="0">
                <a:solidFill>
                  <a:schemeClr val="accent5"/>
                </a:solidFill>
              </a:rPr>
              <a:t>independent variable</a:t>
            </a:r>
            <a:endParaRPr lang="ko-KR" altLang="en-US" dirty="0">
              <a:solidFill>
                <a:schemeClr val="accent5"/>
              </a:solidFill>
            </a:endParaRPr>
          </a:p>
        </p:txBody>
      </p:sp>
      <p:sp>
        <p:nvSpPr>
          <p:cNvPr id="56" name="TextBox 55"/>
          <p:cNvSpPr txBox="1"/>
          <p:nvPr/>
        </p:nvSpPr>
        <p:spPr>
          <a:xfrm rot="16200000">
            <a:off x="2158332" y="3608613"/>
            <a:ext cx="2259273" cy="369332"/>
          </a:xfrm>
          <a:prstGeom prst="rect">
            <a:avLst/>
          </a:prstGeom>
          <a:noFill/>
        </p:spPr>
        <p:txBody>
          <a:bodyPr wrap="none" rtlCol="0">
            <a:spAutoFit/>
          </a:bodyPr>
          <a:lstStyle/>
          <a:p>
            <a:r>
              <a:rPr lang="en-US" altLang="ko-KR" dirty="0" smtClean="0">
                <a:solidFill>
                  <a:srgbClr val="00B050"/>
                </a:solidFill>
              </a:rPr>
              <a:t>dependent variable</a:t>
            </a:r>
            <a:endParaRPr lang="ko-KR" altLang="en-US" dirty="0">
              <a:solidFill>
                <a:srgbClr val="00B050"/>
              </a:solidFill>
            </a:endParaRPr>
          </a:p>
        </p:txBody>
      </p:sp>
      <p:sp>
        <p:nvSpPr>
          <p:cNvPr id="57" name="TextBox 56"/>
          <p:cNvSpPr txBox="1"/>
          <p:nvPr/>
        </p:nvSpPr>
        <p:spPr>
          <a:xfrm>
            <a:off x="10865350" y="5711734"/>
            <a:ext cx="324128" cy="369332"/>
          </a:xfrm>
          <a:prstGeom prst="rect">
            <a:avLst/>
          </a:prstGeom>
          <a:noFill/>
        </p:spPr>
        <p:txBody>
          <a:bodyPr wrap="none" rtlCol="0">
            <a:spAutoFit/>
          </a:bodyPr>
          <a:lstStyle/>
          <a:p>
            <a:r>
              <a:rPr lang="en-US" altLang="ko-KR" dirty="0" smtClean="0">
                <a:solidFill>
                  <a:schemeClr val="accent5"/>
                </a:solidFill>
              </a:rPr>
              <a:t>X</a:t>
            </a:r>
            <a:endParaRPr lang="ko-KR" altLang="en-US" dirty="0">
              <a:solidFill>
                <a:schemeClr val="accent5"/>
              </a:solidFill>
            </a:endParaRPr>
          </a:p>
        </p:txBody>
      </p:sp>
      <p:sp>
        <p:nvSpPr>
          <p:cNvPr id="58" name="TextBox 57"/>
          <p:cNvSpPr txBox="1"/>
          <p:nvPr/>
        </p:nvSpPr>
        <p:spPr>
          <a:xfrm>
            <a:off x="3492647" y="1350757"/>
            <a:ext cx="314510" cy="369332"/>
          </a:xfrm>
          <a:prstGeom prst="rect">
            <a:avLst/>
          </a:prstGeom>
          <a:noFill/>
        </p:spPr>
        <p:txBody>
          <a:bodyPr wrap="none" rtlCol="0">
            <a:spAutoFit/>
          </a:bodyPr>
          <a:lstStyle/>
          <a:p>
            <a:r>
              <a:rPr lang="en-US" altLang="ko-KR" dirty="0">
                <a:solidFill>
                  <a:srgbClr val="00B050"/>
                </a:solidFill>
              </a:rPr>
              <a:t>Y</a:t>
            </a:r>
            <a:endParaRPr lang="ko-KR" altLang="en-US" dirty="0">
              <a:solidFill>
                <a:srgbClr val="00B050"/>
              </a:solidFill>
            </a:endParaRPr>
          </a:p>
        </p:txBody>
      </p:sp>
      <p:cxnSp>
        <p:nvCxnSpPr>
          <p:cNvPr id="24" name="직선 연결선 23"/>
          <p:cNvCxnSpPr/>
          <p:nvPr/>
        </p:nvCxnSpPr>
        <p:spPr>
          <a:xfrm flipV="1">
            <a:off x="3649902" y="2311797"/>
            <a:ext cx="5453149" cy="2617614"/>
          </a:xfrm>
          <a:prstGeom prst="line">
            <a:avLst/>
          </a:prstGeom>
          <a:ln w="38100">
            <a:solidFill>
              <a:schemeClr val="accent2">
                <a:lumMod val="75000"/>
              </a:schemeClr>
            </a:solidFill>
            <a:prstDash val="sysDot"/>
          </a:ln>
        </p:spPr>
        <p:style>
          <a:lnRef idx="1">
            <a:schemeClr val="accent2"/>
          </a:lnRef>
          <a:fillRef idx="0">
            <a:schemeClr val="accent2"/>
          </a:fillRef>
          <a:effectRef idx="0">
            <a:schemeClr val="accent2"/>
          </a:effectRef>
          <a:fontRef idx="minor">
            <a:schemeClr val="tx1"/>
          </a:fontRef>
        </p:style>
      </p:cxnSp>
      <p:sp>
        <p:nvSpPr>
          <p:cNvPr id="25" name="TextBox 24"/>
          <p:cNvSpPr txBox="1"/>
          <p:nvPr/>
        </p:nvSpPr>
        <p:spPr>
          <a:xfrm>
            <a:off x="6651113" y="4445937"/>
            <a:ext cx="4738028" cy="369332"/>
          </a:xfrm>
          <a:prstGeom prst="rect">
            <a:avLst/>
          </a:prstGeom>
          <a:noFill/>
        </p:spPr>
        <p:txBody>
          <a:bodyPr wrap="none" rtlCol="0">
            <a:spAutoFit/>
          </a:bodyPr>
          <a:lstStyle/>
          <a:p>
            <a:r>
              <a:rPr lang="en-US" altLang="ko-KR" dirty="0" smtClean="0">
                <a:solidFill>
                  <a:schemeClr val="accent5"/>
                </a:solidFill>
              </a:rPr>
              <a:t>Confidence interval : 95% of average range</a:t>
            </a:r>
            <a:endParaRPr lang="ko-KR" altLang="en-US" dirty="0">
              <a:solidFill>
                <a:schemeClr val="accent5"/>
              </a:solidFill>
            </a:endParaRPr>
          </a:p>
        </p:txBody>
      </p:sp>
      <p:sp>
        <p:nvSpPr>
          <p:cNvPr id="26" name="TextBox 25"/>
          <p:cNvSpPr txBox="1"/>
          <p:nvPr/>
        </p:nvSpPr>
        <p:spPr>
          <a:xfrm>
            <a:off x="6651113" y="4775313"/>
            <a:ext cx="4563109" cy="369332"/>
          </a:xfrm>
          <a:prstGeom prst="rect">
            <a:avLst/>
          </a:prstGeom>
          <a:noFill/>
        </p:spPr>
        <p:txBody>
          <a:bodyPr wrap="none" rtlCol="0">
            <a:spAutoFit/>
          </a:bodyPr>
          <a:lstStyle/>
          <a:p>
            <a:r>
              <a:rPr lang="en-US" altLang="ko-KR" dirty="0" smtClean="0">
                <a:solidFill>
                  <a:srgbClr val="7030A0"/>
                </a:solidFill>
              </a:rPr>
              <a:t>Prediction interval : 95% of all data range</a:t>
            </a:r>
            <a:endParaRPr lang="ko-KR" altLang="en-US" dirty="0">
              <a:solidFill>
                <a:srgbClr val="7030A0"/>
              </a:solidFill>
            </a:endParaRPr>
          </a:p>
        </p:txBody>
      </p:sp>
      <p:sp>
        <p:nvSpPr>
          <p:cNvPr id="27" name="TextBox 26"/>
          <p:cNvSpPr txBox="1"/>
          <p:nvPr/>
        </p:nvSpPr>
        <p:spPr>
          <a:xfrm>
            <a:off x="9036107" y="5164232"/>
            <a:ext cx="2245295" cy="369332"/>
          </a:xfrm>
          <a:prstGeom prst="rect">
            <a:avLst/>
          </a:prstGeom>
          <a:noFill/>
        </p:spPr>
        <p:txBody>
          <a:bodyPr wrap="none" rtlCol="0">
            <a:spAutoFit/>
          </a:bodyPr>
          <a:lstStyle/>
          <a:p>
            <a:r>
              <a:rPr lang="en-US" altLang="ko-KR" b="1" dirty="0" smtClean="0">
                <a:solidFill>
                  <a:srgbClr val="FFC000"/>
                </a:solidFill>
              </a:rPr>
              <a:t>(Excluding Outlier)</a:t>
            </a:r>
            <a:endParaRPr lang="ko-KR" altLang="en-US" b="1" dirty="0">
              <a:solidFill>
                <a:srgbClr val="FFC000"/>
              </a:solidFill>
            </a:endParaRPr>
          </a:p>
        </p:txBody>
      </p:sp>
      <p:cxnSp>
        <p:nvCxnSpPr>
          <p:cNvPr id="28" name="직선 연결선 27"/>
          <p:cNvCxnSpPr/>
          <p:nvPr/>
        </p:nvCxnSpPr>
        <p:spPr>
          <a:xfrm flipV="1">
            <a:off x="3649902" y="1384085"/>
            <a:ext cx="5453149" cy="2617614"/>
          </a:xfrm>
          <a:prstGeom prst="line">
            <a:avLst/>
          </a:prstGeom>
          <a:ln w="28575">
            <a:solidFill>
              <a:srgbClr val="7030A0"/>
            </a:solidFill>
            <a:prstDash val="solid"/>
          </a:ln>
        </p:spPr>
        <p:style>
          <a:lnRef idx="1">
            <a:schemeClr val="accent2"/>
          </a:lnRef>
          <a:fillRef idx="0">
            <a:schemeClr val="accent2"/>
          </a:fillRef>
          <a:effectRef idx="0">
            <a:schemeClr val="accent2"/>
          </a:effectRef>
          <a:fontRef idx="minor">
            <a:schemeClr val="tx1"/>
          </a:fontRef>
        </p:style>
      </p:cxnSp>
      <p:cxnSp>
        <p:nvCxnSpPr>
          <p:cNvPr id="29" name="직선 연결선 28"/>
          <p:cNvCxnSpPr/>
          <p:nvPr/>
        </p:nvCxnSpPr>
        <p:spPr>
          <a:xfrm flipV="1">
            <a:off x="3649902" y="3182889"/>
            <a:ext cx="5453149" cy="2617614"/>
          </a:xfrm>
          <a:prstGeom prst="line">
            <a:avLst/>
          </a:prstGeom>
          <a:ln w="28575">
            <a:solidFill>
              <a:srgbClr val="7030A0"/>
            </a:solidFill>
            <a:prstDash val="solid"/>
          </a:ln>
        </p:spPr>
        <p:style>
          <a:lnRef idx="1">
            <a:schemeClr val="accent2"/>
          </a:lnRef>
          <a:fillRef idx="0">
            <a:schemeClr val="accent2"/>
          </a:fillRef>
          <a:effectRef idx="0">
            <a:schemeClr val="accent2"/>
          </a:effectRef>
          <a:fontRef idx="minor">
            <a:schemeClr val="tx1"/>
          </a:fontRef>
        </p:style>
      </p:cxnSp>
      <p:cxnSp>
        <p:nvCxnSpPr>
          <p:cNvPr id="30" name="직선 연결선 29"/>
          <p:cNvCxnSpPr/>
          <p:nvPr/>
        </p:nvCxnSpPr>
        <p:spPr>
          <a:xfrm flipV="1">
            <a:off x="3649902" y="2127131"/>
            <a:ext cx="5453149" cy="2617614"/>
          </a:xfrm>
          <a:prstGeom prst="line">
            <a:avLst/>
          </a:prstGeom>
          <a:ln w="28575">
            <a:solidFill>
              <a:srgbClr val="0070C0"/>
            </a:solidFill>
            <a:prstDash val="solid"/>
          </a:ln>
        </p:spPr>
        <p:style>
          <a:lnRef idx="1">
            <a:schemeClr val="accent2"/>
          </a:lnRef>
          <a:fillRef idx="0">
            <a:schemeClr val="accent2"/>
          </a:fillRef>
          <a:effectRef idx="0">
            <a:schemeClr val="accent2"/>
          </a:effectRef>
          <a:fontRef idx="minor">
            <a:schemeClr val="tx1"/>
          </a:fontRef>
        </p:style>
      </p:cxnSp>
      <p:cxnSp>
        <p:nvCxnSpPr>
          <p:cNvPr id="31" name="직선 연결선 30"/>
          <p:cNvCxnSpPr/>
          <p:nvPr/>
        </p:nvCxnSpPr>
        <p:spPr>
          <a:xfrm flipV="1">
            <a:off x="3649902" y="2553985"/>
            <a:ext cx="5453149" cy="2617614"/>
          </a:xfrm>
          <a:prstGeom prst="line">
            <a:avLst/>
          </a:prstGeom>
          <a:ln w="28575">
            <a:solidFill>
              <a:srgbClr val="0070C0"/>
            </a:solidFill>
            <a:prstDash val="solid"/>
          </a:ln>
        </p:spPr>
        <p:style>
          <a:lnRef idx="1">
            <a:schemeClr val="accent2"/>
          </a:lnRef>
          <a:fillRef idx="0">
            <a:schemeClr val="accent2"/>
          </a:fillRef>
          <a:effectRef idx="0">
            <a:schemeClr val="accent2"/>
          </a:effectRef>
          <a:fontRef idx="minor">
            <a:schemeClr val="tx1"/>
          </a:fontRef>
        </p:style>
      </p:cxnSp>
      <p:sp>
        <p:nvSpPr>
          <p:cNvPr id="32" name="타원 31"/>
          <p:cNvSpPr/>
          <p:nvPr/>
        </p:nvSpPr>
        <p:spPr>
          <a:xfrm>
            <a:off x="8856011" y="4408706"/>
            <a:ext cx="623679" cy="38931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p:cNvSpPr/>
          <p:nvPr/>
        </p:nvSpPr>
        <p:spPr>
          <a:xfrm>
            <a:off x="8697985" y="4764684"/>
            <a:ext cx="623679" cy="38931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제목 2"/>
          <p:cNvSpPr>
            <a:spLocks noGrp="1"/>
          </p:cNvSpPr>
          <p:nvPr>
            <p:ph type="title"/>
          </p:nvPr>
        </p:nvSpPr>
        <p:spPr/>
        <p:txBody>
          <a:bodyPr>
            <a:noAutofit/>
          </a:bodyPr>
          <a:lstStyle/>
          <a:p>
            <a:r>
              <a:rPr lang="en-US" altLang="ko-KR" sz="2400" b="1" dirty="0">
                <a:latin typeface="Calibri" panose="020F0502020204030204" pitchFamily="34" charset="0"/>
                <a:ea typeface="맑은 고딕" panose="020B0503020000020004" pitchFamily="50" charset="-127"/>
                <a:cs typeface="Calibri" panose="020F0502020204030204" pitchFamily="34" charset="0"/>
              </a:rPr>
              <a:t>III. Multivariate Linear Regression Analysis Strategy </a:t>
            </a:r>
            <a:endParaRPr lang="ko-KR" altLang="en-US" sz="2400" dirty="0"/>
          </a:p>
        </p:txBody>
      </p:sp>
      <p:sp>
        <p:nvSpPr>
          <p:cNvPr id="23" name="TextBox 22"/>
          <p:cNvSpPr txBox="1"/>
          <p:nvPr/>
        </p:nvSpPr>
        <p:spPr>
          <a:xfrm>
            <a:off x="1185573" y="1503562"/>
            <a:ext cx="8641525" cy="400110"/>
          </a:xfrm>
          <a:prstGeom prst="rect">
            <a:avLst/>
          </a:prstGeom>
          <a:noFill/>
        </p:spPr>
        <p:txBody>
          <a:bodyPr wrap="square" rtlCol="0">
            <a:spAutoFit/>
          </a:bodyPr>
          <a:lstStyle/>
          <a:p>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Linear Regression</a:t>
            </a:r>
          </a:p>
        </p:txBody>
      </p:sp>
      <p:sp>
        <p:nvSpPr>
          <p:cNvPr id="37" name="평행 사변형 36"/>
          <p:cNvSpPr/>
          <p:nvPr/>
        </p:nvSpPr>
        <p:spPr>
          <a:xfrm rot="5400000" flipV="1">
            <a:off x="4873313" y="941861"/>
            <a:ext cx="3044468" cy="5415011"/>
          </a:xfrm>
          <a:prstGeom prst="parallelogram">
            <a:avLst>
              <a:gd name="adj" fmla="val 84789"/>
            </a:avLst>
          </a:prstGeom>
          <a:solidFill>
            <a:schemeClr val="accent5">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39" name="TextBox 38"/>
              <p:cNvSpPr txBox="1"/>
              <p:nvPr/>
            </p:nvSpPr>
            <p:spPr>
              <a:xfrm>
                <a:off x="9251271" y="1813236"/>
                <a:ext cx="2269467" cy="636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y-GB" altLang="ko-KR" sz="1400" smtClean="0">
                          <a:solidFill>
                            <a:schemeClr val="tx1">
                              <a:lumMod val="65000"/>
                              <a:lumOff val="35000"/>
                            </a:schemeClr>
                          </a:solidFill>
                        </a:rPr>
                        <m:t>ŷ</m:t>
                      </m:r>
                      <m:r>
                        <m:rPr>
                          <m:nor/>
                        </m:rPr>
                        <a:rPr lang="en-US" altLang="ko-KR" sz="1400" b="0" i="0" smtClean="0">
                          <a:solidFill>
                            <a:schemeClr val="tx1">
                              <a:lumMod val="65000"/>
                              <a:lumOff val="35000"/>
                            </a:schemeClr>
                          </a:solidFill>
                        </a:rPr>
                        <m:t> </m:t>
                      </m:r>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sSubSup>
                        <m:sSubSup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bSup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𝑡</m:t>
                          </m:r>
                        </m:e>
                        <m:sub>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𝑛</m:t>
                          </m:r>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−2</m:t>
                          </m:r>
                        </m:sub>
                        <m:sup>
                          <m:r>
                            <a:rPr lang="ko-KR" altLang="en-US" sz="1400" i="1">
                              <a:solidFill>
                                <a:schemeClr val="tx1">
                                  <a:lumMod val="65000"/>
                                  <a:lumOff val="35000"/>
                                </a:schemeClr>
                              </a:solidFill>
                              <a:latin typeface="Cambria Math" panose="02040503050406030204" pitchFamily="18" charset="0"/>
                              <a:ea typeface="Cambria Math" panose="02040503050406030204" pitchFamily="18" charset="0"/>
                            </a:rPr>
                            <m:t>★</m:t>
                          </m:r>
                        </m:sup>
                      </m:sSubSup>
                      <m:sSub>
                        <m:sSub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𝑠</m:t>
                          </m:r>
                        </m:e>
                        <m:sub>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𝑦</m:t>
                          </m:r>
                        </m:sub>
                      </m:sSub>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 </m:t>
                      </m:r>
                      <m:rad>
                        <m:radPr>
                          <m:degHide m:val="on"/>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radPr>
                        <m:deg/>
                        <m:e>
                          <m:f>
                            <m:f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fPr>
                            <m:num>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1</m:t>
                              </m:r>
                            </m:num>
                            <m:den>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𝑛</m:t>
                              </m:r>
                            </m:den>
                          </m:f>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 </m:t>
                          </m:r>
                          <m:f>
                            <m:f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fPr>
                            <m:num>
                              <m:sSup>
                                <m:sSup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p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sSup>
                                    <m:sSup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p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𝑥</m:t>
                                      </m:r>
                                    </m:e>
                                    <m:sup>
                                      <m:r>
                                        <a:rPr lang="ko-KR" altLang="en-US" sz="1400" i="1">
                                          <a:solidFill>
                                            <a:schemeClr val="tx1">
                                              <a:lumMod val="65000"/>
                                              <a:lumOff val="35000"/>
                                            </a:schemeClr>
                                          </a:solidFill>
                                          <a:latin typeface="Cambria Math" panose="02040503050406030204" pitchFamily="18" charset="0"/>
                                          <a:ea typeface="Cambria Math" panose="02040503050406030204" pitchFamily="18" charset="0"/>
                                        </a:rPr>
                                        <m:t>★</m:t>
                                      </m:r>
                                    </m:sup>
                                  </m:sSup>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acc>
                                    <m:accPr>
                                      <m:chr m:val="̅"/>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acc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𝑥</m:t>
                                      </m:r>
                                    </m:e>
                                  </m:acc>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e>
                                <m:sup>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2</m:t>
                                  </m:r>
                                </m:sup>
                              </m:sSup>
                            </m:num>
                            <m:den>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𝑛</m:t>
                              </m:r>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−1)</m:t>
                              </m:r>
                              <m:sSubSup>
                                <m:sSubSup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bSup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𝑠</m:t>
                                  </m:r>
                                </m:e>
                                <m:sub>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𝑥</m:t>
                                  </m:r>
                                </m:sub>
                                <m:sup>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2</m:t>
                                  </m:r>
                                </m:sup>
                              </m:sSubSup>
                            </m:den>
                          </m:f>
                        </m:e>
                      </m:rad>
                    </m:oMath>
                  </m:oMathPara>
                </a14:m>
                <a:endParaRPr lang="ko-KR" altLang="en-US" sz="1400" dirty="0">
                  <a:solidFill>
                    <a:schemeClr val="tx1">
                      <a:lumMod val="65000"/>
                      <a:lumOff val="35000"/>
                    </a:schemeClr>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9251271" y="1813236"/>
                <a:ext cx="2269467" cy="636521"/>
              </a:xfrm>
              <a:prstGeom prst="rect">
                <a:avLst/>
              </a:prstGeom>
              <a:blipFill rotWithShape="0">
                <a:blip r:embed="rId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9251271" y="2705129"/>
                <a:ext cx="2591287" cy="636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y-GB" altLang="ko-KR" sz="1400" smtClean="0">
                          <a:solidFill>
                            <a:schemeClr val="tx1">
                              <a:lumMod val="65000"/>
                              <a:lumOff val="35000"/>
                            </a:schemeClr>
                          </a:solidFill>
                        </a:rPr>
                        <m:t>ŷ</m:t>
                      </m:r>
                      <m:r>
                        <m:rPr>
                          <m:nor/>
                        </m:rPr>
                        <a:rPr lang="en-US" altLang="ko-KR" sz="1400" b="0" i="0" smtClean="0">
                          <a:solidFill>
                            <a:schemeClr val="tx1">
                              <a:lumMod val="65000"/>
                              <a:lumOff val="35000"/>
                            </a:schemeClr>
                          </a:solidFill>
                        </a:rPr>
                        <m:t> </m:t>
                      </m:r>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sSubSup>
                        <m:sSubSup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bSup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𝑡</m:t>
                          </m:r>
                        </m:e>
                        <m:sub>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𝑛</m:t>
                          </m:r>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−2</m:t>
                          </m:r>
                        </m:sub>
                        <m:sup>
                          <m:r>
                            <a:rPr lang="ko-KR" altLang="en-US" sz="1400" i="1">
                              <a:solidFill>
                                <a:schemeClr val="tx1">
                                  <a:lumMod val="65000"/>
                                  <a:lumOff val="35000"/>
                                </a:schemeClr>
                              </a:solidFill>
                              <a:latin typeface="Cambria Math" panose="02040503050406030204" pitchFamily="18" charset="0"/>
                              <a:ea typeface="Cambria Math" panose="02040503050406030204" pitchFamily="18" charset="0"/>
                            </a:rPr>
                            <m:t>★</m:t>
                          </m:r>
                        </m:sup>
                      </m:sSubSup>
                      <m:sSub>
                        <m:sSub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𝑠</m:t>
                          </m:r>
                        </m:e>
                        <m:sub>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𝑦</m:t>
                          </m:r>
                        </m:sub>
                      </m:sSub>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 </m:t>
                      </m:r>
                      <m:rad>
                        <m:radPr>
                          <m:degHide m:val="on"/>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radPr>
                        <m:deg/>
                        <m:e>
                          <m:r>
                            <a:rPr lang="en-US" altLang="ko-KR" sz="1400" b="1" i="1" smtClean="0">
                              <a:solidFill>
                                <a:srgbClr val="C00000"/>
                              </a:solidFill>
                              <a:latin typeface="Cambria Math" panose="02040503050406030204" pitchFamily="18" charset="0"/>
                              <a:ea typeface="Cambria Math" panose="02040503050406030204" pitchFamily="18" charset="0"/>
                            </a:rPr>
                            <m:t>𝟏</m:t>
                          </m:r>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f>
                            <m:f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fPr>
                            <m:num>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1</m:t>
                              </m:r>
                            </m:num>
                            <m:den>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𝑛</m:t>
                              </m:r>
                            </m:den>
                          </m:f>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 </m:t>
                          </m:r>
                          <m:f>
                            <m:f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fPr>
                            <m:num>
                              <m:sSup>
                                <m:sSup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p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sSup>
                                    <m:sSup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p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𝑥</m:t>
                                      </m:r>
                                    </m:e>
                                    <m:sup>
                                      <m:r>
                                        <a:rPr lang="ko-KR" altLang="en-US" sz="1400" i="1">
                                          <a:solidFill>
                                            <a:schemeClr val="tx1">
                                              <a:lumMod val="65000"/>
                                              <a:lumOff val="35000"/>
                                            </a:schemeClr>
                                          </a:solidFill>
                                          <a:latin typeface="Cambria Math" panose="02040503050406030204" pitchFamily="18" charset="0"/>
                                          <a:ea typeface="Cambria Math" panose="02040503050406030204" pitchFamily="18" charset="0"/>
                                        </a:rPr>
                                        <m:t>★</m:t>
                                      </m:r>
                                    </m:sup>
                                  </m:sSup>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acc>
                                    <m:accPr>
                                      <m:chr m:val="̅"/>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acc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𝑥</m:t>
                                      </m:r>
                                    </m:e>
                                  </m:acc>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e>
                                <m:sup>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2</m:t>
                                  </m:r>
                                </m:sup>
                              </m:sSup>
                            </m:num>
                            <m:den>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𝑛</m:t>
                              </m:r>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−1)</m:t>
                              </m:r>
                              <m:sSubSup>
                                <m:sSubSup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bSup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𝑠</m:t>
                                  </m:r>
                                </m:e>
                                <m:sub>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𝑥</m:t>
                                  </m:r>
                                </m:sub>
                                <m:sup>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2</m:t>
                                  </m:r>
                                </m:sup>
                              </m:sSubSup>
                            </m:den>
                          </m:f>
                        </m:e>
                      </m:rad>
                    </m:oMath>
                  </m:oMathPara>
                </a14:m>
                <a:endParaRPr lang="ko-KR" altLang="en-US" sz="1400" dirty="0">
                  <a:solidFill>
                    <a:schemeClr val="tx1">
                      <a:lumMod val="65000"/>
                      <a:lumOff val="35000"/>
                    </a:schemeClr>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9251271" y="2705129"/>
                <a:ext cx="2591287" cy="636521"/>
              </a:xfrm>
              <a:prstGeom prst="rect">
                <a:avLst/>
              </a:prstGeom>
              <a:blipFill rotWithShape="0">
                <a:blip r:embed="rId4"/>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405972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p:bldP spid="26" grpId="0"/>
      <p:bldP spid="27" grpId="0"/>
      <p:bldP spid="32" grpId="0" animBg="1"/>
      <p:bldP spid="33" grpId="0" animBg="1"/>
      <p:bldP spid="37" grpId="0" animBg="1"/>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제목 1"/>
          <p:cNvSpPr>
            <a:spLocks noGrp="1"/>
          </p:cNvSpPr>
          <p:nvPr>
            <p:ph type="title"/>
          </p:nvPr>
        </p:nvSpPr>
        <p:spPr>
          <a:xfrm>
            <a:off x="1361755" y="441329"/>
            <a:ext cx="10497198" cy="835022"/>
          </a:xfrm>
        </p:spPr>
        <p:txBody>
          <a:bodyPr>
            <a:normAutofit/>
          </a:bodyPr>
          <a:lstStyle/>
          <a:p>
            <a:r>
              <a:rPr lang="en-US" altLang="ko-KR" sz="3600" b="1" dirty="0">
                <a:latin typeface="Calibri" panose="020F0502020204030204" pitchFamily="34" charset="0"/>
                <a:cs typeface="Calibri" panose="020F0502020204030204" pitchFamily="34" charset="0"/>
              </a:rPr>
              <a:t>Contents</a:t>
            </a:r>
            <a:endParaRPr lang="ko-KR" altLang="en-US" sz="3600" dirty="0">
              <a:latin typeface="Calibri" panose="020F0502020204030204" pitchFamily="34" charset="0"/>
              <a:cs typeface="Calibri" panose="020F0502020204030204" pitchFamily="34" charset="0"/>
            </a:endParaRPr>
          </a:p>
        </p:txBody>
      </p:sp>
      <p:sp>
        <p:nvSpPr>
          <p:cNvPr id="12" name="AutoShape 49"/>
          <p:cNvSpPr>
            <a:spLocks noChangeArrowheads="1"/>
          </p:cNvSpPr>
          <p:nvPr/>
        </p:nvSpPr>
        <p:spPr bwMode="gray">
          <a:xfrm>
            <a:off x="1479882" y="4426510"/>
            <a:ext cx="9239483" cy="437023"/>
          </a:xfrm>
          <a:prstGeom prst="roundRect">
            <a:avLst>
              <a:gd name="adj" fmla="val 50000"/>
            </a:avLst>
          </a:prstGeom>
          <a:noFill/>
          <a:ln w="28575" algn="ctr">
            <a:solidFill>
              <a:schemeClr val="bg1">
                <a:lumMod val="65000"/>
              </a:schemeClr>
            </a:solidFill>
            <a:round/>
            <a:headEnd/>
            <a:tailEnd/>
          </a:ln>
          <a:effectLst>
            <a:outerShdw blurRad="63500" sx="102000" sy="102000" algn="ctr" rotWithShape="0">
              <a:prstClr val="black">
                <a:alpha val="40000"/>
              </a:prstClr>
            </a:outerShdw>
          </a:effectLst>
        </p:spPr>
        <p:txBody>
          <a:bodyPr wrap="none" anchor="ctr"/>
          <a:lstStyle/>
          <a:p>
            <a:pPr algn="l">
              <a:defRPr/>
            </a:pPr>
            <a:r>
              <a:rPr lang="en-US" altLang="ko-KR" sz="1400" b="1" dirty="0">
                <a:solidFill>
                  <a:schemeClr val="tx1">
                    <a:lumMod val="65000"/>
                    <a:lumOff val="35000"/>
                  </a:schemeClr>
                </a:solidFill>
                <a:effectLst>
                  <a:outerShdw blurRad="38100" dist="38100" dir="2700000" algn="tl">
                    <a:srgbClr val="C0C0C0"/>
                  </a:outerShdw>
                </a:effectLst>
                <a:latin typeface="맑은 고딕" panose="020B0503020000020004" pitchFamily="50" charset="-127"/>
                <a:ea typeface="맑은 고딕" panose="020B0503020000020004" pitchFamily="50" charset="-127"/>
              </a:rPr>
              <a:t>V. Evaluation</a:t>
            </a:r>
            <a:endParaRPr lang="ko-KR" altLang="en-US" sz="1400" b="1" dirty="0">
              <a:solidFill>
                <a:schemeClr val="tx1">
                  <a:lumMod val="65000"/>
                  <a:lumOff val="35000"/>
                </a:schemeClr>
              </a:solidFill>
              <a:effectLst>
                <a:outerShdw blurRad="38100" dist="38100" dir="2700000" algn="tl">
                  <a:srgbClr val="C0C0C0"/>
                </a:outerShdw>
              </a:effectLst>
              <a:latin typeface="맑은 고딕" panose="020B0503020000020004" pitchFamily="50" charset="-127"/>
              <a:ea typeface="맑은 고딕" panose="020B0503020000020004" pitchFamily="50" charset="-127"/>
            </a:endParaRPr>
          </a:p>
        </p:txBody>
      </p:sp>
      <p:sp>
        <p:nvSpPr>
          <p:cNvPr id="13" name="AutoShape 50"/>
          <p:cNvSpPr>
            <a:spLocks noChangeArrowheads="1"/>
          </p:cNvSpPr>
          <p:nvPr/>
        </p:nvSpPr>
        <p:spPr bwMode="gray">
          <a:xfrm>
            <a:off x="1491559" y="2947513"/>
            <a:ext cx="9216139" cy="474015"/>
          </a:xfrm>
          <a:prstGeom prst="roundRect">
            <a:avLst>
              <a:gd name="adj" fmla="val 50000"/>
            </a:avLst>
          </a:prstGeom>
          <a:noFill/>
          <a:ln w="28575" algn="ctr">
            <a:solidFill>
              <a:schemeClr val="bg1">
                <a:lumMod val="65000"/>
              </a:schemeClr>
            </a:solidFill>
            <a:round/>
            <a:headEnd/>
            <a:tailEnd/>
          </a:ln>
          <a:effectLst>
            <a:outerShdw blurRad="63500" sx="102000" sy="102000" algn="ctr" rotWithShape="0">
              <a:prstClr val="black">
                <a:alpha val="40000"/>
              </a:prstClr>
            </a:outerShdw>
          </a:effectLst>
        </p:spPr>
        <p:txBody>
          <a:bodyPr wrap="none" anchor="ctr"/>
          <a:lstStyle/>
          <a:p>
            <a:pPr>
              <a:defRPr/>
            </a:pPr>
            <a:r>
              <a:rPr lang="en-US" altLang="ko-KR" sz="1400" b="1" dirty="0">
                <a:solidFill>
                  <a:schemeClr val="tx1">
                    <a:lumMod val="65000"/>
                    <a:lumOff val="35000"/>
                  </a:schemeClr>
                </a:solidFill>
                <a:effectLst>
                  <a:outerShdw blurRad="38100" dist="38100" dir="2700000" algn="tl">
                    <a:srgbClr val="C0C0C0"/>
                  </a:outerShdw>
                </a:effectLst>
                <a:latin typeface="맑은 고딕" panose="020B0503020000020004" pitchFamily="50" charset="-127"/>
                <a:ea typeface="맑은 고딕" panose="020B0503020000020004" pitchFamily="50" charset="-127"/>
              </a:rPr>
              <a:t>III. </a:t>
            </a:r>
            <a:r>
              <a:rPr lang="en-US" altLang="ko-KR" sz="1400" b="1" dirty="0">
                <a:solidFill>
                  <a:schemeClr val="tx1">
                    <a:lumMod val="65000"/>
                    <a:lumOff val="35000"/>
                  </a:schemeClr>
                </a:solidFill>
                <a:effectLst>
                  <a:outerShdw blurRad="38100" dist="38100" dir="2700000" algn="tl">
                    <a:srgbClr val="C0C0C0"/>
                  </a:outerShdw>
                </a:effectLst>
                <a:latin typeface="맑은 고딕" panose="020B0503020000020004" pitchFamily="50" charset="-127"/>
              </a:rPr>
              <a:t>Multivariate Linear Regression Analysis Strategy</a:t>
            </a:r>
            <a:endParaRPr lang="ko-KR" altLang="en-US" sz="1400" b="1" dirty="0">
              <a:solidFill>
                <a:schemeClr val="tx1">
                  <a:lumMod val="65000"/>
                  <a:lumOff val="35000"/>
                </a:schemeClr>
              </a:solidFill>
              <a:effectLst>
                <a:outerShdw blurRad="38100" dist="38100" dir="2700000" algn="tl">
                  <a:srgbClr val="C0C0C0"/>
                </a:outerShdw>
              </a:effectLst>
              <a:latin typeface="맑은 고딕" panose="020B0503020000020004" pitchFamily="50" charset="-127"/>
            </a:endParaRPr>
          </a:p>
        </p:txBody>
      </p:sp>
      <p:sp>
        <p:nvSpPr>
          <p:cNvPr id="14" name="AutoShape 52"/>
          <p:cNvSpPr>
            <a:spLocks noChangeArrowheads="1"/>
          </p:cNvSpPr>
          <p:nvPr/>
        </p:nvSpPr>
        <p:spPr bwMode="gray">
          <a:xfrm>
            <a:off x="1491559" y="2220189"/>
            <a:ext cx="9216139" cy="474015"/>
          </a:xfrm>
          <a:prstGeom prst="roundRect">
            <a:avLst>
              <a:gd name="adj" fmla="val 50000"/>
            </a:avLst>
          </a:prstGeom>
          <a:noFill/>
          <a:ln w="28575" algn="ctr">
            <a:solidFill>
              <a:schemeClr val="bg1">
                <a:lumMod val="65000"/>
              </a:schemeClr>
            </a:solidFill>
            <a:round/>
            <a:headEnd/>
            <a:tailEnd/>
          </a:ln>
          <a:effectLst>
            <a:outerShdw blurRad="63500" sx="102000" sy="102000" algn="ctr" rotWithShape="0">
              <a:prstClr val="black">
                <a:alpha val="40000"/>
              </a:prstClr>
            </a:outerShdw>
          </a:effectLst>
        </p:spPr>
        <p:txBody>
          <a:bodyPr wrap="none" anchor="ctr"/>
          <a:lstStyle/>
          <a:p>
            <a:pPr algn="l">
              <a:defRPr/>
            </a:pPr>
            <a:r>
              <a:rPr lang="en-US" altLang="ko-KR" sz="1400" b="1" dirty="0">
                <a:solidFill>
                  <a:schemeClr val="tx1">
                    <a:lumMod val="65000"/>
                    <a:lumOff val="35000"/>
                  </a:schemeClr>
                </a:solidFill>
                <a:effectLst>
                  <a:outerShdw blurRad="38100" dist="38100" dir="2700000" algn="tl">
                    <a:srgbClr val="C0C0C0"/>
                  </a:outerShdw>
                </a:effectLst>
                <a:latin typeface="맑은 고딕" panose="020B0503020000020004" pitchFamily="50" charset="-127"/>
                <a:ea typeface="맑은 고딕" panose="020B0503020000020004" pitchFamily="50" charset="-127"/>
              </a:rPr>
              <a:t>II. </a:t>
            </a:r>
            <a:r>
              <a:rPr lang="en-US" altLang="ko-KR" sz="1400" b="1" dirty="0" smtClean="0">
                <a:solidFill>
                  <a:schemeClr val="tx1">
                    <a:lumMod val="65000"/>
                    <a:lumOff val="35000"/>
                  </a:schemeClr>
                </a:solidFill>
                <a:effectLst>
                  <a:outerShdw blurRad="38100" dist="38100" dir="2700000" algn="tl">
                    <a:srgbClr val="C0C0C0"/>
                  </a:outerShdw>
                </a:effectLst>
                <a:latin typeface="맑은 고딕" panose="020B0503020000020004" pitchFamily="50" charset="-127"/>
                <a:ea typeface="맑은 고딕" panose="020B0503020000020004" pitchFamily="50" charset="-127"/>
              </a:rPr>
              <a:t>Related Work</a:t>
            </a:r>
            <a:endParaRPr lang="ko-KR" altLang="en-US" sz="1400" b="1" dirty="0">
              <a:solidFill>
                <a:schemeClr val="tx1">
                  <a:lumMod val="65000"/>
                  <a:lumOff val="35000"/>
                </a:schemeClr>
              </a:solidFill>
              <a:latin typeface="맑은 고딕" panose="020B0503020000020004" pitchFamily="50" charset="-127"/>
              <a:ea typeface="맑은 고딕" panose="020B0503020000020004" pitchFamily="50" charset="-127"/>
            </a:endParaRPr>
          </a:p>
        </p:txBody>
      </p:sp>
      <p:sp>
        <p:nvSpPr>
          <p:cNvPr id="15" name="AutoShape 50"/>
          <p:cNvSpPr>
            <a:spLocks noChangeArrowheads="1"/>
          </p:cNvSpPr>
          <p:nvPr/>
        </p:nvSpPr>
        <p:spPr bwMode="gray">
          <a:xfrm>
            <a:off x="1491551" y="3674836"/>
            <a:ext cx="9216142" cy="498363"/>
          </a:xfrm>
          <a:prstGeom prst="roundRect">
            <a:avLst>
              <a:gd name="adj" fmla="val 50000"/>
            </a:avLst>
          </a:prstGeom>
          <a:noFill/>
          <a:ln w="28575" algn="ctr">
            <a:solidFill>
              <a:schemeClr val="bg1">
                <a:lumMod val="65000"/>
              </a:schemeClr>
            </a:solidFill>
            <a:round/>
            <a:headEnd/>
            <a:tailEnd/>
          </a:ln>
          <a:effectLst>
            <a:outerShdw blurRad="63500" sx="102000" sy="102000" algn="ctr" rotWithShape="0">
              <a:prstClr val="black">
                <a:alpha val="40000"/>
              </a:prstClr>
            </a:outerShdw>
          </a:effectLst>
        </p:spPr>
        <p:txBody>
          <a:bodyPr wrap="none" anchor="ctr"/>
          <a:lstStyle/>
          <a:p>
            <a:pPr algn="l">
              <a:defRPr/>
            </a:pPr>
            <a:r>
              <a:rPr lang="en-US" altLang="ko-KR" sz="1400" b="1" dirty="0">
                <a:solidFill>
                  <a:schemeClr val="tx1">
                    <a:lumMod val="65000"/>
                    <a:lumOff val="35000"/>
                  </a:schemeClr>
                </a:solidFill>
                <a:effectLst>
                  <a:outerShdw blurRad="38100" dist="38100" dir="2700000" algn="tl">
                    <a:srgbClr val="C0C0C0"/>
                  </a:outerShdw>
                </a:effectLst>
                <a:latin typeface="맑은 고딕" panose="020B0503020000020004" pitchFamily="50" charset="-127"/>
                <a:ea typeface="맑은 고딕" panose="020B0503020000020004" pitchFamily="50" charset="-127"/>
              </a:rPr>
              <a:t>IV. Result</a:t>
            </a:r>
            <a:endParaRPr lang="ko-KR" altLang="en-US" sz="1400" b="1" dirty="0">
              <a:solidFill>
                <a:schemeClr val="tx1">
                  <a:lumMod val="65000"/>
                  <a:lumOff val="35000"/>
                </a:schemeClr>
              </a:solidFill>
              <a:effectLst>
                <a:outerShdw blurRad="38100" dist="38100" dir="2700000" algn="tl">
                  <a:srgbClr val="C0C0C0"/>
                </a:outerShdw>
              </a:effectLst>
              <a:latin typeface="맑은 고딕" panose="020B0503020000020004" pitchFamily="50" charset="-127"/>
              <a:ea typeface="맑은 고딕" panose="020B0503020000020004" pitchFamily="50" charset="-127"/>
            </a:endParaRPr>
          </a:p>
        </p:txBody>
      </p:sp>
      <p:sp>
        <p:nvSpPr>
          <p:cNvPr id="16" name="AutoShape 52"/>
          <p:cNvSpPr>
            <a:spLocks noChangeArrowheads="1"/>
          </p:cNvSpPr>
          <p:nvPr/>
        </p:nvSpPr>
        <p:spPr bwMode="gray">
          <a:xfrm>
            <a:off x="1491559" y="1492865"/>
            <a:ext cx="9216139" cy="474015"/>
          </a:xfrm>
          <a:prstGeom prst="roundRect">
            <a:avLst>
              <a:gd name="adj" fmla="val 50000"/>
            </a:avLst>
          </a:prstGeom>
          <a:noFill/>
          <a:ln w="28575" algn="ctr">
            <a:solidFill>
              <a:schemeClr val="bg1">
                <a:lumMod val="65000"/>
              </a:schemeClr>
            </a:solidFill>
            <a:round/>
            <a:headEnd/>
            <a:tailEnd/>
          </a:ln>
          <a:effectLst>
            <a:outerShdw blurRad="63500" sx="102000" sy="102000" algn="ctr" rotWithShape="0">
              <a:prstClr val="black">
                <a:alpha val="40000"/>
              </a:prstClr>
            </a:outerShdw>
          </a:effectLst>
        </p:spPr>
        <p:txBody>
          <a:bodyPr wrap="none" anchor="ctr"/>
          <a:lstStyle/>
          <a:p>
            <a:pPr algn="l">
              <a:defRPr/>
            </a:pPr>
            <a:r>
              <a:rPr lang="en-US" altLang="ko-KR" sz="1400" b="1" dirty="0">
                <a:solidFill>
                  <a:schemeClr val="tx1">
                    <a:lumMod val="65000"/>
                    <a:lumOff val="35000"/>
                  </a:schemeClr>
                </a:solidFill>
                <a:effectLst>
                  <a:outerShdw blurRad="38100" dist="38100" dir="2700000" algn="tl">
                    <a:srgbClr val="C0C0C0"/>
                  </a:outerShdw>
                </a:effectLst>
                <a:latin typeface="맑은 고딕" panose="020B0503020000020004" pitchFamily="50" charset="-127"/>
                <a:ea typeface="맑은 고딕" panose="020B0503020000020004" pitchFamily="50" charset="-127"/>
              </a:rPr>
              <a:t>I. </a:t>
            </a:r>
            <a:r>
              <a:rPr lang="en-US" altLang="ko-KR" sz="1400" b="1" dirty="0" smtClean="0">
                <a:solidFill>
                  <a:schemeClr val="tx1">
                    <a:lumMod val="65000"/>
                    <a:lumOff val="35000"/>
                  </a:schemeClr>
                </a:solidFill>
                <a:effectLst>
                  <a:outerShdw blurRad="38100" dist="38100" dir="2700000" algn="tl">
                    <a:srgbClr val="C0C0C0"/>
                  </a:outerShdw>
                </a:effectLst>
                <a:latin typeface="맑은 고딕" panose="020B0503020000020004" pitchFamily="50" charset="-127"/>
                <a:ea typeface="맑은 고딕" panose="020B0503020000020004" pitchFamily="50" charset="-127"/>
              </a:rPr>
              <a:t>Motivation</a:t>
            </a:r>
            <a:endParaRPr lang="ko-KR" altLang="en-US" sz="1400" b="1" dirty="0">
              <a:solidFill>
                <a:schemeClr val="tx1">
                  <a:lumMod val="65000"/>
                  <a:lumOff val="35000"/>
                </a:schemeClr>
              </a:solidFill>
              <a:latin typeface="맑은 고딕" panose="020B0503020000020004" pitchFamily="50" charset="-127"/>
              <a:ea typeface="맑은 고딕" panose="020B0503020000020004" pitchFamily="50" charset="-127"/>
            </a:endParaRPr>
          </a:p>
        </p:txBody>
      </p:sp>
      <p:sp>
        <p:nvSpPr>
          <p:cNvPr id="18" name="AutoShape 49"/>
          <p:cNvSpPr>
            <a:spLocks noChangeArrowheads="1"/>
          </p:cNvSpPr>
          <p:nvPr/>
        </p:nvSpPr>
        <p:spPr bwMode="gray">
          <a:xfrm>
            <a:off x="1479882" y="5116841"/>
            <a:ext cx="9239483" cy="437023"/>
          </a:xfrm>
          <a:prstGeom prst="roundRect">
            <a:avLst>
              <a:gd name="adj" fmla="val 50000"/>
            </a:avLst>
          </a:prstGeom>
          <a:noFill/>
          <a:ln w="28575" algn="ctr">
            <a:solidFill>
              <a:schemeClr val="bg1">
                <a:lumMod val="65000"/>
              </a:schemeClr>
            </a:solidFill>
            <a:round/>
            <a:headEnd/>
            <a:tailEnd/>
          </a:ln>
          <a:effectLst>
            <a:outerShdw blurRad="63500" sx="102000" sy="102000" algn="ctr" rotWithShape="0">
              <a:prstClr val="black">
                <a:alpha val="40000"/>
              </a:prstClr>
            </a:outerShdw>
          </a:effectLst>
        </p:spPr>
        <p:txBody>
          <a:bodyPr wrap="none" anchor="ctr"/>
          <a:lstStyle/>
          <a:p>
            <a:pPr>
              <a:defRPr/>
            </a:pPr>
            <a:r>
              <a:rPr lang="en-US" altLang="ko-KR" sz="1400" b="1" dirty="0">
                <a:solidFill>
                  <a:schemeClr val="tx1">
                    <a:lumMod val="65000"/>
                    <a:lumOff val="35000"/>
                  </a:schemeClr>
                </a:solidFill>
                <a:effectLst>
                  <a:outerShdw blurRad="38100" dist="38100" dir="2700000" algn="tl">
                    <a:srgbClr val="C0C0C0"/>
                  </a:outerShdw>
                </a:effectLst>
                <a:latin typeface="맑은 고딕" panose="020B0503020000020004" pitchFamily="50" charset="-127"/>
              </a:rPr>
              <a:t>VI. </a:t>
            </a:r>
            <a:r>
              <a:rPr lang="en-US" altLang="ko-KR" sz="1400" b="1" dirty="0">
                <a:solidFill>
                  <a:schemeClr val="tx1">
                    <a:lumMod val="65000"/>
                    <a:lumOff val="35000"/>
                  </a:schemeClr>
                </a:solidFill>
                <a:effectLst>
                  <a:outerShdw blurRad="38100" dist="38100" dir="2700000" algn="tl">
                    <a:srgbClr val="C0C0C0"/>
                  </a:outerShdw>
                </a:effectLst>
                <a:latin typeface="맑은 고딕" panose="020B0503020000020004" pitchFamily="50" charset="-127"/>
                <a:ea typeface="맑은 고딕" panose="020B0503020000020004" pitchFamily="50" charset="-127"/>
              </a:rPr>
              <a:t>Conclusions and Future Works</a:t>
            </a:r>
            <a:endParaRPr lang="ko-KR" altLang="en-US" sz="1400" b="1" dirty="0">
              <a:solidFill>
                <a:schemeClr val="tx1">
                  <a:lumMod val="65000"/>
                  <a:lumOff val="35000"/>
                </a:schemeClr>
              </a:solidFill>
              <a:effectLst>
                <a:outerShdw blurRad="38100" dist="38100" dir="2700000" algn="tl">
                  <a:srgbClr val="C0C0C0"/>
                </a:outerShdw>
              </a:effectLst>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2367490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3"/>
          <a:stretch>
            <a:fillRect/>
          </a:stretch>
        </p:blipFill>
        <p:spPr>
          <a:xfrm>
            <a:off x="-7827714" y="5539709"/>
            <a:ext cx="7658100" cy="4421853"/>
          </a:xfrm>
          <a:prstGeom prst="rect">
            <a:avLst/>
          </a:prstGeom>
          <a:ln>
            <a:solidFill>
              <a:schemeClr val="bg1">
                <a:lumMod val="75000"/>
              </a:schemeClr>
            </a:solidFill>
          </a:ln>
        </p:spPr>
      </p:pic>
      <p:sp>
        <p:nvSpPr>
          <p:cNvPr id="4" name="제목 3"/>
          <p:cNvSpPr>
            <a:spLocks noGrp="1"/>
          </p:cNvSpPr>
          <p:nvPr>
            <p:ph type="title"/>
          </p:nvPr>
        </p:nvSpPr>
        <p:spPr/>
        <p:txBody>
          <a:bodyPr>
            <a:noAutofit/>
          </a:bodyPr>
          <a:lstStyle/>
          <a:p>
            <a:r>
              <a:rPr lang="en-US" altLang="ko-KR" sz="2400" b="1" dirty="0">
                <a:latin typeface="Calibri" panose="020F0502020204030204" pitchFamily="34" charset="0"/>
                <a:ea typeface="맑은 고딕" panose="020B0503020000020004" pitchFamily="50" charset="-127"/>
                <a:cs typeface="Calibri" panose="020F0502020204030204" pitchFamily="34" charset="0"/>
              </a:rPr>
              <a:t>III. Multivariate Linear Regression Analysis Strategy </a:t>
            </a:r>
            <a:endParaRPr lang="ko-KR" altLang="en-US" sz="2400" dirty="0"/>
          </a:p>
        </p:txBody>
      </p:sp>
      <p:sp>
        <p:nvSpPr>
          <p:cNvPr id="6" name="TextBox 5"/>
          <p:cNvSpPr txBox="1"/>
          <p:nvPr/>
        </p:nvSpPr>
        <p:spPr>
          <a:xfrm>
            <a:off x="1185573" y="1503562"/>
            <a:ext cx="8641525" cy="400110"/>
          </a:xfrm>
          <a:prstGeom prst="rect">
            <a:avLst/>
          </a:prstGeom>
          <a:noFill/>
        </p:spPr>
        <p:txBody>
          <a:bodyPr wrap="square" rtlCol="0">
            <a:spAutoFit/>
          </a:bodyPr>
          <a:lstStyle/>
          <a:p>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Linear Regression</a:t>
            </a:r>
          </a:p>
        </p:txBody>
      </p:sp>
      <p:sp>
        <p:nvSpPr>
          <p:cNvPr id="5" name="평행 사변형 4"/>
          <p:cNvSpPr/>
          <p:nvPr/>
        </p:nvSpPr>
        <p:spPr>
          <a:xfrm rot="5400000" flipV="1">
            <a:off x="4177801" y="875255"/>
            <a:ext cx="4416419" cy="5434080"/>
          </a:xfrm>
          <a:prstGeom prst="parallelogram">
            <a:avLst>
              <a:gd name="adj" fmla="val 58908"/>
            </a:avLst>
          </a:prstGeom>
          <a:solidFill>
            <a:srgbClr val="7030A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 name="직선 화살표 연결선 6"/>
          <p:cNvCxnSpPr/>
          <p:nvPr/>
        </p:nvCxnSpPr>
        <p:spPr>
          <a:xfrm>
            <a:off x="3649902" y="5896400"/>
            <a:ext cx="7215448"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 name="직선 화살표 연결선 7"/>
          <p:cNvCxnSpPr/>
          <p:nvPr/>
        </p:nvCxnSpPr>
        <p:spPr>
          <a:xfrm flipV="1">
            <a:off x="3649902" y="1690161"/>
            <a:ext cx="0" cy="420623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61465" y="5998793"/>
            <a:ext cx="2392322" cy="369332"/>
          </a:xfrm>
          <a:prstGeom prst="rect">
            <a:avLst/>
          </a:prstGeom>
          <a:noFill/>
        </p:spPr>
        <p:txBody>
          <a:bodyPr wrap="none" rtlCol="0">
            <a:spAutoFit/>
          </a:bodyPr>
          <a:lstStyle/>
          <a:p>
            <a:r>
              <a:rPr lang="en-US" altLang="ko-KR" dirty="0" smtClean="0">
                <a:solidFill>
                  <a:schemeClr val="accent5"/>
                </a:solidFill>
              </a:rPr>
              <a:t>independent variable</a:t>
            </a:r>
            <a:endParaRPr lang="ko-KR" altLang="en-US" dirty="0">
              <a:solidFill>
                <a:schemeClr val="accent5"/>
              </a:solidFill>
            </a:endParaRPr>
          </a:p>
        </p:txBody>
      </p:sp>
      <p:sp>
        <p:nvSpPr>
          <p:cNvPr id="10" name="TextBox 9"/>
          <p:cNvSpPr txBox="1"/>
          <p:nvPr/>
        </p:nvSpPr>
        <p:spPr>
          <a:xfrm rot="16200000">
            <a:off x="2158332" y="3608613"/>
            <a:ext cx="2259273" cy="369332"/>
          </a:xfrm>
          <a:prstGeom prst="rect">
            <a:avLst/>
          </a:prstGeom>
          <a:noFill/>
        </p:spPr>
        <p:txBody>
          <a:bodyPr wrap="none" rtlCol="0">
            <a:spAutoFit/>
          </a:bodyPr>
          <a:lstStyle/>
          <a:p>
            <a:r>
              <a:rPr lang="en-US" altLang="ko-KR" dirty="0" smtClean="0">
                <a:solidFill>
                  <a:srgbClr val="00B050"/>
                </a:solidFill>
              </a:rPr>
              <a:t>dependent variable</a:t>
            </a:r>
            <a:endParaRPr lang="ko-KR" altLang="en-US" dirty="0">
              <a:solidFill>
                <a:srgbClr val="00B050"/>
              </a:solidFill>
            </a:endParaRPr>
          </a:p>
        </p:txBody>
      </p:sp>
      <p:sp>
        <p:nvSpPr>
          <p:cNvPr id="11" name="TextBox 10"/>
          <p:cNvSpPr txBox="1"/>
          <p:nvPr/>
        </p:nvSpPr>
        <p:spPr>
          <a:xfrm>
            <a:off x="10865350" y="5711734"/>
            <a:ext cx="324128" cy="369332"/>
          </a:xfrm>
          <a:prstGeom prst="rect">
            <a:avLst/>
          </a:prstGeom>
          <a:noFill/>
        </p:spPr>
        <p:txBody>
          <a:bodyPr wrap="none" rtlCol="0">
            <a:spAutoFit/>
          </a:bodyPr>
          <a:lstStyle/>
          <a:p>
            <a:r>
              <a:rPr lang="en-US" altLang="ko-KR" dirty="0" smtClean="0">
                <a:solidFill>
                  <a:schemeClr val="accent5"/>
                </a:solidFill>
              </a:rPr>
              <a:t>X</a:t>
            </a:r>
            <a:endParaRPr lang="ko-KR" altLang="en-US" dirty="0">
              <a:solidFill>
                <a:schemeClr val="accent5"/>
              </a:solidFill>
            </a:endParaRPr>
          </a:p>
        </p:txBody>
      </p:sp>
      <p:sp>
        <p:nvSpPr>
          <p:cNvPr id="12" name="TextBox 11"/>
          <p:cNvSpPr txBox="1"/>
          <p:nvPr/>
        </p:nvSpPr>
        <p:spPr>
          <a:xfrm>
            <a:off x="3492647" y="1350757"/>
            <a:ext cx="314510" cy="369332"/>
          </a:xfrm>
          <a:prstGeom prst="rect">
            <a:avLst/>
          </a:prstGeom>
          <a:noFill/>
        </p:spPr>
        <p:txBody>
          <a:bodyPr wrap="none" rtlCol="0">
            <a:spAutoFit/>
          </a:bodyPr>
          <a:lstStyle/>
          <a:p>
            <a:r>
              <a:rPr lang="en-US" altLang="ko-KR" dirty="0">
                <a:solidFill>
                  <a:srgbClr val="00B050"/>
                </a:solidFill>
              </a:rPr>
              <a:t>Y</a:t>
            </a:r>
            <a:endParaRPr lang="ko-KR" altLang="en-US" dirty="0">
              <a:solidFill>
                <a:srgbClr val="00B050"/>
              </a:solidFill>
            </a:endParaRPr>
          </a:p>
        </p:txBody>
      </p:sp>
      <p:cxnSp>
        <p:nvCxnSpPr>
          <p:cNvPr id="13" name="직선 연결선 12"/>
          <p:cNvCxnSpPr/>
          <p:nvPr/>
        </p:nvCxnSpPr>
        <p:spPr>
          <a:xfrm flipV="1">
            <a:off x="3649902" y="2311797"/>
            <a:ext cx="5453149" cy="2617614"/>
          </a:xfrm>
          <a:prstGeom prst="line">
            <a:avLst/>
          </a:prstGeom>
          <a:ln w="38100">
            <a:solidFill>
              <a:schemeClr val="accent2">
                <a:lumMod val="75000"/>
              </a:schemeClr>
            </a:solidFill>
            <a:prstDash val="sysDot"/>
          </a:ln>
        </p:spPr>
        <p:style>
          <a:lnRef idx="1">
            <a:schemeClr val="accent2"/>
          </a:lnRef>
          <a:fillRef idx="0">
            <a:schemeClr val="accent2"/>
          </a:fillRef>
          <a:effectRef idx="0">
            <a:schemeClr val="accent2"/>
          </a:effectRef>
          <a:fontRef idx="minor">
            <a:schemeClr val="tx1"/>
          </a:fontRef>
        </p:style>
      </p:cxnSp>
      <p:cxnSp>
        <p:nvCxnSpPr>
          <p:cNvPr id="17" name="직선 연결선 16"/>
          <p:cNvCxnSpPr/>
          <p:nvPr/>
        </p:nvCxnSpPr>
        <p:spPr>
          <a:xfrm flipV="1">
            <a:off x="3649902" y="1384085"/>
            <a:ext cx="5453149" cy="2617614"/>
          </a:xfrm>
          <a:prstGeom prst="line">
            <a:avLst/>
          </a:prstGeom>
          <a:ln w="28575">
            <a:solidFill>
              <a:srgbClr val="7030A0"/>
            </a:solidFill>
            <a:prstDash val="solid"/>
          </a:ln>
        </p:spPr>
        <p:style>
          <a:lnRef idx="1">
            <a:schemeClr val="accent2"/>
          </a:lnRef>
          <a:fillRef idx="0">
            <a:schemeClr val="accent2"/>
          </a:fillRef>
          <a:effectRef idx="0">
            <a:schemeClr val="accent2"/>
          </a:effectRef>
          <a:fontRef idx="minor">
            <a:schemeClr val="tx1"/>
          </a:fontRef>
        </p:style>
      </p:cxnSp>
      <p:cxnSp>
        <p:nvCxnSpPr>
          <p:cNvPr id="18" name="직선 연결선 17"/>
          <p:cNvCxnSpPr/>
          <p:nvPr/>
        </p:nvCxnSpPr>
        <p:spPr>
          <a:xfrm flipV="1">
            <a:off x="3649902" y="3182889"/>
            <a:ext cx="5453149" cy="2617614"/>
          </a:xfrm>
          <a:prstGeom prst="line">
            <a:avLst/>
          </a:prstGeom>
          <a:ln w="28575">
            <a:solidFill>
              <a:srgbClr val="7030A0"/>
            </a:solidFill>
            <a:prstDash val="solid"/>
          </a:ln>
        </p:spPr>
        <p:style>
          <a:lnRef idx="1">
            <a:schemeClr val="accent2"/>
          </a:lnRef>
          <a:fillRef idx="0">
            <a:schemeClr val="accent2"/>
          </a:fillRef>
          <a:effectRef idx="0">
            <a:schemeClr val="accent2"/>
          </a:effectRef>
          <a:fontRef idx="minor">
            <a:schemeClr val="tx1"/>
          </a:fontRef>
        </p:style>
      </p:cxnSp>
      <p:sp>
        <p:nvSpPr>
          <p:cNvPr id="26" name="타원 25"/>
          <p:cNvSpPr/>
          <p:nvPr/>
        </p:nvSpPr>
        <p:spPr>
          <a:xfrm>
            <a:off x="4871156" y="3988286"/>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p:cNvSpPr/>
          <p:nvPr/>
        </p:nvSpPr>
        <p:spPr>
          <a:xfrm>
            <a:off x="5948576" y="3576242"/>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타원 27"/>
          <p:cNvSpPr/>
          <p:nvPr/>
        </p:nvSpPr>
        <p:spPr>
          <a:xfrm>
            <a:off x="6642844" y="3420528"/>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p:cNvSpPr/>
          <p:nvPr/>
        </p:nvSpPr>
        <p:spPr>
          <a:xfrm>
            <a:off x="7054427" y="3841531"/>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p:cNvSpPr/>
          <p:nvPr/>
        </p:nvSpPr>
        <p:spPr>
          <a:xfrm>
            <a:off x="8318321" y="4425621"/>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p:cNvSpPr/>
          <p:nvPr/>
        </p:nvSpPr>
        <p:spPr>
          <a:xfrm>
            <a:off x="6709910" y="2878384"/>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타원 31"/>
          <p:cNvSpPr/>
          <p:nvPr/>
        </p:nvSpPr>
        <p:spPr>
          <a:xfrm>
            <a:off x="7872948" y="3089604"/>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p:cNvSpPr/>
          <p:nvPr/>
        </p:nvSpPr>
        <p:spPr>
          <a:xfrm>
            <a:off x="7618666" y="1989528"/>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타원 33"/>
          <p:cNvSpPr/>
          <p:nvPr/>
        </p:nvSpPr>
        <p:spPr>
          <a:xfrm>
            <a:off x="5148965" y="4335309"/>
            <a:ext cx="135467" cy="135467"/>
          </a:xfrm>
          <a:prstGeom prst="ellipse">
            <a:avLst/>
          </a:prstGeom>
          <a:solidFill>
            <a:schemeClr val="accent5"/>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p:cNvSpPr/>
          <p:nvPr/>
        </p:nvSpPr>
        <p:spPr>
          <a:xfrm>
            <a:off x="5813109" y="2407813"/>
            <a:ext cx="135467" cy="135467"/>
          </a:xfrm>
          <a:prstGeom prst="ellipse">
            <a:avLst/>
          </a:prstGeom>
          <a:solidFill>
            <a:schemeClr val="accent4"/>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4650530" y="2331845"/>
            <a:ext cx="1083951" cy="276999"/>
          </a:xfrm>
          <a:prstGeom prst="rect">
            <a:avLst/>
          </a:prstGeom>
          <a:noFill/>
        </p:spPr>
        <p:txBody>
          <a:bodyPr wrap="none" rtlCol="0">
            <a:spAutoFit/>
          </a:bodyPr>
          <a:lstStyle/>
          <a:p>
            <a:r>
              <a:rPr lang="en-US" altLang="ko-KR" sz="1200" b="1" dirty="0" smtClean="0">
                <a:solidFill>
                  <a:schemeClr val="tx2"/>
                </a:solidFill>
              </a:rPr>
              <a:t>Novice Data</a:t>
            </a:r>
            <a:endParaRPr lang="ko-KR" altLang="en-US" sz="1200" b="1" dirty="0">
              <a:solidFill>
                <a:schemeClr val="tx2"/>
              </a:solidFill>
            </a:endParaRPr>
          </a:p>
        </p:txBody>
      </p:sp>
      <p:sp>
        <p:nvSpPr>
          <p:cNvPr id="36" name="TextBox 35"/>
          <p:cNvSpPr txBox="1"/>
          <p:nvPr/>
        </p:nvSpPr>
        <p:spPr>
          <a:xfrm>
            <a:off x="4793967" y="2331843"/>
            <a:ext cx="940514" cy="276999"/>
          </a:xfrm>
          <a:prstGeom prst="rect">
            <a:avLst/>
          </a:prstGeom>
          <a:noFill/>
        </p:spPr>
        <p:txBody>
          <a:bodyPr wrap="none" rtlCol="0">
            <a:spAutoFit/>
          </a:bodyPr>
          <a:lstStyle/>
          <a:p>
            <a:r>
              <a:rPr lang="en-US" altLang="ko-KR" sz="1200" b="1" dirty="0" smtClean="0">
                <a:solidFill>
                  <a:srgbClr val="FF0000"/>
                </a:solidFill>
              </a:rPr>
              <a:t>Error Data</a:t>
            </a:r>
            <a:endParaRPr lang="ko-KR" altLang="en-US" sz="1200" b="1" dirty="0">
              <a:solidFill>
                <a:srgbClr val="FF0000"/>
              </a:solidFill>
            </a:endParaRPr>
          </a:p>
        </p:txBody>
      </p:sp>
      <p:sp>
        <p:nvSpPr>
          <p:cNvPr id="37" name="타원 36"/>
          <p:cNvSpPr/>
          <p:nvPr/>
        </p:nvSpPr>
        <p:spPr>
          <a:xfrm>
            <a:off x="5850520" y="4480529"/>
            <a:ext cx="135467" cy="135467"/>
          </a:xfrm>
          <a:prstGeom prst="ellipse">
            <a:avLst/>
          </a:prstGeom>
          <a:solidFill>
            <a:schemeClr val="accent4"/>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TextBox 37"/>
          <p:cNvSpPr txBox="1"/>
          <p:nvPr/>
        </p:nvSpPr>
        <p:spPr>
          <a:xfrm>
            <a:off x="6083403" y="4623152"/>
            <a:ext cx="1083951" cy="276999"/>
          </a:xfrm>
          <a:prstGeom prst="rect">
            <a:avLst/>
          </a:prstGeom>
          <a:noFill/>
        </p:spPr>
        <p:txBody>
          <a:bodyPr wrap="none" rtlCol="0">
            <a:spAutoFit/>
          </a:bodyPr>
          <a:lstStyle/>
          <a:p>
            <a:r>
              <a:rPr lang="en-US" altLang="ko-KR" sz="1200" b="1" dirty="0" smtClean="0">
                <a:solidFill>
                  <a:schemeClr val="tx2"/>
                </a:solidFill>
              </a:rPr>
              <a:t>Novice Data</a:t>
            </a:r>
            <a:endParaRPr lang="ko-KR" altLang="en-US" sz="1200" b="1" dirty="0">
              <a:solidFill>
                <a:schemeClr val="tx2"/>
              </a:solidFill>
            </a:endParaRPr>
          </a:p>
        </p:txBody>
      </p:sp>
      <p:sp>
        <p:nvSpPr>
          <p:cNvPr id="39" name="TextBox 38"/>
          <p:cNvSpPr txBox="1"/>
          <p:nvPr/>
        </p:nvSpPr>
        <p:spPr>
          <a:xfrm>
            <a:off x="6039738" y="4623152"/>
            <a:ext cx="1127616" cy="276999"/>
          </a:xfrm>
          <a:prstGeom prst="rect">
            <a:avLst/>
          </a:prstGeom>
          <a:noFill/>
        </p:spPr>
        <p:txBody>
          <a:bodyPr wrap="none" rtlCol="0">
            <a:spAutoFit/>
          </a:bodyPr>
          <a:lstStyle/>
          <a:p>
            <a:r>
              <a:rPr lang="en-US" altLang="ko-KR" sz="1200" b="1" dirty="0" smtClean="0">
                <a:solidFill>
                  <a:srgbClr val="0070C0"/>
                </a:solidFill>
              </a:rPr>
              <a:t>Normal Data</a:t>
            </a:r>
            <a:endParaRPr lang="ko-KR" altLang="en-US" sz="1200" b="1" dirty="0">
              <a:solidFill>
                <a:srgbClr val="0070C0"/>
              </a:solidFill>
            </a:endParaRPr>
          </a:p>
        </p:txBody>
      </p:sp>
      <p:sp>
        <p:nvSpPr>
          <p:cNvPr id="42" name="TextBox 41"/>
          <p:cNvSpPr txBox="1"/>
          <p:nvPr/>
        </p:nvSpPr>
        <p:spPr>
          <a:xfrm>
            <a:off x="7549039" y="2127782"/>
            <a:ext cx="1538563" cy="276999"/>
          </a:xfrm>
          <a:prstGeom prst="rect">
            <a:avLst/>
          </a:prstGeom>
          <a:noFill/>
        </p:spPr>
        <p:txBody>
          <a:bodyPr wrap="none" rtlCol="0">
            <a:spAutoFit/>
          </a:bodyPr>
          <a:lstStyle/>
          <a:p>
            <a:r>
              <a:rPr lang="en-US" altLang="ko-KR" sz="1200" b="1" dirty="0" smtClean="0">
                <a:solidFill>
                  <a:srgbClr val="7030A0"/>
                </a:solidFill>
              </a:rPr>
              <a:t>Prediction Interval</a:t>
            </a:r>
            <a:endParaRPr lang="ko-KR" altLang="en-US" sz="1200" b="1" dirty="0">
              <a:solidFill>
                <a:srgbClr val="7030A0"/>
              </a:solidFill>
            </a:endParaRPr>
          </a:p>
        </p:txBody>
      </p:sp>
    </p:spTree>
    <p:extLst>
      <p:ext uri="{BB962C8B-B14F-4D97-AF65-F5344CB8AC3E}">
        <p14:creationId xmlns:p14="http://schemas.microsoft.com/office/powerpoint/2010/main" val="14062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2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2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2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2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9" presetClass="emph" presetSubtype="0" fill="hold" grpId="1" nodeType="withEffect">
                                  <p:stCondLst>
                                    <p:cond delay="0"/>
                                  </p:stCondLst>
                                  <p:childTnLst>
                                    <p:animClr clrSpc="rgb" dir="cw">
                                      <p:cBhvr override="childStyle">
                                        <p:cTn id="64" dur="500" fill="hold"/>
                                        <p:tgtEl>
                                          <p:spTgt spid="35"/>
                                        </p:tgtEl>
                                        <p:attrNameLst>
                                          <p:attrName>style.color</p:attrName>
                                        </p:attrNameLst>
                                      </p:cBhvr>
                                      <p:to>
                                        <a:srgbClr val="FF0000"/>
                                      </p:to>
                                    </p:animClr>
                                    <p:animClr clrSpc="rgb" dir="cw">
                                      <p:cBhvr>
                                        <p:cTn id="65" dur="500" fill="hold"/>
                                        <p:tgtEl>
                                          <p:spTgt spid="35"/>
                                        </p:tgtEl>
                                        <p:attrNameLst>
                                          <p:attrName>fillcolor</p:attrName>
                                        </p:attrNameLst>
                                      </p:cBhvr>
                                      <p:to>
                                        <a:srgbClr val="FF0000"/>
                                      </p:to>
                                    </p:animClr>
                                    <p:set>
                                      <p:cBhvr>
                                        <p:cTn id="66" dur="500" fill="hold"/>
                                        <p:tgtEl>
                                          <p:spTgt spid="35"/>
                                        </p:tgtEl>
                                        <p:attrNameLst>
                                          <p:attrName>fill.type</p:attrName>
                                        </p:attrNameLst>
                                      </p:cBhvr>
                                      <p:to>
                                        <p:strVal val="solid"/>
                                      </p:to>
                                    </p:set>
                                    <p:set>
                                      <p:cBhvr>
                                        <p:cTn id="67" dur="500" fill="hold"/>
                                        <p:tgtEl>
                                          <p:spTgt spid="35"/>
                                        </p:tgtEl>
                                        <p:attrNameLst>
                                          <p:attrName>fill.on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38"/>
                                        </p:tgtEl>
                                      </p:cBhvr>
                                    </p:animEffect>
                                    <p:set>
                                      <p:cBhvr>
                                        <p:cTn id="80" dur="1" fill="hold">
                                          <p:stCondLst>
                                            <p:cond delay="499"/>
                                          </p:stCondLst>
                                        </p:cTn>
                                        <p:tgtEl>
                                          <p:spTgt spid="38"/>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par>
                                <p:cTn id="84" presetID="19" presetClass="emph" presetSubtype="0" fill="hold" grpId="1" nodeType="withEffect">
                                  <p:stCondLst>
                                    <p:cond delay="0"/>
                                  </p:stCondLst>
                                  <p:childTnLst>
                                    <p:animClr clrSpc="rgb" dir="cw">
                                      <p:cBhvr override="childStyle">
                                        <p:cTn id="85" dur="500" fill="hold"/>
                                        <p:tgtEl>
                                          <p:spTgt spid="37"/>
                                        </p:tgtEl>
                                        <p:attrNameLst>
                                          <p:attrName>style.color</p:attrName>
                                        </p:attrNameLst>
                                      </p:cBhvr>
                                      <p:to>
                                        <a:schemeClr val="hlink"/>
                                      </p:to>
                                    </p:animClr>
                                    <p:animClr clrSpc="rgb" dir="cw">
                                      <p:cBhvr>
                                        <p:cTn id="86" dur="500" fill="hold"/>
                                        <p:tgtEl>
                                          <p:spTgt spid="37"/>
                                        </p:tgtEl>
                                        <p:attrNameLst>
                                          <p:attrName>fillcolor</p:attrName>
                                        </p:attrNameLst>
                                      </p:cBhvr>
                                      <p:to>
                                        <a:schemeClr val="hlink"/>
                                      </p:to>
                                    </p:animClr>
                                    <p:set>
                                      <p:cBhvr>
                                        <p:cTn id="87" dur="500" fill="hold"/>
                                        <p:tgtEl>
                                          <p:spTgt spid="37"/>
                                        </p:tgtEl>
                                        <p:attrNameLst>
                                          <p:attrName>fill.type</p:attrName>
                                        </p:attrNameLst>
                                      </p:cBhvr>
                                      <p:to>
                                        <p:strVal val="solid"/>
                                      </p:to>
                                    </p:set>
                                    <p:set>
                                      <p:cBhvr>
                                        <p:cTn id="88" dur="5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5" grpId="1" animBg="1"/>
      <p:bldP spid="2" grpId="0"/>
      <p:bldP spid="2" grpId="1"/>
      <p:bldP spid="36" grpId="0"/>
      <p:bldP spid="37" grpId="0" animBg="1"/>
      <p:bldP spid="37" grpId="1" animBg="1"/>
      <p:bldP spid="38" grpId="0"/>
      <p:bldP spid="38" grpId="1"/>
      <p:bldP spid="39"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831" y="1870185"/>
            <a:ext cx="6527210" cy="4468728"/>
          </a:xfrm>
          <a:prstGeom prst="rect">
            <a:avLst/>
          </a:prstGeom>
        </p:spPr>
      </p:pic>
      <p:sp>
        <p:nvSpPr>
          <p:cNvPr id="14" name="이등변 삼각형 13"/>
          <p:cNvSpPr/>
          <p:nvPr/>
        </p:nvSpPr>
        <p:spPr>
          <a:xfrm flipV="1">
            <a:off x="5987750" y="2172922"/>
            <a:ext cx="5303590" cy="2297432"/>
          </a:xfrm>
          <a:prstGeom prst="triangle">
            <a:avLst>
              <a:gd name="adj" fmla="val 0"/>
            </a:avLst>
          </a:prstGeom>
          <a:solidFill>
            <a:schemeClr val="accent2">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이등변 삼각형 14"/>
          <p:cNvSpPr/>
          <p:nvPr/>
        </p:nvSpPr>
        <p:spPr>
          <a:xfrm flipH="1">
            <a:off x="6017634" y="3391921"/>
            <a:ext cx="5273705" cy="2273570"/>
          </a:xfrm>
          <a:prstGeom prst="triangle">
            <a:avLst>
              <a:gd name="adj" fmla="val 0"/>
            </a:avLst>
          </a:prstGeom>
          <a:solidFill>
            <a:schemeClr val="accent2">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6044899" y="2259590"/>
            <a:ext cx="1362104" cy="276999"/>
          </a:xfrm>
          <a:prstGeom prst="rect">
            <a:avLst/>
          </a:prstGeom>
          <a:noFill/>
        </p:spPr>
        <p:txBody>
          <a:bodyPr wrap="none" rtlCol="0">
            <a:spAutoFit/>
          </a:bodyPr>
          <a:lstStyle/>
          <a:p>
            <a:r>
              <a:rPr lang="en-US" altLang="ko-KR" sz="1200" b="1" dirty="0" smtClean="0">
                <a:solidFill>
                  <a:srgbClr val="D76213"/>
                </a:solidFill>
              </a:rPr>
              <a:t>Error Data Zone</a:t>
            </a:r>
            <a:endParaRPr lang="ko-KR" altLang="en-US" sz="1200" b="1" dirty="0">
              <a:solidFill>
                <a:srgbClr val="D76213"/>
              </a:solidFill>
            </a:endParaRPr>
          </a:p>
        </p:txBody>
      </p:sp>
      <p:sp>
        <p:nvSpPr>
          <p:cNvPr id="17" name="평행 사변형 16"/>
          <p:cNvSpPr/>
          <p:nvPr/>
        </p:nvSpPr>
        <p:spPr>
          <a:xfrm rot="5400000" flipV="1">
            <a:off x="6893260" y="1312341"/>
            <a:ext cx="3492568" cy="5303590"/>
          </a:xfrm>
          <a:prstGeom prst="parallelogram">
            <a:avLst>
              <a:gd name="adj" fmla="val 66149"/>
            </a:avLst>
          </a:prstGeom>
          <a:solidFill>
            <a:srgbClr val="7030A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11090233" y="2259590"/>
            <a:ext cx="1127616" cy="461665"/>
          </a:xfrm>
          <a:prstGeom prst="rect">
            <a:avLst/>
          </a:prstGeom>
          <a:noFill/>
        </p:spPr>
        <p:txBody>
          <a:bodyPr wrap="none" rtlCol="0">
            <a:spAutoFit/>
          </a:bodyPr>
          <a:lstStyle/>
          <a:p>
            <a:r>
              <a:rPr lang="en-US" altLang="ko-KR" sz="1200" b="1" dirty="0" smtClean="0">
                <a:solidFill>
                  <a:srgbClr val="7030A0"/>
                </a:solidFill>
              </a:rPr>
              <a:t>Normal Data</a:t>
            </a:r>
            <a:br>
              <a:rPr lang="en-US" altLang="ko-KR" sz="1200" b="1" dirty="0" smtClean="0">
                <a:solidFill>
                  <a:srgbClr val="7030A0"/>
                </a:solidFill>
              </a:rPr>
            </a:br>
            <a:r>
              <a:rPr lang="en-US" altLang="ko-KR" sz="1200" b="1" dirty="0" smtClean="0">
                <a:solidFill>
                  <a:srgbClr val="7030A0"/>
                </a:solidFill>
              </a:rPr>
              <a:t>Zone</a:t>
            </a:r>
            <a:endParaRPr lang="ko-KR" altLang="en-US" sz="1200" b="1" dirty="0">
              <a:solidFill>
                <a:srgbClr val="7030A0"/>
              </a:solidFill>
            </a:endParaRPr>
          </a:p>
        </p:txBody>
      </p:sp>
      <mc:AlternateContent xmlns:mc="http://schemas.openxmlformats.org/markup-compatibility/2006" xmlns:a14="http://schemas.microsoft.com/office/drawing/2010/main">
        <mc:Choice Requires="a14">
          <p:sp>
            <p:nvSpPr>
              <p:cNvPr id="6" name="TextBox 5"/>
              <p:cNvSpPr txBox="1"/>
              <p:nvPr/>
            </p:nvSpPr>
            <p:spPr>
              <a:xfrm>
                <a:off x="1165474" y="2618194"/>
                <a:ext cx="1670329" cy="369332"/>
              </a:xfrm>
              <a:prstGeom prst="rect">
                <a:avLst/>
              </a:prstGeom>
              <a:noFill/>
            </p:spPr>
            <p:txBody>
              <a:bodyPr wrap="none" lIns="0" tIns="0" rIns="0" bIns="0" rtlCol="0">
                <a:spAutoFit/>
              </a:bodyPr>
              <a:lstStyle/>
              <a:p>
                <a14:m>
                  <m:oMath xmlns:m="http://schemas.openxmlformats.org/officeDocument/2006/math">
                    <m:r>
                      <m:rPr>
                        <m:nor/>
                      </m:rPr>
                      <a:rPr lang="cy-GB" altLang="ko-KR" sz="2400" smtClean="0">
                        <a:solidFill>
                          <a:schemeClr val="accent2">
                            <a:lumMod val="75000"/>
                          </a:schemeClr>
                        </a:solidFill>
                      </a:rPr>
                      <m:t>ŷ</m:t>
                    </m:r>
                  </m:oMath>
                </a14:m>
                <a:r>
                  <a:rPr lang="ko-KR" altLang="en-US" sz="2400" dirty="0" smtClean="0"/>
                  <a:t> </a:t>
                </a:r>
                <a:r>
                  <a:rPr lang="en-US" altLang="ko-KR" sz="2400" dirty="0" smtClean="0"/>
                  <a:t>= </a:t>
                </a:r>
                <a:r>
                  <a:rPr lang="en-US" altLang="ko-KR" sz="2400" dirty="0" smtClean="0">
                    <a:solidFill>
                      <a:schemeClr val="accent2">
                        <a:lumMod val="75000"/>
                      </a:schemeClr>
                    </a:solidFill>
                  </a:rPr>
                  <a:t>b + </a:t>
                </a:r>
                <a:r>
                  <a:rPr lang="en-US" altLang="ko-KR" sz="2400" dirty="0" err="1">
                    <a:solidFill>
                      <a:schemeClr val="accent2">
                        <a:lumMod val="75000"/>
                      </a:schemeClr>
                    </a:solidFill>
                  </a:rPr>
                  <a:t>w</a:t>
                </a:r>
                <a:r>
                  <a:rPr lang="en-US" altLang="ko-KR" sz="2400" dirty="0" err="1">
                    <a:solidFill>
                      <a:schemeClr val="tx1">
                        <a:lumMod val="65000"/>
                        <a:lumOff val="35000"/>
                      </a:schemeClr>
                    </a:solidFill>
                  </a:rPr>
                  <a:t>x</a:t>
                </a:r>
                <a:r>
                  <a:rPr lang="en-US" altLang="ko-KR" sz="2400" dirty="0"/>
                  <a:t> </a:t>
                </a:r>
                <a:endParaRPr lang="ko-KR" altLang="en-US" sz="2400" dirty="0">
                  <a:solidFill>
                    <a:schemeClr val="accent2">
                      <a:lumMod val="75000"/>
                    </a:schemeClr>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65474" y="2618194"/>
                <a:ext cx="1670329" cy="369332"/>
              </a:xfrm>
              <a:prstGeom prst="rect">
                <a:avLst/>
              </a:prstGeom>
              <a:blipFill rotWithShape="0">
                <a:blip r:embed="rId4"/>
                <a:stretch>
                  <a:fillRect l="-8029" t="-24590" r="-4015" b="-49180"/>
                </a:stretch>
              </a:blipFill>
            </p:spPr>
            <p:txBody>
              <a:bodyPr/>
              <a:lstStyle/>
              <a:p>
                <a:r>
                  <a:rPr lang="ko-KR" altLang="en-US">
                    <a:noFill/>
                  </a:rPr>
                  <a:t> </a:t>
                </a:r>
              </a:p>
            </p:txBody>
          </p:sp>
        </mc:Fallback>
      </mc:AlternateContent>
      <p:sp>
        <p:nvSpPr>
          <p:cNvPr id="8" name="TextBox 7"/>
          <p:cNvSpPr txBox="1"/>
          <p:nvPr/>
        </p:nvSpPr>
        <p:spPr>
          <a:xfrm>
            <a:off x="5479174" y="4791275"/>
            <a:ext cx="409086" cy="523220"/>
          </a:xfrm>
          <a:prstGeom prst="rect">
            <a:avLst/>
          </a:prstGeom>
          <a:noFill/>
        </p:spPr>
        <p:txBody>
          <a:bodyPr wrap="none" rtlCol="0">
            <a:spAutoFit/>
          </a:bodyPr>
          <a:lstStyle/>
          <a:p>
            <a:r>
              <a:rPr lang="en-US" altLang="ko-KR" sz="2800" b="1" dirty="0">
                <a:solidFill>
                  <a:schemeClr val="accent2">
                    <a:lumMod val="75000"/>
                  </a:schemeClr>
                </a:solidFill>
              </a:rPr>
              <a:t>b</a:t>
            </a:r>
            <a:endParaRPr lang="ko-KR" altLang="en-US" sz="2800" b="1" dirty="0">
              <a:solidFill>
                <a:schemeClr val="accent2">
                  <a:lumMod val="75000"/>
                </a:schemeClr>
              </a:solidFill>
            </a:endParaRPr>
          </a:p>
        </p:txBody>
      </p:sp>
      <p:sp>
        <p:nvSpPr>
          <p:cNvPr id="9" name="TextBox 8"/>
          <p:cNvSpPr txBox="1"/>
          <p:nvPr/>
        </p:nvSpPr>
        <p:spPr>
          <a:xfrm>
            <a:off x="10388892" y="2389199"/>
            <a:ext cx="806631" cy="584775"/>
          </a:xfrm>
          <a:prstGeom prst="rect">
            <a:avLst/>
          </a:prstGeom>
          <a:noFill/>
        </p:spPr>
        <p:txBody>
          <a:bodyPr wrap="none" rtlCol="0">
            <a:spAutoFit/>
          </a:bodyPr>
          <a:lstStyle/>
          <a:p>
            <a:r>
              <a:rPr lang="en-US" altLang="ko-KR" sz="3200" b="1" dirty="0" smtClean="0">
                <a:solidFill>
                  <a:schemeClr val="accent2">
                    <a:lumMod val="75000"/>
                  </a:schemeClr>
                </a:solidFill>
              </a:rPr>
              <a:t>+w</a:t>
            </a:r>
            <a:endParaRPr lang="ko-KR" altLang="en-US" sz="3200" b="1" dirty="0">
              <a:solidFill>
                <a:schemeClr val="accent2">
                  <a:lumMod val="75000"/>
                </a:schemeClr>
              </a:solidFill>
            </a:endParaRPr>
          </a:p>
        </p:txBody>
      </p:sp>
      <p:sp>
        <p:nvSpPr>
          <p:cNvPr id="10" name="TextBox 9"/>
          <p:cNvSpPr txBox="1"/>
          <p:nvPr/>
        </p:nvSpPr>
        <p:spPr>
          <a:xfrm>
            <a:off x="1165474" y="3298510"/>
            <a:ext cx="2103461" cy="646331"/>
          </a:xfrm>
          <a:prstGeom prst="rect">
            <a:avLst/>
          </a:prstGeom>
          <a:noFill/>
        </p:spPr>
        <p:txBody>
          <a:bodyPr wrap="none" rtlCol="0">
            <a:spAutoFit/>
          </a:bodyPr>
          <a:lstStyle/>
          <a:p>
            <a:r>
              <a:rPr lang="en-US" altLang="ko-KR" dirty="0" smtClean="0">
                <a:solidFill>
                  <a:schemeClr val="tx1">
                    <a:lumMod val="65000"/>
                    <a:lumOff val="35000"/>
                  </a:schemeClr>
                </a:solidFill>
                <a:latin typeface="times" panose="02020603050405020304" pitchFamily="18" charset="0"/>
                <a:cs typeface="times" panose="02020603050405020304" pitchFamily="18" charset="0"/>
              </a:rPr>
              <a:t>b = 0.282892521288</a:t>
            </a:r>
          </a:p>
          <a:p>
            <a:r>
              <a:rPr lang="en-US" altLang="ko-KR" dirty="0" smtClean="0">
                <a:solidFill>
                  <a:schemeClr val="tx1">
                    <a:lumMod val="65000"/>
                    <a:lumOff val="35000"/>
                  </a:schemeClr>
                </a:solidFill>
                <a:latin typeface="times" panose="02020603050405020304" pitchFamily="18" charset="0"/>
                <a:cs typeface="times" panose="02020603050405020304" pitchFamily="18" charset="0"/>
              </a:rPr>
              <a:t>w = 0.70515701</a:t>
            </a:r>
            <a:endParaRPr lang="ko-KR" altLang="en-US" dirty="0">
              <a:solidFill>
                <a:schemeClr val="tx1">
                  <a:lumMod val="65000"/>
                  <a:lumOff val="35000"/>
                </a:schemeClr>
              </a:solidFill>
              <a:latin typeface="times" panose="02020603050405020304" pitchFamily="18" charset="0"/>
              <a:cs typeface="times" panose="02020603050405020304" pitchFamily="18" charset="0"/>
            </a:endParaRPr>
          </a:p>
        </p:txBody>
      </p:sp>
      <p:sp>
        <p:nvSpPr>
          <p:cNvPr id="11" name="제목 10"/>
          <p:cNvSpPr>
            <a:spLocks noGrp="1"/>
          </p:cNvSpPr>
          <p:nvPr>
            <p:ph type="title"/>
          </p:nvPr>
        </p:nvSpPr>
        <p:spPr/>
        <p:txBody>
          <a:bodyPr>
            <a:noAutofit/>
          </a:bodyPr>
          <a:lstStyle/>
          <a:p>
            <a:r>
              <a:rPr lang="en-US" altLang="ko-KR" sz="2400" b="1" dirty="0" smtClean="0">
                <a:latin typeface="Calibri" panose="020F0502020204030204" pitchFamily="34" charset="0"/>
                <a:ea typeface="맑은 고딕" panose="020B0503020000020004" pitchFamily="50" charset="-127"/>
                <a:cs typeface="Calibri" panose="020F0502020204030204" pitchFamily="34" charset="0"/>
              </a:rPr>
              <a:t>IV. Result</a:t>
            </a:r>
            <a:endParaRPr lang="ko-KR" altLang="en-US" sz="2400" b="1" dirty="0">
              <a:latin typeface="Calibri" panose="020F0502020204030204" pitchFamily="34" charset="0"/>
              <a:ea typeface="맑은 고딕" panose="020B0503020000020004" pitchFamily="50" charset="-127"/>
              <a:cs typeface="Calibri" panose="020F0502020204030204" pitchFamily="34" charset="0"/>
            </a:endParaRPr>
          </a:p>
        </p:txBody>
      </p:sp>
      <p:sp>
        <p:nvSpPr>
          <p:cNvPr id="12" name="TextBox 11"/>
          <p:cNvSpPr txBox="1"/>
          <p:nvPr/>
        </p:nvSpPr>
        <p:spPr>
          <a:xfrm>
            <a:off x="1185573" y="1503562"/>
            <a:ext cx="8641525" cy="400110"/>
          </a:xfrm>
          <a:prstGeom prst="rect">
            <a:avLst/>
          </a:prstGeom>
          <a:noFill/>
        </p:spPr>
        <p:txBody>
          <a:bodyPr wrap="squar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Regression Line &amp; Prediction Interval</a:t>
            </a:r>
            <a:endParaRPr lang="en-US" altLang="ko-KR" sz="2000" b="1"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3" name="직선 연결선 2"/>
          <p:cNvCxnSpPr>
            <a:endCxn id="17" idx="3"/>
          </p:cNvCxnSpPr>
          <p:nvPr/>
        </p:nvCxnSpPr>
        <p:spPr>
          <a:xfrm flipV="1">
            <a:off x="5987749" y="2808987"/>
            <a:ext cx="5303590" cy="22812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65474" y="4567084"/>
            <a:ext cx="2078133" cy="369332"/>
          </a:xfrm>
          <a:prstGeom prst="rect">
            <a:avLst/>
          </a:prstGeom>
          <a:noFill/>
        </p:spPr>
        <p:txBody>
          <a:bodyPr wrap="none" rtlCol="0">
            <a:spAutoFit/>
          </a:bodyPr>
          <a:lstStyle/>
          <a:p>
            <a:r>
              <a:rPr lang="en-US" altLang="ko-KR" dirty="0" smtClean="0">
                <a:solidFill>
                  <a:srgbClr val="7030A0"/>
                </a:solidFill>
              </a:rPr>
              <a:t>Prediction interval</a:t>
            </a:r>
            <a:endParaRPr lang="ko-KR" altLang="en-US" dirty="0">
              <a:solidFill>
                <a:srgbClr val="7030A0"/>
              </a:solidFill>
            </a:endParaRPr>
          </a:p>
        </p:txBody>
      </p:sp>
      <mc:AlternateContent xmlns:mc="http://schemas.openxmlformats.org/markup-compatibility/2006" xmlns:a14="http://schemas.microsoft.com/office/drawing/2010/main">
        <mc:Choice Requires="a14">
          <p:sp>
            <p:nvSpPr>
              <p:cNvPr id="20" name="TextBox 19"/>
              <p:cNvSpPr txBox="1"/>
              <p:nvPr/>
            </p:nvSpPr>
            <p:spPr>
              <a:xfrm>
                <a:off x="1551349" y="5026620"/>
                <a:ext cx="2591287" cy="636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cy-GB" altLang="ko-KR" sz="1400" smtClean="0">
                          <a:solidFill>
                            <a:schemeClr val="tx1">
                              <a:lumMod val="65000"/>
                              <a:lumOff val="35000"/>
                            </a:schemeClr>
                          </a:solidFill>
                        </a:rPr>
                        <m:t>ŷ</m:t>
                      </m:r>
                      <m:r>
                        <m:rPr>
                          <m:nor/>
                        </m:rPr>
                        <a:rPr lang="en-US" altLang="ko-KR" sz="1400" b="0" i="0" smtClean="0">
                          <a:solidFill>
                            <a:schemeClr val="tx1">
                              <a:lumMod val="65000"/>
                              <a:lumOff val="35000"/>
                            </a:schemeClr>
                          </a:solidFill>
                        </a:rPr>
                        <m:t> </m:t>
                      </m:r>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sSubSup>
                        <m:sSubSup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bSup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𝑡</m:t>
                          </m:r>
                        </m:e>
                        <m:sub>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𝑛</m:t>
                          </m:r>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−2</m:t>
                          </m:r>
                        </m:sub>
                        <m:sup>
                          <m:r>
                            <a:rPr lang="ko-KR" altLang="en-US" sz="1400" i="1">
                              <a:solidFill>
                                <a:schemeClr val="tx1">
                                  <a:lumMod val="65000"/>
                                  <a:lumOff val="35000"/>
                                </a:schemeClr>
                              </a:solidFill>
                              <a:latin typeface="Cambria Math" panose="02040503050406030204" pitchFamily="18" charset="0"/>
                              <a:ea typeface="Cambria Math" panose="02040503050406030204" pitchFamily="18" charset="0"/>
                            </a:rPr>
                            <m:t>★</m:t>
                          </m:r>
                        </m:sup>
                      </m:sSubSup>
                      <m:sSub>
                        <m:sSub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𝑠</m:t>
                          </m:r>
                        </m:e>
                        <m:sub>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𝑦</m:t>
                          </m:r>
                        </m:sub>
                      </m:sSub>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 </m:t>
                      </m:r>
                      <m:rad>
                        <m:radPr>
                          <m:degHide m:val="on"/>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radPr>
                        <m:deg/>
                        <m:e>
                          <m:r>
                            <a:rPr lang="en-US" altLang="ko-KR" sz="1400" b="1" i="1" smtClean="0">
                              <a:solidFill>
                                <a:srgbClr val="C00000"/>
                              </a:solidFill>
                              <a:latin typeface="Cambria Math" panose="02040503050406030204" pitchFamily="18" charset="0"/>
                              <a:ea typeface="Cambria Math" panose="02040503050406030204" pitchFamily="18" charset="0"/>
                            </a:rPr>
                            <m:t>𝟏</m:t>
                          </m:r>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f>
                            <m:f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fPr>
                            <m:num>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1</m:t>
                              </m:r>
                            </m:num>
                            <m:den>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𝑛</m:t>
                              </m:r>
                            </m:den>
                          </m:f>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 </m:t>
                          </m:r>
                          <m:f>
                            <m:f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fPr>
                            <m:num>
                              <m:sSup>
                                <m:sSup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p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sSup>
                                    <m:sSup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p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𝑥</m:t>
                                      </m:r>
                                    </m:e>
                                    <m:sup>
                                      <m:r>
                                        <a:rPr lang="ko-KR" altLang="en-US" sz="1400" i="1">
                                          <a:solidFill>
                                            <a:schemeClr val="tx1">
                                              <a:lumMod val="65000"/>
                                              <a:lumOff val="35000"/>
                                            </a:schemeClr>
                                          </a:solidFill>
                                          <a:latin typeface="Cambria Math" panose="02040503050406030204" pitchFamily="18" charset="0"/>
                                          <a:ea typeface="Cambria Math" panose="02040503050406030204" pitchFamily="18" charset="0"/>
                                        </a:rPr>
                                        <m:t>★</m:t>
                                      </m:r>
                                    </m:sup>
                                  </m:sSup>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acc>
                                    <m:accPr>
                                      <m:chr m:val="̅"/>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acc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𝑥</m:t>
                                      </m:r>
                                    </m:e>
                                  </m:acc>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e>
                                <m:sup>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2</m:t>
                                  </m:r>
                                </m:sup>
                              </m:sSup>
                            </m:num>
                            <m:den>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𝑛</m:t>
                              </m:r>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−1)</m:t>
                              </m:r>
                              <m:sSubSup>
                                <m:sSubSupPr>
                                  <m:ctrlP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ctrlPr>
                                </m:sSubSupPr>
                                <m:e>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𝑠</m:t>
                                  </m:r>
                                </m:e>
                                <m:sub>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𝑥</m:t>
                                  </m:r>
                                </m:sub>
                                <m:sup>
                                  <m:r>
                                    <a:rPr lang="en-US" altLang="ko-KR" sz="1400" b="0" i="1" smtClean="0">
                                      <a:solidFill>
                                        <a:schemeClr val="tx1">
                                          <a:lumMod val="65000"/>
                                          <a:lumOff val="35000"/>
                                        </a:schemeClr>
                                      </a:solidFill>
                                      <a:latin typeface="Cambria Math" panose="02040503050406030204" pitchFamily="18" charset="0"/>
                                      <a:ea typeface="Cambria Math" panose="02040503050406030204" pitchFamily="18" charset="0"/>
                                    </a:rPr>
                                    <m:t>2</m:t>
                                  </m:r>
                                </m:sup>
                              </m:sSubSup>
                            </m:den>
                          </m:f>
                        </m:e>
                      </m:rad>
                    </m:oMath>
                  </m:oMathPara>
                </a14:m>
                <a:endParaRPr lang="ko-KR" altLang="en-US" sz="1400" dirty="0">
                  <a:solidFill>
                    <a:schemeClr val="tx1">
                      <a:lumMod val="65000"/>
                      <a:lumOff val="35000"/>
                    </a:schemeClr>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551349" y="5026620"/>
                <a:ext cx="2591287" cy="636521"/>
              </a:xfrm>
              <a:prstGeom prst="rect">
                <a:avLst/>
              </a:prstGeom>
              <a:blipFill rotWithShape="0">
                <a:blip r:embed="rId5"/>
                <a:stretch>
                  <a:fillRect/>
                </a:stretch>
              </a:blipFill>
            </p:spPr>
            <p:txBody>
              <a:bodyPr/>
              <a:lstStyle/>
              <a:p>
                <a:r>
                  <a:rPr lang="ko-KR" altLang="en-US">
                    <a:noFill/>
                  </a:rPr>
                  <a:t> </a:t>
                </a:r>
              </a:p>
            </p:txBody>
          </p:sp>
        </mc:Fallback>
      </mc:AlternateContent>
      <p:sp>
        <p:nvSpPr>
          <p:cNvPr id="7" name="타원 6"/>
          <p:cNvSpPr/>
          <p:nvPr/>
        </p:nvSpPr>
        <p:spPr>
          <a:xfrm>
            <a:off x="5888260" y="5052885"/>
            <a:ext cx="135467" cy="135467"/>
          </a:xfrm>
          <a:prstGeom prst="ellipse">
            <a:avLst/>
          </a:prstGeom>
          <a:solidFill>
            <a:schemeClr val="accent2">
              <a:lumMod val="75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5756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18"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p:cNvPicPr>
            <a:picLocks noChangeAspect="1"/>
          </p:cNvPicPr>
          <p:nvPr/>
        </p:nvPicPr>
        <p:blipFill>
          <a:blip r:embed="rId3"/>
          <a:stretch>
            <a:fillRect/>
          </a:stretch>
        </p:blipFill>
        <p:spPr>
          <a:xfrm>
            <a:off x="5126831" y="1870185"/>
            <a:ext cx="6512057" cy="4463506"/>
          </a:xfrm>
          <a:prstGeom prst="rect">
            <a:avLst/>
          </a:prstGeom>
        </p:spPr>
      </p:pic>
      <p:graphicFrame>
        <p:nvGraphicFramePr>
          <p:cNvPr id="5" name="표 4"/>
          <p:cNvGraphicFramePr>
            <a:graphicFrameLocks noGrp="1"/>
          </p:cNvGraphicFramePr>
          <p:nvPr>
            <p:extLst>
              <p:ext uri="{D42A27DB-BD31-4B8C-83A1-F6EECF244321}">
                <p14:modId xmlns:p14="http://schemas.microsoft.com/office/powerpoint/2010/main" val="2662114430"/>
              </p:ext>
            </p:extLst>
          </p:nvPr>
        </p:nvGraphicFramePr>
        <p:xfrm>
          <a:off x="996949" y="2894541"/>
          <a:ext cx="4025901" cy="1737360"/>
        </p:xfrm>
        <a:graphic>
          <a:graphicData uri="http://schemas.openxmlformats.org/drawingml/2006/table">
            <a:tbl>
              <a:tblPr firstRow="1" bandRow="1">
                <a:tableStyleId>{5940675A-B579-460E-94D1-54222C63F5DA}</a:tableStyleId>
              </a:tblPr>
              <a:tblGrid>
                <a:gridCol w="1341967"/>
                <a:gridCol w="1341967"/>
                <a:gridCol w="1341967"/>
              </a:tblGrid>
              <a:tr h="370840">
                <a:tc>
                  <a:txBody>
                    <a:bodyPr/>
                    <a:lstStyle/>
                    <a:p>
                      <a:pPr algn="ctr" latinLnBrk="1"/>
                      <a:r>
                        <a:rPr lang="en-US" altLang="ko-KR" sz="1600" dirty="0" smtClean="0">
                          <a:latin typeface="Times New Roman" panose="02020603050405020304" pitchFamily="18" charset="0"/>
                          <a:cs typeface="Times New Roman" panose="02020603050405020304" pitchFamily="18" charset="0"/>
                        </a:rPr>
                        <a:t>n = 110</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Predicted:</a:t>
                      </a:r>
                    </a:p>
                    <a:p>
                      <a:pPr algn="ctr" latinLnBrk="1"/>
                      <a:r>
                        <a:rPr lang="en-US" altLang="ko-KR" sz="1600" dirty="0" smtClean="0">
                          <a:latin typeface="Times New Roman" panose="02020603050405020304" pitchFamily="18" charset="0"/>
                          <a:cs typeface="Times New Roman" panose="02020603050405020304" pitchFamily="18" charset="0"/>
                        </a:rPr>
                        <a:t>Normal</a:t>
                      </a:r>
                      <a:r>
                        <a:rPr lang="en-US" altLang="ko-KR" sz="1600" baseline="0" dirty="0" smtClean="0">
                          <a:latin typeface="Times New Roman" panose="02020603050405020304" pitchFamily="18" charset="0"/>
                          <a:cs typeface="Times New Roman" panose="02020603050405020304" pitchFamily="18" charset="0"/>
                        </a:rPr>
                        <a:t> Data</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Predicted:</a:t>
                      </a:r>
                    </a:p>
                    <a:p>
                      <a:pPr algn="ctr" latinLnBrk="1"/>
                      <a:r>
                        <a:rPr lang="en-US" altLang="ko-KR" sz="1600" dirty="0" smtClean="0">
                          <a:latin typeface="Times New Roman" panose="02020603050405020304" pitchFamily="18" charset="0"/>
                          <a:cs typeface="Times New Roman" panose="02020603050405020304" pitchFamily="18" charset="0"/>
                        </a:rPr>
                        <a:t>Error Data</a:t>
                      </a:r>
                      <a:endParaRPr lang="ko-KR" altLang="en-US" sz="1600"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sz="1600" dirty="0" smtClean="0">
                          <a:latin typeface="Times New Roman" panose="02020603050405020304" pitchFamily="18" charset="0"/>
                          <a:cs typeface="Times New Roman" panose="02020603050405020304" pitchFamily="18" charset="0"/>
                        </a:rPr>
                        <a:t>Actual</a:t>
                      </a:r>
                      <a:r>
                        <a:rPr lang="en-US" altLang="ko-KR" sz="1600" baseline="0" dirty="0" smtClean="0">
                          <a:latin typeface="Times New Roman" panose="02020603050405020304" pitchFamily="18" charset="0"/>
                          <a:cs typeface="Times New Roman" panose="02020603050405020304" pitchFamily="18" charset="0"/>
                        </a:rPr>
                        <a:t>:</a:t>
                      </a:r>
                    </a:p>
                    <a:p>
                      <a:pPr algn="ctr" latinLnBrk="1"/>
                      <a:r>
                        <a:rPr lang="en-US" altLang="ko-KR" sz="1600" baseline="0" dirty="0" smtClean="0">
                          <a:latin typeface="Times New Roman" panose="02020603050405020304" pitchFamily="18" charset="0"/>
                          <a:cs typeface="Times New Roman" panose="02020603050405020304" pitchFamily="18" charset="0"/>
                        </a:rPr>
                        <a:t>Normal Data</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57</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3</a:t>
                      </a:r>
                      <a:endParaRPr lang="ko-KR" altLang="en-US" sz="1600"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sz="1600" dirty="0" smtClean="0">
                          <a:latin typeface="Times New Roman" panose="02020603050405020304" pitchFamily="18" charset="0"/>
                          <a:cs typeface="Times New Roman" panose="02020603050405020304" pitchFamily="18" charset="0"/>
                        </a:rPr>
                        <a:t>Actual:</a:t>
                      </a:r>
                    </a:p>
                    <a:p>
                      <a:pPr algn="ctr" latinLnBrk="1"/>
                      <a:r>
                        <a:rPr lang="en-US" altLang="ko-KR" sz="1600" dirty="0" smtClean="0">
                          <a:latin typeface="Times New Roman" panose="02020603050405020304" pitchFamily="18" charset="0"/>
                          <a:cs typeface="Times New Roman" panose="02020603050405020304" pitchFamily="18" charset="0"/>
                        </a:rPr>
                        <a:t>Error Data</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49</a:t>
                      </a:r>
                      <a:endParaRPr lang="ko-KR" altLang="en-US" sz="1600" dirty="0">
                        <a:latin typeface="Times New Roman" panose="02020603050405020304" pitchFamily="18" charset="0"/>
                        <a:cs typeface="Times New Roman" panose="02020603050405020304" pitchFamily="18" charset="0"/>
                      </a:endParaRPr>
                    </a:p>
                  </a:txBody>
                  <a:tcPr anchor="ctr"/>
                </a:tc>
              </a:tr>
            </a:tbl>
          </a:graphicData>
        </a:graphic>
      </p:graphicFrame>
      <p:sp>
        <p:nvSpPr>
          <p:cNvPr id="8" name="TextBox 7"/>
          <p:cNvSpPr txBox="1"/>
          <p:nvPr/>
        </p:nvSpPr>
        <p:spPr>
          <a:xfrm>
            <a:off x="2798732" y="4738240"/>
            <a:ext cx="400110" cy="417743"/>
          </a:xfrm>
          <a:prstGeom prst="rect">
            <a:avLst/>
          </a:prstGeom>
          <a:noFill/>
        </p:spPr>
        <p:txBody>
          <a:bodyPr vert="vert" wrap="none" rtlCol="0">
            <a:spAutoFit/>
          </a:bodyPr>
          <a:lstStyle/>
          <a:p>
            <a:r>
              <a:rPr lang="en-US" altLang="ko-KR" sz="1400" dirty="0" smtClean="0">
                <a:latin typeface="Times New Roman" panose="02020603050405020304" pitchFamily="18" charset="0"/>
                <a:cs typeface="Times New Roman" panose="02020603050405020304" pitchFamily="18" charset="0"/>
              </a:rPr>
              <a:t>= 58</a:t>
            </a:r>
            <a:endParaRPr lang="ko-KR" altLang="en-US" sz="1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161815" y="4738239"/>
            <a:ext cx="400110" cy="417743"/>
          </a:xfrm>
          <a:prstGeom prst="rect">
            <a:avLst/>
          </a:prstGeom>
          <a:noFill/>
        </p:spPr>
        <p:txBody>
          <a:bodyPr vert="vert" wrap="none" rtlCol="0">
            <a:spAutoFit/>
          </a:bodyPr>
          <a:lstStyle/>
          <a:p>
            <a:r>
              <a:rPr lang="en-US" altLang="ko-KR" sz="1400" dirty="0" smtClean="0">
                <a:latin typeface="Times New Roman" panose="02020603050405020304" pitchFamily="18" charset="0"/>
                <a:cs typeface="Times New Roman" panose="02020603050405020304" pitchFamily="18" charset="0"/>
              </a:rPr>
              <a:t>= 52</a:t>
            </a:r>
            <a:endParaRPr lang="ko-KR" altLang="en-US" sz="1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996949" y="5607154"/>
            <a:ext cx="4124847" cy="369332"/>
          </a:xfrm>
          <a:prstGeom prst="rect">
            <a:avLst/>
          </a:prstGeom>
          <a:noFill/>
        </p:spPr>
        <p:txBody>
          <a:bodyPr wrap="none" rtlCol="0">
            <a:spAutoFit/>
          </a:bodyPr>
          <a:lstStyle/>
          <a:p>
            <a:r>
              <a:rPr lang="en-US" altLang="ko-KR" dirty="0" smtClean="0">
                <a:latin typeface="Times New Roman" panose="02020603050405020304" pitchFamily="18" charset="0"/>
                <a:cs typeface="Times New Roman" panose="02020603050405020304" pitchFamily="18" charset="0"/>
              </a:rPr>
              <a:t>Accuracy = (57+49) / (57+3+1+49) = 0.96</a:t>
            </a:r>
            <a:endParaRPr lang="ko-KR" altLang="en-US" dirty="0">
              <a:latin typeface="Times New Roman" panose="02020603050405020304" pitchFamily="18" charset="0"/>
              <a:cs typeface="Times New Roman" panose="02020603050405020304" pitchFamily="18" charset="0"/>
            </a:endParaRPr>
          </a:p>
        </p:txBody>
      </p:sp>
      <p:sp>
        <p:nvSpPr>
          <p:cNvPr id="3" name="제목 2"/>
          <p:cNvSpPr>
            <a:spLocks noGrp="1"/>
          </p:cNvSpPr>
          <p:nvPr>
            <p:ph type="title"/>
          </p:nvPr>
        </p:nvSpPr>
        <p:spPr/>
        <p:txBody>
          <a:bodyPr>
            <a:noAutofit/>
          </a:bodyPr>
          <a:lstStyle/>
          <a:p>
            <a:r>
              <a:rPr lang="en-US" altLang="ko-KR" sz="2400" b="1" dirty="0" smtClean="0">
                <a:latin typeface="Calibri" panose="020F0502020204030204" pitchFamily="34" charset="0"/>
                <a:ea typeface="맑은 고딕" panose="020B0503020000020004" pitchFamily="50" charset="-127"/>
                <a:cs typeface="Calibri" panose="020F0502020204030204" pitchFamily="34" charset="0"/>
              </a:rPr>
              <a:t>V. Evaluation</a:t>
            </a:r>
            <a:endParaRPr lang="ko-KR" altLang="en-US" sz="2400" b="1" dirty="0">
              <a:latin typeface="Calibri" panose="020F0502020204030204" pitchFamily="34" charset="0"/>
              <a:ea typeface="맑은 고딕" panose="020B0503020000020004" pitchFamily="50" charset="-127"/>
              <a:cs typeface="Calibri" panose="020F0502020204030204" pitchFamily="34" charset="0"/>
            </a:endParaRPr>
          </a:p>
        </p:txBody>
      </p:sp>
      <p:sp>
        <p:nvSpPr>
          <p:cNvPr id="11" name="TextBox 10"/>
          <p:cNvSpPr txBox="1"/>
          <p:nvPr/>
        </p:nvSpPr>
        <p:spPr>
          <a:xfrm>
            <a:off x="1185573" y="1503562"/>
            <a:ext cx="8641525" cy="400110"/>
          </a:xfrm>
          <a:prstGeom prst="rect">
            <a:avLst/>
          </a:prstGeom>
          <a:noFill/>
        </p:spPr>
        <p:txBody>
          <a:bodyPr wrap="squar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Evaluation for Test Data Set </a:t>
            </a:r>
            <a:endParaRPr lang="en-US" altLang="ko-KR" sz="20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2" name="그림 1"/>
          <p:cNvPicPr>
            <a:picLocks noChangeAspect="1"/>
          </p:cNvPicPr>
          <p:nvPr/>
        </p:nvPicPr>
        <p:blipFill>
          <a:blip r:embed="rId4"/>
          <a:stretch>
            <a:fillRect/>
          </a:stretch>
        </p:blipFill>
        <p:spPr>
          <a:xfrm>
            <a:off x="5980225" y="3945847"/>
            <a:ext cx="369775" cy="541134"/>
          </a:xfrm>
          <a:prstGeom prst="rect">
            <a:avLst/>
          </a:prstGeom>
          <a:ln w="38100">
            <a:solidFill>
              <a:schemeClr val="bg1">
                <a:lumMod val="50000"/>
              </a:schemeClr>
            </a:solidFill>
          </a:ln>
        </p:spPr>
      </p:pic>
      <p:pic>
        <p:nvPicPr>
          <p:cNvPr id="4" name="그림 3"/>
          <p:cNvPicPr>
            <a:picLocks noChangeAspect="1"/>
          </p:cNvPicPr>
          <p:nvPr/>
        </p:nvPicPr>
        <p:blipFill>
          <a:blip r:embed="rId5"/>
          <a:stretch>
            <a:fillRect/>
          </a:stretch>
        </p:blipFill>
        <p:spPr>
          <a:xfrm>
            <a:off x="10539413" y="3548908"/>
            <a:ext cx="471488" cy="428625"/>
          </a:xfrm>
          <a:prstGeom prst="rect">
            <a:avLst/>
          </a:prstGeom>
          <a:ln w="38100">
            <a:solidFill>
              <a:schemeClr val="bg1">
                <a:lumMod val="50000"/>
              </a:schemeClr>
            </a:solidFill>
          </a:ln>
        </p:spPr>
      </p:pic>
      <p:pic>
        <p:nvPicPr>
          <p:cNvPr id="6" name="그림 5"/>
          <p:cNvPicPr>
            <a:picLocks noChangeAspect="1"/>
          </p:cNvPicPr>
          <p:nvPr/>
        </p:nvPicPr>
        <p:blipFill>
          <a:blip r:embed="rId6"/>
          <a:stretch>
            <a:fillRect/>
          </a:stretch>
        </p:blipFill>
        <p:spPr>
          <a:xfrm>
            <a:off x="9621646" y="3722574"/>
            <a:ext cx="579560" cy="446546"/>
          </a:xfrm>
          <a:prstGeom prst="rect">
            <a:avLst/>
          </a:prstGeom>
          <a:ln w="38100">
            <a:solidFill>
              <a:schemeClr val="bg1">
                <a:lumMod val="50000"/>
              </a:schemeClr>
            </a:solidFill>
          </a:ln>
        </p:spPr>
      </p:pic>
      <p:sp>
        <p:nvSpPr>
          <p:cNvPr id="7" name="TextBox 6"/>
          <p:cNvSpPr txBox="1"/>
          <p:nvPr/>
        </p:nvSpPr>
        <p:spPr>
          <a:xfrm>
            <a:off x="5810688" y="3622681"/>
            <a:ext cx="708848" cy="646331"/>
          </a:xfrm>
          <a:prstGeom prst="rect">
            <a:avLst/>
          </a:prstGeom>
          <a:noFill/>
        </p:spPr>
        <p:txBody>
          <a:bodyPr wrap="none" rtlCol="0">
            <a:spAutoFit/>
          </a:bodyPr>
          <a:lstStyle/>
          <a:p>
            <a:pPr marL="285750" indent="-285750">
              <a:buFont typeface="Wingdings" panose="05000000000000000000" pitchFamily="2" charset="2"/>
              <a:buChar char="ü"/>
            </a:pPr>
            <a:r>
              <a:rPr lang="en-US" altLang="ko-KR" sz="3600" dirty="0" smtClean="0">
                <a:solidFill>
                  <a:srgbClr val="FF0000"/>
                </a:solidFill>
              </a:rPr>
              <a:t> </a:t>
            </a:r>
            <a:endParaRPr lang="ko-KR" altLang="en-US" sz="3600" dirty="0">
              <a:solidFill>
                <a:srgbClr val="FF0000"/>
              </a:solidFill>
            </a:endParaRPr>
          </a:p>
        </p:txBody>
      </p:sp>
      <p:sp>
        <p:nvSpPr>
          <p:cNvPr id="13" name="TextBox 12"/>
          <p:cNvSpPr txBox="1"/>
          <p:nvPr/>
        </p:nvSpPr>
        <p:spPr>
          <a:xfrm>
            <a:off x="5969516" y="3893248"/>
            <a:ext cx="708848" cy="646331"/>
          </a:xfrm>
          <a:prstGeom prst="rect">
            <a:avLst/>
          </a:prstGeom>
          <a:noFill/>
        </p:spPr>
        <p:txBody>
          <a:bodyPr wrap="none" rtlCol="0">
            <a:spAutoFit/>
          </a:bodyPr>
          <a:lstStyle/>
          <a:p>
            <a:pPr marL="285750" indent="-285750">
              <a:buFont typeface="Wingdings" panose="05000000000000000000" pitchFamily="2" charset="2"/>
              <a:buChar char="ü"/>
            </a:pPr>
            <a:r>
              <a:rPr lang="en-US" altLang="ko-KR" sz="3600" dirty="0" smtClean="0">
                <a:solidFill>
                  <a:srgbClr val="FF0000"/>
                </a:solidFill>
              </a:rPr>
              <a:t> </a:t>
            </a:r>
            <a:endParaRPr lang="ko-KR" altLang="en-US" sz="3600" dirty="0">
              <a:solidFill>
                <a:srgbClr val="FF0000"/>
              </a:solidFill>
            </a:endParaRPr>
          </a:p>
        </p:txBody>
      </p:sp>
      <p:sp>
        <p:nvSpPr>
          <p:cNvPr id="14" name="TextBox 13"/>
          <p:cNvSpPr txBox="1"/>
          <p:nvPr/>
        </p:nvSpPr>
        <p:spPr>
          <a:xfrm>
            <a:off x="10677722" y="3399408"/>
            <a:ext cx="708848" cy="646331"/>
          </a:xfrm>
          <a:prstGeom prst="rect">
            <a:avLst/>
          </a:prstGeom>
          <a:noFill/>
        </p:spPr>
        <p:txBody>
          <a:bodyPr wrap="none" rtlCol="0">
            <a:spAutoFit/>
          </a:bodyPr>
          <a:lstStyle/>
          <a:p>
            <a:pPr marL="285750" indent="-285750">
              <a:buFont typeface="Wingdings" panose="05000000000000000000" pitchFamily="2" charset="2"/>
              <a:buChar char="ü"/>
            </a:pPr>
            <a:r>
              <a:rPr lang="en-US" altLang="ko-KR" sz="3600" dirty="0">
                <a:solidFill>
                  <a:srgbClr val="FF0000"/>
                </a:solidFill>
              </a:rPr>
              <a:t> </a:t>
            </a:r>
            <a:endParaRPr lang="ko-KR" altLang="en-US" sz="3600" dirty="0">
              <a:solidFill>
                <a:srgbClr val="FF0000"/>
              </a:solidFill>
            </a:endParaRPr>
          </a:p>
        </p:txBody>
      </p:sp>
      <p:sp>
        <p:nvSpPr>
          <p:cNvPr id="15" name="TextBox 14"/>
          <p:cNvSpPr txBox="1"/>
          <p:nvPr/>
        </p:nvSpPr>
        <p:spPr>
          <a:xfrm>
            <a:off x="9563942" y="3509347"/>
            <a:ext cx="708848" cy="646331"/>
          </a:xfrm>
          <a:prstGeom prst="rect">
            <a:avLst/>
          </a:prstGeom>
          <a:noFill/>
        </p:spPr>
        <p:txBody>
          <a:bodyPr wrap="none" rtlCol="0">
            <a:spAutoFit/>
          </a:bodyPr>
          <a:lstStyle/>
          <a:p>
            <a:pPr marL="285750" indent="-285750">
              <a:buFont typeface="Wingdings" panose="05000000000000000000" pitchFamily="2" charset="2"/>
              <a:buChar char="ü"/>
            </a:pPr>
            <a:r>
              <a:rPr lang="en-US" altLang="ko-KR" sz="3600" dirty="0" smtClean="0">
                <a:solidFill>
                  <a:srgbClr val="1206F1"/>
                </a:solidFill>
              </a:rPr>
              <a:t> </a:t>
            </a:r>
            <a:endParaRPr lang="ko-KR" altLang="en-US" sz="3600" dirty="0">
              <a:solidFill>
                <a:srgbClr val="1206F1"/>
              </a:solidFill>
            </a:endParaRPr>
          </a:p>
        </p:txBody>
      </p:sp>
      <p:sp>
        <p:nvSpPr>
          <p:cNvPr id="12" name="직사각형 11"/>
          <p:cNvSpPr/>
          <p:nvPr/>
        </p:nvSpPr>
        <p:spPr>
          <a:xfrm>
            <a:off x="4386748" y="3426184"/>
            <a:ext cx="582211" cy="461665"/>
          </a:xfrm>
          <a:prstGeom prst="rect">
            <a:avLst/>
          </a:prstGeom>
        </p:spPr>
        <p:txBody>
          <a:bodyPr wrap="none">
            <a:spAutoFit/>
          </a:bodyPr>
          <a:lstStyle/>
          <a:p>
            <a:pPr marL="285750" indent="-285750">
              <a:buFont typeface="Wingdings" panose="05000000000000000000" pitchFamily="2" charset="2"/>
              <a:buChar char="ü"/>
            </a:pPr>
            <a:r>
              <a:rPr lang="en-US" altLang="ko-KR" sz="2400" dirty="0">
                <a:solidFill>
                  <a:srgbClr val="FF0000"/>
                </a:solidFill>
              </a:rPr>
              <a:t> </a:t>
            </a:r>
            <a:endParaRPr lang="ko-KR" altLang="en-US" sz="2400" dirty="0">
              <a:solidFill>
                <a:srgbClr val="FF0000"/>
              </a:solidFill>
            </a:endParaRPr>
          </a:p>
        </p:txBody>
      </p:sp>
      <p:sp>
        <p:nvSpPr>
          <p:cNvPr id="17" name="직사각형 16"/>
          <p:cNvSpPr/>
          <p:nvPr/>
        </p:nvSpPr>
        <p:spPr>
          <a:xfrm>
            <a:off x="3014258" y="3972781"/>
            <a:ext cx="582211" cy="461665"/>
          </a:xfrm>
          <a:prstGeom prst="rect">
            <a:avLst/>
          </a:prstGeom>
        </p:spPr>
        <p:txBody>
          <a:bodyPr wrap="none">
            <a:spAutoFit/>
          </a:bodyPr>
          <a:lstStyle/>
          <a:p>
            <a:pPr marL="285750" indent="-285750">
              <a:buFont typeface="Wingdings" panose="05000000000000000000" pitchFamily="2" charset="2"/>
              <a:buChar char="ü"/>
            </a:pPr>
            <a:r>
              <a:rPr lang="en-US" altLang="ko-KR" sz="2400" dirty="0">
                <a:solidFill>
                  <a:srgbClr val="1206F1"/>
                </a:solidFill>
              </a:rPr>
              <a:t> </a:t>
            </a:r>
            <a:endParaRPr lang="ko-KR" altLang="en-US" sz="2400" dirty="0">
              <a:solidFill>
                <a:srgbClr val="1206F1"/>
              </a:solidFill>
            </a:endParaRPr>
          </a:p>
        </p:txBody>
      </p:sp>
    </p:spTree>
    <p:extLst>
      <p:ext uri="{BB962C8B-B14F-4D97-AF65-F5344CB8AC3E}">
        <p14:creationId xmlns:p14="http://schemas.microsoft.com/office/powerpoint/2010/main" val="98560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noAutofit/>
          </a:bodyPr>
          <a:lstStyle/>
          <a:p>
            <a:r>
              <a:rPr lang="en-US" altLang="ko-KR" sz="2400" b="1" dirty="0" smtClean="0">
                <a:latin typeface="Calibri" panose="020F0502020204030204" pitchFamily="34" charset="0"/>
                <a:ea typeface="맑은 고딕" panose="020B0503020000020004" pitchFamily="50" charset="-127"/>
                <a:cs typeface="Calibri" panose="020F0502020204030204" pitchFamily="34" charset="0"/>
              </a:rPr>
              <a:t>VI. Conclusions and Feature Works</a:t>
            </a:r>
            <a:endParaRPr lang="ko-KR" altLang="en-US" sz="2400" b="1" dirty="0">
              <a:latin typeface="Calibri" panose="020F0502020204030204" pitchFamily="34" charset="0"/>
              <a:ea typeface="맑은 고딕" panose="020B0503020000020004" pitchFamily="50" charset="-127"/>
              <a:cs typeface="Calibri" panose="020F0502020204030204" pitchFamily="34" charset="0"/>
            </a:endParaRPr>
          </a:p>
        </p:txBody>
      </p:sp>
      <p:sp>
        <p:nvSpPr>
          <p:cNvPr id="5" name="TextBox 4"/>
          <p:cNvSpPr txBox="1"/>
          <p:nvPr/>
        </p:nvSpPr>
        <p:spPr>
          <a:xfrm>
            <a:off x="1185573" y="1547104"/>
            <a:ext cx="10434927" cy="4216539"/>
          </a:xfrm>
          <a:prstGeom prst="rect">
            <a:avLst/>
          </a:prstGeom>
          <a:noFill/>
        </p:spPr>
        <p:txBody>
          <a:bodyPr wrap="square" rtlCol="0">
            <a:spAutoFit/>
          </a:bodyPr>
          <a:lstStyle/>
          <a:p>
            <a:pPr marL="285750" indent="-285750">
              <a:buFont typeface="Calibri" panose="020F0502020204030204" pitchFamily="34" charset="0"/>
              <a:buChar char="◦"/>
            </a:pPr>
            <a:r>
              <a:rPr lang="en-US" altLang="ko-KR" sz="2000" b="1" dirty="0" smtClean="0">
                <a:solidFill>
                  <a:schemeClr val="tx1">
                    <a:lumMod val="65000"/>
                    <a:lumOff val="35000"/>
                  </a:schemeClr>
                </a:solidFill>
              </a:rPr>
              <a:t>Conclusions</a:t>
            </a:r>
            <a:endParaRPr lang="en-US" altLang="ko-KR" sz="2000" b="1" dirty="0">
              <a:solidFill>
                <a:schemeClr val="tx1">
                  <a:lumMod val="65000"/>
                  <a:lumOff val="35000"/>
                </a:schemeClr>
              </a:solidFill>
            </a:endParaRPr>
          </a:p>
          <a:p>
            <a:pPr lvl="1">
              <a:buClr>
                <a:schemeClr val="accent5"/>
              </a:buClr>
              <a:buFont typeface="Wingdings" panose="05000000000000000000" pitchFamily="2" charset="2"/>
              <a:buChar char="§"/>
            </a:pPr>
            <a:r>
              <a:rPr lang="en-US" altLang="ko-KR" sz="1600" dirty="0" smtClean="0">
                <a:solidFill>
                  <a:schemeClr val="tx1">
                    <a:lumMod val="65000"/>
                    <a:lumOff val="35000"/>
                  </a:schemeClr>
                </a:solidFill>
              </a:rPr>
              <a:t> Using AI and Big Data technology, We attempt to predict a failure in Photovoltaic monitoring System.</a:t>
            </a:r>
          </a:p>
          <a:p>
            <a:pPr lvl="1">
              <a:buClr>
                <a:schemeClr val="accent5"/>
              </a:buClr>
              <a:buFont typeface="Wingdings" panose="05000000000000000000" pitchFamily="2" charset="2"/>
              <a:buChar char="§"/>
            </a:pPr>
            <a:endParaRPr lang="en-US" altLang="ko-KR" sz="1600" dirty="0">
              <a:solidFill>
                <a:schemeClr val="tx1">
                  <a:lumMod val="65000"/>
                  <a:lumOff val="35000"/>
                </a:schemeClr>
              </a:solidFill>
            </a:endParaRPr>
          </a:p>
          <a:p>
            <a:pPr lvl="1">
              <a:buClr>
                <a:schemeClr val="accent5"/>
              </a:buClr>
              <a:buFont typeface="Wingdings" panose="05000000000000000000" pitchFamily="2" charset="2"/>
              <a:buChar char="§"/>
            </a:pPr>
            <a:r>
              <a:rPr lang="en-US" altLang="ko-KR" sz="1600" dirty="0" smtClean="0">
                <a:solidFill>
                  <a:schemeClr val="tx1">
                    <a:lumMod val="65000"/>
                    <a:lumOff val="35000"/>
                  </a:schemeClr>
                </a:solidFill>
              </a:rPr>
              <a:t> As we </a:t>
            </a:r>
            <a:r>
              <a:rPr lang="en-US" altLang="ko-KR" sz="1600" dirty="0">
                <a:solidFill>
                  <a:schemeClr val="tx1">
                    <a:lumMod val="65000"/>
                    <a:lumOff val="35000"/>
                  </a:schemeClr>
                </a:solidFill>
              </a:rPr>
              <a:t>use </a:t>
            </a:r>
            <a:r>
              <a:rPr lang="en-US" altLang="ko-KR" sz="1600" b="1" dirty="0">
                <a:solidFill>
                  <a:srgbClr val="FF0000"/>
                </a:solidFill>
              </a:rPr>
              <a:t>multivariate linear </a:t>
            </a:r>
            <a:r>
              <a:rPr lang="en-US" altLang="ko-KR" sz="1600" b="1" dirty="0">
                <a:solidFill>
                  <a:schemeClr val="tx1">
                    <a:lumMod val="65000"/>
                    <a:lumOff val="35000"/>
                  </a:schemeClr>
                </a:solidFill>
              </a:rPr>
              <a:t>regression</a:t>
            </a:r>
            <a:r>
              <a:rPr lang="en-US" altLang="ko-KR" sz="1600" dirty="0">
                <a:solidFill>
                  <a:schemeClr val="tx1">
                    <a:lumMod val="65000"/>
                    <a:lumOff val="35000"/>
                  </a:schemeClr>
                </a:solidFill>
              </a:rPr>
              <a:t> </a:t>
            </a:r>
            <a:r>
              <a:rPr lang="en-US" altLang="ko-KR" sz="1600" dirty="0" smtClean="0">
                <a:solidFill>
                  <a:schemeClr val="tx1">
                    <a:lumMod val="65000"/>
                    <a:lumOff val="35000"/>
                  </a:schemeClr>
                </a:solidFill>
              </a:rPr>
              <a:t>to solve the imbalance between normal and error data, we get the </a:t>
            </a:r>
            <a:r>
              <a:rPr lang="en-US" altLang="ko-KR" sz="1600" b="1" dirty="0" smtClean="0">
                <a:solidFill>
                  <a:srgbClr val="FF0000"/>
                </a:solidFill>
              </a:rPr>
              <a:t>prediction interval </a:t>
            </a:r>
            <a:r>
              <a:rPr lang="en-US" altLang="ko-KR" sz="1600" dirty="0" smtClean="0">
                <a:solidFill>
                  <a:schemeClr val="tx1">
                    <a:lumMod val="65000"/>
                    <a:lumOff val="35000"/>
                  </a:schemeClr>
                </a:solidFill>
              </a:rPr>
              <a:t>for </a:t>
            </a:r>
            <a:r>
              <a:rPr lang="en-US" altLang="ko-KR" sz="1600" u="sng" dirty="0" smtClean="0">
                <a:solidFill>
                  <a:schemeClr val="tx1">
                    <a:lumMod val="65000"/>
                    <a:lumOff val="35000"/>
                  </a:schemeClr>
                </a:solidFill>
              </a:rPr>
              <a:t>normal data</a:t>
            </a:r>
            <a:r>
              <a:rPr lang="en-US" altLang="ko-KR" sz="1600" dirty="0" smtClean="0">
                <a:solidFill>
                  <a:schemeClr val="tx1">
                    <a:lumMod val="65000"/>
                    <a:lumOff val="35000"/>
                  </a:schemeClr>
                </a:solidFill>
              </a:rPr>
              <a:t>.</a:t>
            </a:r>
            <a:endParaRPr lang="en-US" altLang="ko-KR" sz="1600" dirty="0">
              <a:solidFill>
                <a:schemeClr val="tx1">
                  <a:lumMod val="65000"/>
                  <a:lumOff val="35000"/>
                </a:schemeClr>
              </a:solidFill>
            </a:endParaRPr>
          </a:p>
          <a:p>
            <a:pPr lvl="1">
              <a:buClr>
                <a:schemeClr val="accent5"/>
              </a:buClr>
              <a:buFont typeface="Wingdings" panose="05000000000000000000" pitchFamily="2" charset="2"/>
              <a:buChar char="§"/>
            </a:pPr>
            <a:endParaRPr lang="en-US" altLang="ko-KR" sz="1600" dirty="0">
              <a:solidFill>
                <a:schemeClr val="tx1">
                  <a:lumMod val="65000"/>
                  <a:lumOff val="35000"/>
                </a:schemeClr>
              </a:solidFill>
            </a:endParaRPr>
          </a:p>
          <a:p>
            <a:pPr lvl="1">
              <a:buClr>
                <a:schemeClr val="accent5"/>
              </a:buClr>
              <a:buFont typeface="Wingdings" panose="05000000000000000000" pitchFamily="2" charset="2"/>
              <a:buChar char="§"/>
            </a:pPr>
            <a:r>
              <a:rPr lang="en-US" altLang="ko-KR" sz="1600" dirty="0" smtClean="0">
                <a:solidFill>
                  <a:schemeClr val="tx1">
                    <a:lumMod val="65000"/>
                    <a:lumOff val="35000"/>
                  </a:schemeClr>
                </a:solidFill>
              </a:rPr>
              <a:t> Based on the prediction interval, we </a:t>
            </a:r>
            <a:r>
              <a:rPr lang="en-US" altLang="ko-KR" sz="1600" b="1" u="sng" dirty="0" smtClean="0">
                <a:solidFill>
                  <a:schemeClr val="tx1">
                    <a:lumMod val="65000"/>
                    <a:lumOff val="35000"/>
                  </a:schemeClr>
                </a:solidFill>
              </a:rPr>
              <a:t>detect </a:t>
            </a:r>
            <a:r>
              <a:rPr lang="en-US" altLang="ko-KR" sz="1600" b="1" u="sng" dirty="0">
                <a:solidFill>
                  <a:schemeClr val="tx1">
                    <a:lumMod val="65000"/>
                    <a:lumOff val="35000"/>
                  </a:schemeClr>
                </a:solidFill>
              </a:rPr>
              <a:t>an </a:t>
            </a:r>
            <a:r>
              <a:rPr lang="en-US" altLang="ko-KR" sz="1600" b="1" u="sng" dirty="0" smtClean="0">
                <a:solidFill>
                  <a:schemeClr val="tx1">
                    <a:lumMod val="65000"/>
                    <a:lumOff val="35000"/>
                  </a:schemeClr>
                </a:solidFill>
              </a:rPr>
              <a:t>anomaly that occur before a device is out of order.</a:t>
            </a:r>
            <a:endParaRPr lang="en-US" altLang="ko-KR" sz="1600" dirty="0">
              <a:solidFill>
                <a:schemeClr val="tx1">
                  <a:lumMod val="65000"/>
                  <a:lumOff val="35000"/>
                </a:schemeClr>
              </a:solidFill>
            </a:endParaRPr>
          </a:p>
          <a:p>
            <a:pPr lvl="1">
              <a:buClr>
                <a:schemeClr val="accent5"/>
              </a:buClr>
              <a:buFont typeface="Wingdings" panose="05000000000000000000" pitchFamily="2" charset="2"/>
              <a:buChar char="§"/>
            </a:pPr>
            <a:endParaRPr lang="en-US" altLang="ko-KR" sz="1600" dirty="0">
              <a:solidFill>
                <a:schemeClr val="tx1">
                  <a:lumMod val="65000"/>
                  <a:lumOff val="35000"/>
                </a:schemeClr>
              </a:solidFill>
            </a:endParaRPr>
          </a:p>
          <a:p>
            <a:pPr lvl="1">
              <a:buClr>
                <a:schemeClr val="accent5"/>
              </a:buClr>
              <a:buFont typeface="Wingdings" panose="05000000000000000000" pitchFamily="2" charset="2"/>
              <a:buChar char="§"/>
            </a:pPr>
            <a:r>
              <a:rPr lang="en-US" altLang="ko-KR" sz="1600" dirty="0" smtClean="0">
                <a:solidFill>
                  <a:schemeClr val="tx1">
                    <a:lumMod val="65000"/>
                    <a:lumOff val="35000"/>
                  </a:schemeClr>
                </a:solidFill>
              </a:rPr>
              <a:t> </a:t>
            </a:r>
            <a:r>
              <a:rPr lang="en-US" altLang="ko-KR" sz="1600" dirty="0">
                <a:solidFill>
                  <a:schemeClr val="tx1">
                    <a:lumMod val="65000"/>
                    <a:lumOff val="35000"/>
                  </a:schemeClr>
                </a:solidFill>
                <a:cs typeface="Calibri" panose="020F0502020204030204" pitchFamily="34" charset="0"/>
              </a:rPr>
              <a:t>As a result, w</a:t>
            </a:r>
            <a:r>
              <a:rPr lang="en-US" altLang="ko-KR" sz="1600" dirty="0" smtClean="0">
                <a:solidFill>
                  <a:schemeClr val="tx1">
                    <a:lumMod val="65000"/>
                    <a:lumOff val="35000"/>
                  </a:schemeClr>
                </a:solidFill>
                <a:cs typeface="Calibri" panose="020F0502020204030204" pitchFamily="34" charset="0"/>
              </a:rPr>
              <a:t>e </a:t>
            </a:r>
            <a:r>
              <a:rPr lang="en-US" altLang="ko-KR" sz="1600" dirty="0">
                <a:solidFill>
                  <a:schemeClr val="tx1">
                    <a:lumMod val="65000"/>
                    <a:lumOff val="35000"/>
                  </a:schemeClr>
                </a:solidFill>
                <a:cs typeface="Calibri" panose="020F0502020204030204" pitchFamily="34" charset="0"/>
              </a:rPr>
              <a:t>will check and replace the </a:t>
            </a:r>
            <a:r>
              <a:rPr lang="en-US" altLang="ko-KR" sz="1600" dirty="0" smtClean="0">
                <a:solidFill>
                  <a:schemeClr val="tx1">
                    <a:lumMod val="65000"/>
                    <a:lumOff val="35000"/>
                  </a:schemeClr>
                </a:solidFill>
                <a:cs typeface="Calibri" panose="020F0502020204030204" pitchFamily="34" charset="0"/>
              </a:rPr>
              <a:t>device.</a:t>
            </a:r>
            <a:r>
              <a:rPr lang="en-US" altLang="ko-KR" sz="1600" b="1" dirty="0" smtClean="0">
                <a:solidFill>
                  <a:schemeClr val="tx1">
                    <a:lumMod val="65000"/>
                    <a:lumOff val="35000"/>
                  </a:schemeClr>
                </a:solidFill>
                <a:cs typeface="Calibri" panose="020F0502020204030204" pitchFamily="34" charset="0"/>
              </a:rPr>
              <a:t> </a:t>
            </a:r>
            <a:r>
              <a:rPr lang="en-US" altLang="ko-KR" sz="1600" dirty="0" smtClean="0">
                <a:solidFill>
                  <a:schemeClr val="tx1">
                    <a:lumMod val="65000"/>
                    <a:lumOff val="35000"/>
                  </a:schemeClr>
                </a:solidFill>
              </a:rPr>
              <a:t>Therefore</a:t>
            </a:r>
            <a:r>
              <a:rPr lang="en-US" altLang="ko-KR" sz="1600" dirty="0">
                <a:solidFill>
                  <a:schemeClr val="tx1">
                    <a:lumMod val="65000"/>
                    <a:lumOff val="35000"/>
                  </a:schemeClr>
                </a:solidFill>
              </a:rPr>
              <a:t>, we will increase the </a:t>
            </a:r>
            <a:r>
              <a:rPr lang="en-US" altLang="ko-KR" sz="1600" b="1" dirty="0" smtClean="0">
                <a:solidFill>
                  <a:schemeClr val="tx1">
                    <a:lumMod val="65000"/>
                    <a:lumOff val="35000"/>
                  </a:schemeClr>
                </a:solidFill>
              </a:rPr>
              <a:t>power generating </a:t>
            </a:r>
            <a:r>
              <a:rPr lang="en-US" altLang="ko-KR" sz="1600" b="1" dirty="0">
                <a:solidFill>
                  <a:schemeClr val="tx1">
                    <a:lumMod val="65000"/>
                    <a:lumOff val="35000"/>
                  </a:schemeClr>
                </a:solidFill>
              </a:rPr>
              <a:t>efficiency</a:t>
            </a:r>
            <a:r>
              <a:rPr lang="en-US" altLang="ko-KR" sz="1600" dirty="0" smtClean="0">
                <a:solidFill>
                  <a:schemeClr val="tx1">
                    <a:lumMod val="65000"/>
                    <a:lumOff val="35000"/>
                  </a:schemeClr>
                </a:solidFill>
              </a:rPr>
              <a:t>.</a:t>
            </a:r>
          </a:p>
          <a:p>
            <a:pPr lvl="1">
              <a:buClr>
                <a:schemeClr val="accent5"/>
              </a:buClr>
              <a:buFont typeface="Wingdings" panose="05000000000000000000" pitchFamily="2" charset="2"/>
              <a:buChar char="§"/>
            </a:pPr>
            <a:endParaRPr lang="en-US" altLang="ko-KR" sz="1600" dirty="0">
              <a:solidFill>
                <a:schemeClr val="tx1">
                  <a:lumMod val="65000"/>
                  <a:lumOff val="35000"/>
                </a:schemeClr>
              </a:solidFill>
            </a:endParaRPr>
          </a:p>
          <a:p>
            <a:pPr lvl="1">
              <a:buClr>
                <a:schemeClr val="accent5"/>
              </a:buClr>
            </a:pPr>
            <a:r>
              <a:rPr lang="en-US" altLang="ko-KR" sz="1600" dirty="0" smtClean="0">
                <a:solidFill>
                  <a:schemeClr val="tx1">
                    <a:lumMod val="65000"/>
                    <a:lumOff val="35000"/>
                  </a:schemeClr>
                </a:solidFill>
              </a:rPr>
              <a:t>*** Still we are </a:t>
            </a:r>
            <a:r>
              <a:rPr lang="en-US" altLang="ko-KR" sz="1600" b="1" u="sng" dirty="0" smtClean="0">
                <a:solidFill>
                  <a:srgbClr val="FF0000"/>
                </a:solidFill>
              </a:rPr>
              <a:t>not sure which device affect a particular error data</a:t>
            </a:r>
            <a:r>
              <a:rPr lang="en-US" altLang="ko-KR" sz="1600" dirty="0" smtClean="0">
                <a:solidFill>
                  <a:schemeClr val="tx1">
                    <a:lumMod val="65000"/>
                    <a:lumOff val="35000"/>
                  </a:schemeClr>
                </a:solidFill>
              </a:rPr>
              <a:t>.</a:t>
            </a:r>
            <a:endParaRPr lang="en-US" altLang="ko-KR" sz="1600" dirty="0">
              <a:solidFill>
                <a:schemeClr val="tx1">
                  <a:lumMod val="65000"/>
                  <a:lumOff val="35000"/>
                </a:schemeClr>
              </a:solidFill>
            </a:endParaRPr>
          </a:p>
          <a:p>
            <a:pPr lvl="1">
              <a:buClr>
                <a:schemeClr val="accent5"/>
              </a:buClr>
              <a:buFont typeface="Wingdings" panose="05000000000000000000" pitchFamily="2" charset="2"/>
              <a:buChar char="§"/>
            </a:pPr>
            <a:endParaRPr lang="en-US" altLang="ko-KR" dirty="0">
              <a:solidFill>
                <a:schemeClr val="tx1">
                  <a:lumMod val="65000"/>
                  <a:lumOff val="35000"/>
                </a:schemeClr>
              </a:solidFill>
            </a:endParaRPr>
          </a:p>
          <a:p>
            <a:pPr marL="285750" indent="-285750">
              <a:buFont typeface="Calibri" panose="020F0502020204030204" pitchFamily="34" charset="0"/>
              <a:buChar char="◦"/>
            </a:pPr>
            <a:r>
              <a:rPr lang="en-US" altLang="ko-KR" sz="2000" b="1" dirty="0" smtClean="0">
                <a:solidFill>
                  <a:schemeClr val="tx1">
                    <a:lumMod val="65000"/>
                    <a:lumOff val="35000"/>
                  </a:schemeClr>
                </a:solidFill>
              </a:rPr>
              <a:t>Future Works</a:t>
            </a:r>
            <a:endParaRPr lang="en-US" altLang="ko-KR" sz="2000" b="1" dirty="0">
              <a:solidFill>
                <a:schemeClr val="tx1">
                  <a:lumMod val="65000"/>
                  <a:lumOff val="35000"/>
                </a:schemeClr>
              </a:solidFill>
            </a:endParaRPr>
          </a:p>
          <a:p>
            <a:pPr lvl="1">
              <a:buClr>
                <a:schemeClr val="accent5"/>
              </a:buClr>
              <a:buFont typeface="Wingdings" panose="05000000000000000000" pitchFamily="2" charset="2"/>
              <a:buChar char="§"/>
            </a:pPr>
            <a:r>
              <a:rPr lang="en-US" altLang="ko-KR" dirty="0" smtClean="0">
                <a:solidFill>
                  <a:schemeClr val="tx1">
                    <a:lumMod val="65000"/>
                    <a:lumOff val="35000"/>
                  </a:schemeClr>
                </a:solidFill>
              </a:rPr>
              <a:t> </a:t>
            </a:r>
            <a:r>
              <a:rPr lang="en-US" altLang="ko-KR" sz="1600" dirty="0" smtClean="0">
                <a:solidFill>
                  <a:schemeClr val="tx1">
                    <a:lumMod val="65000"/>
                    <a:lumOff val="35000"/>
                  </a:schemeClr>
                </a:solidFill>
              </a:rPr>
              <a:t>We will research this topic using the additional data such as big </a:t>
            </a:r>
            <a:r>
              <a:rPr lang="en-US" altLang="ko-KR" sz="1600" dirty="0">
                <a:solidFill>
                  <a:schemeClr val="tx1">
                    <a:lumMod val="65000"/>
                    <a:lumOff val="35000"/>
                  </a:schemeClr>
                </a:solidFill>
              </a:rPr>
              <a:t>data using the inverter output current, inverter output voltage, inverter input current, inverter input voltage, etc</a:t>
            </a:r>
            <a:r>
              <a:rPr lang="en-US" altLang="ko-KR" sz="1600" dirty="0" smtClean="0">
                <a:solidFill>
                  <a:schemeClr val="tx1">
                    <a:lumMod val="65000"/>
                    <a:lumOff val="35000"/>
                  </a:schemeClr>
                </a:solidFill>
              </a:rPr>
              <a:t>.</a:t>
            </a:r>
            <a:endParaRPr lang="en-US" altLang="ko-KR" sz="2000" b="1"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4453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hape 23"/>
          <p:cNvCxnSpPr/>
          <p:nvPr/>
        </p:nvCxnSpPr>
        <p:spPr>
          <a:xfrm>
            <a:off x="903825" y="0"/>
            <a:ext cx="0" cy="6431780"/>
          </a:xfrm>
          <a:prstGeom prst="straightConnector1">
            <a:avLst/>
          </a:prstGeom>
          <a:noFill/>
          <a:ln w="9525" cap="flat" cmpd="sng">
            <a:solidFill>
              <a:srgbClr val="999FA9"/>
            </a:solidFill>
            <a:prstDash val="solid"/>
            <a:round/>
            <a:headEnd type="none" w="lg" len="lg"/>
            <a:tailEnd type="none" w="lg" len="lg"/>
          </a:ln>
        </p:spPr>
      </p:cxnSp>
      <p:sp>
        <p:nvSpPr>
          <p:cNvPr id="4" name="Shape 25"/>
          <p:cNvSpPr/>
          <p:nvPr/>
        </p:nvSpPr>
        <p:spPr>
          <a:xfrm>
            <a:off x="769050" y="3020587"/>
            <a:ext cx="269400" cy="269400"/>
          </a:xfrm>
          <a:prstGeom prst="ellipse">
            <a:avLst/>
          </a:prstGeom>
          <a:solidFill>
            <a:srgbClr val="2E3037"/>
          </a:solidFill>
          <a:ln w="9525" cap="flat" cmpd="sng">
            <a:solidFill>
              <a:srgbClr val="999FA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TextBox 4"/>
          <p:cNvSpPr txBox="1"/>
          <p:nvPr/>
        </p:nvSpPr>
        <p:spPr>
          <a:xfrm>
            <a:off x="1172126" y="2364173"/>
            <a:ext cx="8641525" cy="3508653"/>
          </a:xfrm>
          <a:prstGeom prst="rect">
            <a:avLst/>
          </a:prstGeom>
          <a:noFill/>
        </p:spPr>
        <p:txBody>
          <a:bodyPr wrap="squar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Thanks!</a:t>
            </a:r>
          </a:p>
          <a:p>
            <a:r>
              <a:rPr lang="en-US" altLang="ko-KR" sz="5400" b="1" dirty="0">
                <a:solidFill>
                  <a:srgbClr val="5B9BD5"/>
                </a:solidFill>
                <a:latin typeface="Calibri" panose="020F0502020204030204" pitchFamily="34" charset="0"/>
                <a:ea typeface="맑은 고딕" panose="020B0503020000020004" pitchFamily="50" charset="-127"/>
                <a:cs typeface="Calibri" panose="020F0502020204030204" pitchFamily="34" charset="0"/>
                <a:sym typeface="Quicksand"/>
              </a:rPr>
              <a:t>Any Questions</a:t>
            </a:r>
            <a:r>
              <a:rPr lang="en-US" altLang="ko-KR" sz="5400" b="1" dirty="0" smtClean="0">
                <a:solidFill>
                  <a:srgbClr val="5B9BD5"/>
                </a:solidFill>
                <a:latin typeface="Calibri" panose="020F0502020204030204" pitchFamily="34" charset="0"/>
                <a:ea typeface="맑은 고딕" panose="020B0503020000020004" pitchFamily="50" charset="-127"/>
                <a:cs typeface="Calibri" panose="020F0502020204030204" pitchFamily="34" charset="0"/>
                <a:sym typeface="Quicksand"/>
              </a:rPr>
              <a:t>?</a:t>
            </a:r>
          </a:p>
          <a:p>
            <a:endParaRPr lang="en-US" altLang="ko-KR" sz="5400" b="1" dirty="0">
              <a:solidFill>
                <a:srgbClr val="5B9BD5"/>
              </a:solidFill>
              <a:latin typeface="Calibri" panose="020F0502020204030204" pitchFamily="34" charset="0"/>
              <a:ea typeface="맑은 고딕" panose="020B0503020000020004" pitchFamily="50" charset="-127"/>
              <a:cs typeface="Calibri" panose="020F0502020204030204" pitchFamily="34" charset="0"/>
              <a:sym typeface="Quicksand"/>
            </a:endParaRPr>
          </a:p>
          <a:p>
            <a:pPr lvl="0"/>
            <a:r>
              <a:rPr lang="en-US" altLang="ko-KR" sz="2000" b="1" dirty="0" err="1" smtClean="0">
                <a:solidFill>
                  <a:prstClr val="black">
                    <a:lumMod val="65000"/>
                    <a:lumOff val="35000"/>
                  </a:prstClr>
                </a:solidFill>
                <a:latin typeface="Calibri" panose="020F0502020204030204" pitchFamily="34" charset="0"/>
                <a:cs typeface="Calibri" panose="020F0502020204030204" pitchFamily="34" charset="0"/>
              </a:rPr>
              <a:t>Hongik</a:t>
            </a:r>
            <a:r>
              <a:rPr lang="en-US" altLang="ko-KR" sz="2000" b="1" dirty="0" smtClean="0">
                <a:solidFill>
                  <a:prstClr val="black">
                    <a:lumMod val="65000"/>
                    <a:lumOff val="35000"/>
                  </a:prstClr>
                </a:solidFill>
                <a:latin typeface="Calibri" panose="020F0502020204030204" pitchFamily="34" charset="0"/>
                <a:cs typeface="Calibri" panose="020F0502020204030204" pitchFamily="34" charset="0"/>
              </a:rPr>
              <a:t> University</a:t>
            </a:r>
          </a:p>
          <a:p>
            <a:pPr lvl="0"/>
            <a:r>
              <a:rPr lang="en-US" altLang="ko-KR" sz="2000" b="1" dirty="0" err="1" smtClean="0">
                <a:solidFill>
                  <a:prstClr val="black">
                    <a:lumMod val="65000"/>
                    <a:lumOff val="35000"/>
                  </a:prstClr>
                </a:solidFill>
                <a:latin typeface="Calibri" panose="020F0502020204030204" pitchFamily="34" charset="0"/>
                <a:cs typeface="Calibri" panose="020F0502020204030204" pitchFamily="34" charset="0"/>
              </a:rPr>
              <a:t>eybyun</a:t>
            </a:r>
            <a:r>
              <a:rPr lang="en-US" altLang="ko-KR" sz="2000" b="1" dirty="0" smtClean="0">
                <a:solidFill>
                  <a:prstClr val="black">
                    <a:lumMod val="65000"/>
                    <a:lumOff val="35000"/>
                  </a:prstClr>
                </a:solidFill>
                <a:latin typeface="Calibri" panose="020F0502020204030204" pitchFamily="34" charset="0"/>
                <a:cs typeface="Calibri" panose="020F0502020204030204" pitchFamily="34" charset="0"/>
              </a:rPr>
              <a:t> @ selab.hongik.ac.kr</a:t>
            </a:r>
            <a:endParaRPr lang="en-US" altLang="ko-KR" sz="2000" b="1" dirty="0">
              <a:solidFill>
                <a:prstClr val="black">
                  <a:lumMod val="65000"/>
                  <a:lumOff val="35000"/>
                </a:prstClr>
              </a:solidFill>
              <a:latin typeface="Calibri" panose="020F0502020204030204" pitchFamily="34" charset="0"/>
              <a:cs typeface="Calibri" panose="020F0502020204030204" pitchFamily="34" charset="0"/>
            </a:endParaRPr>
          </a:p>
          <a:p>
            <a:endParaRPr lang="en-US" altLang="ko-KR" sz="5400" b="1" dirty="0">
              <a:solidFill>
                <a:srgbClr val="5B9BD5"/>
              </a:solidFill>
              <a:latin typeface="Calibri" panose="020F0502020204030204" pitchFamily="34" charset="0"/>
              <a:ea typeface="맑은 고딕" panose="020B0503020000020004" pitchFamily="50" charset="-127"/>
              <a:cs typeface="Calibri" panose="020F0502020204030204" pitchFamily="34" charset="0"/>
              <a:sym typeface="Quicksand"/>
            </a:endParaRPr>
          </a:p>
        </p:txBody>
      </p:sp>
    </p:spTree>
    <p:extLst>
      <p:ext uri="{BB962C8B-B14F-4D97-AF65-F5344CB8AC3E}">
        <p14:creationId xmlns:p14="http://schemas.microsoft.com/office/powerpoint/2010/main" val="3330567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직선 연결선 27"/>
          <p:cNvCxnSpPr/>
          <p:nvPr/>
        </p:nvCxnSpPr>
        <p:spPr>
          <a:xfrm>
            <a:off x="647700" y="3825717"/>
            <a:ext cx="1110503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cxnSp>
        <p:nvCxnSpPr>
          <p:cNvPr id="29" name="직선 연결선 28"/>
          <p:cNvCxnSpPr/>
          <p:nvPr/>
        </p:nvCxnSpPr>
        <p:spPr>
          <a:xfrm>
            <a:off x="647700" y="4314667"/>
            <a:ext cx="1110503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cxnSp>
        <p:nvCxnSpPr>
          <p:cNvPr id="30" name="직선 연결선 29"/>
          <p:cNvCxnSpPr/>
          <p:nvPr/>
        </p:nvCxnSpPr>
        <p:spPr>
          <a:xfrm>
            <a:off x="647700" y="4803617"/>
            <a:ext cx="1110503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cxnSp>
        <p:nvCxnSpPr>
          <p:cNvPr id="31" name="직선 연결선 30"/>
          <p:cNvCxnSpPr/>
          <p:nvPr/>
        </p:nvCxnSpPr>
        <p:spPr>
          <a:xfrm>
            <a:off x="647700" y="5292567"/>
            <a:ext cx="1110503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5440015" y="6858000"/>
            <a:ext cx="6912533" cy="307777"/>
          </a:xfrm>
          <a:prstGeom prst="rect">
            <a:avLst/>
          </a:prstGeom>
          <a:noFill/>
        </p:spPr>
        <p:txBody>
          <a:bodyPr wrap="none" rtlCol="0">
            <a:spAutoFit/>
          </a:bodyPr>
          <a:lstStyle/>
          <a:p>
            <a:r>
              <a:rPr lang="en-US" altLang="ko-KR" sz="1400" b="1" dirty="0"/>
              <a:t>http://www.ren21.net/wp-content/uploads/2016/06/GSR_2016_Full_Report.pdf</a:t>
            </a:r>
            <a:endParaRPr lang="ko-KR" altLang="en-US" sz="1400" b="1" dirty="0"/>
          </a:p>
        </p:txBody>
      </p:sp>
      <p:sp>
        <p:nvSpPr>
          <p:cNvPr id="6" name="TextBox 5"/>
          <p:cNvSpPr txBox="1"/>
          <p:nvPr/>
        </p:nvSpPr>
        <p:spPr>
          <a:xfrm>
            <a:off x="5273866" y="6491741"/>
            <a:ext cx="6774611" cy="276999"/>
          </a:xfrm>
          <a:prstGeom prst="rect">
            <a:avLst/>
          </a:prstGeom>
          <a:noFill/>
        </p:spPr>
        <p:txBody>
          <a:bodyPr wrap="none" rtlCol="0">
            <a:spAutoFit/>
          </a:bodyPr>
          <a:lstStyle/>
          <a:p>
            <a:r>
              <a:rPr lang="en-US" altLang="ko-KR" sz="1200" b="1" dirty="0">
                <a:solidFill>
                  <a:schemeClr val="tx2"/>
                </a:solidFill>
              </a:rPr>
              <a:t>R</a:t>
            </a:r>
            <a:r>
              <a:rPr lang="en-US" altLang="ko-KR" sz="1200" b="1" dirty="0" smtClean="0">
                <a:solidFill>
                  <a:schemeClr val="tx2"/>
                </a:solidFill>
              </a:rPr>
              <a:t>ef. Average </a:t>
            </a:r>
            <a:r>
              <a:rPr lang="en-US" altLang="ko-KR" sz="1200" b="1" dirty="0">
                <a:solidFill>
                  <a:schemeClr val="tx2"/>
                </a:solidFill>
              </a:rPr>
              <a:t>Annual Growth Rates of Renewable Energy Capacity and Biofuels Production</a:t>
            </a:r>
            <a:endParaRPr lang="ko-KR" altLang="en-US" sz="1200" b="1" dirty="0">
              <a:solidFill>
                <a:schemeClr val="tx2"/>
              </a:solidFill>
            </a:endParaRPr>
          </a:p>
        </p:txBody>
      </p:sp>
      <p:pic>
        <p:nvPicPr>
          <p:cNvPr id="5122" name="Picture 2" descr="geothermal power에 대한 이미지 검색결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195406"/>
            <a:ext cx="1952463" cy="128081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icture 4" descr="hydropower에 대한 이미지 검색결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617" y="2134459"/>
            <a:ext cx="2013675" cy="134176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8" name="Picture 8" descr="관련 이미지"/>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8652" y="2131627"/>
            <a:ext cx="1791343" cy="132025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0" name="Picture 10" descr="wind에 대한 이미지 검색결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8751" y="2131627"/>
            <a:ext cx="1983987" cy="132025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그림 2"/>
          <p:cNvPicPr>
            <a:picLocks noChangeAspect="1"/>
          </p:cNvPicPr>
          <p:nvPr/>
        </p:nvPicPr>
        <p:blipFill>
          <a:blip r:embed="rId7"/>
          <a:stretch>
            <a:fillRect/>
          </a:stretch>
        </p:blipFill>
        <p:spPr>
          <a:xfrm>
            <a:off x="1316795" y="5953208"/>
            <a:ext cx="338219" cy="315671"/>
          </a:xfrm>
          <a:prstGeom prst="rect">
            <a:avLst/>
          </a:prstGeom>
        </p:spPr>
      </p:pic>
      <p:sp>
        <p:nvSpPr>
          <p:cNvPr id="7" name="TextBox 6"/>
          <p:cNvSpPr txBox="1"/>
          <p:nvPr/>
        </p:nvSpPr>
        <p:spPr>
          <a:xfrm>
            <a:off x="1655014" y="5895600"/>
            <a:ext cx="970137" cy="430887"/>
          </a:xfrm>
          <a:prstGeom prst="rect">
            <a:avLst/>
          </a:prstGeom>
          <a:noFill/>
        </p:spPr>
        <p:txBody>
          <a:bodyPr wrap="none" rtlCol="0">
            <a:spAutoFit/>
          </a:bodyPr>
          <a:lstStyle/>
          <a:p>
            <a:r>
              <a:rPr lang="en-US" altLang="ko-KR" sz="1100" b="1" dirty="0" smtClean="0"/>
              <a:t>Geothermal</a:t>
            </a:r>
            <a:br>
              <a:rPr lang="en-US" altLang="ko-KR" sz="1100" b="1" dirty="0" smtClean="0"/>
            </a:br>
            <a:r>
              <a:rPr lang="en-US" altLang="ko-KR" sz="1100" b="1" dirty="0" smtClean="0"/>
              <a:t>power</a:t>
            </a:r>
            <a:endParaRPr lang="ko-KR" altLang="en-US" sz="1100" b="1" dirty="0"/>
          </a:p>
        </p:txBody>
      </p:sp>
      <p:cxnSp>
        <p:nvCxnSpPr>
          <p:cNvPr id="9" name="직선 연결선 8"/>
          <p:cNvCxnSpPr/>
          <p:nvPr/>
        </p:nvCxnSpPr>
        <p:spPr>
          <a:xfrm flipV="1">
            <a:off x="901700" y="3686017"/>
            <a:ext cx="0" cy="2688035"/>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13" name="직선 연결선 12"/>
          <p:cNvCxnSpPr/>
          <p:nvPr/>
        </p:nvCxnSpPr>
        <p:spPr>
          <a:xfrm>
            <a:off x="647700" y="5781517"/>
            <a:ext cx="11105038" cy="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pic>
        <p:nvPicPr>
          <p:cNvPr id="16" name="그림 15"/>
          <p:cNvPicPr>
            <a:picLocks noChangeAspect="1"/>
          </p:cNvPicPr>
          <p:nvPr/>
        </p:nvPicPr>
        <p:blipFill>
          <a:blip r:embed="rId8"/>
          <a:stretch>
            <a:fillRect/>
          </a:stretch>
        </p:blipFill>
        <p:spPr>
          <a:xfrm>
            <a:off x="3586146" y="5927022"/>
            <a:ext cx="353646" cy="341858"/>
          </a:xfrm>
          <a:prstGeom prst="rect">
            <a:avLst/>
          </a:prstGeom>
        </p:spPr>
      </p:pic>
      <p:sp>
        <p:nvSpPr>
          <p:cNvPr id="22" name="TextBox 21"/>
          <p:cNvSpPr txBox="1"/>
          <p:nvPr/>
        </p:nvSpPr>
        <p:spPr>
          <a:xfrm>
            <a:off x="3949700" y="5895600"/>
            <a:ext cx="601447" cy="430887"/>
          </a:xfrm>
          <a:prstGeom prst="rect">
            <a:avLst/>
          </a:prstGeom>
          <a:noFill/>
        </p:spPr>
        <p:txBody>
          <a:bodyPr wrap="none" rtlCol="0">
            <a:spAutoFit/>
          </a:bodyPr>
          <a:lstStyle/>
          <a:p>
            <a:r>
              <a:rPr lang="en-US" altLang="ko-KR" sz="1100" b="1" dirty="0" smtClean="0"/>
              <a:t>Hydro</a:t>
            </a:r>
            <a:br>
              <a:rPr lang="en-US" altLang="ko-KR" sz="1100" b="1" dirty="0" smtClean="0"/>
            </a:br>
            <a:r>
              <a:rPr lang="en-US" altLang="ko-KR" sz="1100" b="1" dirty="0" smtClean="0"/>
              <a:t>power</a:t>
            </a:r>
            <a:endParaRPr lang="ko-KR" altLang="en-US" sz="1100" b="1" dirty="0"/>
          </a:p>
        </p:txBody>
      </p:sp>
      <p:sp>
        <p:nvSpPr>
          <p:cNvPr id="17" name="직사각형 16"/>
          <p:cNvSpPr/>
          <p:nvPr/>
        </p:nvSpPr>
        <p:spPr>
          <a:xfrm>
            <a:off x="1602555" y="5565617"/>
            <a:ext cx="338219" cy="203200"/>
          </a:xfrm>
          <a:prstGeom prst="rect">
            <a:avLst/>
          </a:prstGeom>
          <a:pattFill prst="wdUpDiag">
            <a:fgClr>
              <a:schemeClr val="bg1"/>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1579143" y="5537687"/>
            <a:ext cx="377026" cy="253916"/>
          </a:xfrm>
          <a:prstGeom prst="rect">
            <a:avLst/>
          </a:prstGeom>
          <a:noFill/>
        </p:spPr>
        <p:txBody>
          <a:bodyPr wrap="none" rtlCol="0">
            <a:spAutoFit/>
          </a:bodyPr>
          <a:lstStyle/>
          <a:p>
            <a:r>
              <a:rPr lang="en-US" altLang="ko-KR" sz="1050" b="1" dirty="0" smtClean="0"/>
              <a:t>3.7</a:t>
            </a:r>
            <a:endParaRPr lang="ko-KR" altLang="en-US" sz="1050" b="1" dirty="0"/>
          </a:p>
        </p:txBody>
      </p:sp>
      <p:sp>
        <p:nvSpPr>
          <p:cNvPr id="26" name="직사각형 25"/>
          <p:cNvSpPr/>
          <p:nvPr/>
        </p:nvSpPr>
        <p:spPr>
          <a:xfrm>
            <a:off x="2052090" y="5605113"/>
            <a:ext cx="338219" cy="163704"/>
          </a:xfrm>
          <a:prstGeom prst="rect">
            <a:avLst/>
          </a:prstGeom>
          <a:solidFill>
            <a:srgbClr val="FFC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p:cNvSpPr txBox="1"/>
          <p:nvPr/>
        </p:nvSpPr>
        <p:spPr>
          <a:xfrm>
            <a:off x="2001427" y="5284636"/>
            <a:ext cx="439544" cy="307777"/>
          </a:xfrm>
          <a:prstGeom prst="rect">
            <a:avLst/>
          </a:prstGeom>
          <a:noFill/>
        </p:spPr>
        <p:txBody>
          <a:bodyPr wrap="none" rtlCol="0">
            <a:spAutoFit/>
          </a:bodyPr>
          <a:lstStyle/>
          <a:p>
            <a:r>
              <a:rPr lang="en-US" altLang="ko-KR" sz="1400" b="1" dirty="0" smtClean="0"/>
              <a:t>2.4</a:t>
            </a:r>
            <a:endParaRPr lang="ko-KR" altLang="en-US" sz="1400" b="1" dirty="0"/>
          </a:p>
        </p:txBody>
      </p:sp>
      <p:sp>
        <p:nvSpPr>
          <p:cNvPr id="32" name="TextBox 31"/>
          <p:cNvSpPr txBox="1"/>
          <p:nvPr/>
        </p:nvSpPr>
        <p:spPr>
          <a:xfrm>
            <a:off x="298093" y="3697285"/>
            <a:ext cx="341760" cy="253916"/>
          </a:xfrm>
          <a:prstGeom prst="rect">
            <a:avLst/>
          </a:prstGeom>
          <a:noFill/>
        </p:spPr>
        <p:txBody>
          <a:bodyPr wrap="none" rtlCol="0">
            <a:spAutoFit/>
          </a:bodyPr>
          <a:lstStyle/>
          <a:p>
            <a:r>
              <a:rPr lang="en-US" altLang="ko-KR" sz="1050" b="1" dirty="0" smtClean="0"/>
              <a:t>40</a:t>
            </a:r>
            <a:endParaRPr lang="ko-KR" altLang="en-US" sz="1050" b="1" dirty="0"/>
          </a:p>
        </p:txBody>
      </p:sp>
      <p:sp>
        <p:nvSpPr>
          <p:cNvPr id="33" name="TextBox 32"/>
          <p:cNvSpPr txBox="1"/>
          <p:nvPr/>
        </p:nvSpPr>
        <p:spPr>
          <a:xfrm>
            <a:off x="298093" y="4185623"/>
            <a:ext cx="341760" cy="253916"/>
          </a:xfrm>
          <a:prstGeom prst="rect">
            <a:avLst/>
          </a:prstGeom>
          <a:noFill/>
        </p:spPr>
        <p:txBody>
          <a:bodyPr wrap="none" rtlCol="0">
            <a:spAutoFit/>
          </a:bodyPr>
          <a:lstStyle/>
          <a:p>
            <a:r>
              <a:rPr lang="en-US" altLang="ko-KR" sz="1050" b="1" dirty="0" smtClean="0"/>
              <a:t>30</a:t>
            </a:r>
            <a:endParaRPr lang="ko-KR" altLang="en-US" sz="1050" b="1" dirty="0"/>
          </a:p>
        </p:txBody>
      </p:sp>
      <p:sp>
        <p:nvSpPr>
          <p:cNvPr id="34" name="TextBox 33"/>
          <p:cNvSpPr txBox="1"/>
          <p:nvPr/>
        </p:nvSpPr>
        <p:spPr>
          <a:xfrm>
            <a:off x="298093" y="4673961"/>
            <a:ext cx="341760" cy="253916"/>
          </a:xfrm>
          <a:prstGeom prst="rect">
            <a:avLst/>
          </a:prstGeom>
          <a:noFill/>
        </p:spPr>
        <p:txBody>
          <a:bodyPr wrap="none" rtlCol="0">
            <a:spAutoFit/>
          </a:bodyPr>
          <a:lstStyle/>
          <a:p>
            <a:r>
              <a:rPr lang="en-US" altLang="ko-KR" sz="1050" b="1" dirty="0" smtClean="0"/>
              <a:t>20</a:t>
            </a:r>
            <a:endParaRPr lang="ko-KR" altLang="en-US" sz="1050" b="1" dirty="0"/>
          </a:p>
        </p:txBody>
      </p:sp>
      <p:sp>
        <p:nvSpPr>
          <p:cNvPr id="35" name="TextBox 34"/>
          <p:cNvSpPr txBox="1"/>
          <p:nvPr/>
        </p:nvSpPr>
        <p:spPr>
          <a:xfrm>
            <a:off x="298093" y="5162299"/>
            <a:ext cx="341760" cy="253916"/>
          </a:xfrm>
          <a:prstGeom prst="rect">
            <a:avLst/>
          </a:prstGeom>
          <a:noFill/>
        </p:spPr>
        <p:txBody>
          <a:bodyPr wrap="none" rtlCol="0">
            <a:spAutoFit/>
          </a:bodyPr>
          <a:lstStyle/>
          <a:p>
            <a:r>
              <a:rPr lang="en-US" altLang="ko-KR" sz="1050" b="1" dirty="0" smtClean="0"/>
              <a:t>10</a:t>
            </a:r>
            <a:endParaRPr lang="ko-KR" altLang="en-US" sz="1050" b="1" dirty="0"/>
          </a:p>
        </p:txBody>
      </p:sp>
      <p:sp>
        <p:nvSpPr>
          <p:cNvPr id="36" name="TextBox 35"/>
          <p:cNvSpPr txBox="1"/>
          <p:nvPr/>
        </p:nvSpPr>
        <p:spPr>
          <a:xfrm>
            <a:off x="374293" y="5650636"/>
            <a:ext cx="263214" cy="253916"/>
          </a:xfrm>
          <a:prstGeom prst="rect">
            <a:avLst/>
          </a:prstGeom>
          <a:noFill/>
        </p:spPr>
        <p:txBody>
          <a:bodyPr wrap="none" rtlCol="0">
            <a:spAutoFit/>
          </a:bodyPr>
          <a:lstStyle/>
          <a:p>
            <a:r>
              <a:rPr lang="en-US" altLang="ko-KR" sz="1050" b="1" dirty="0" smtClean="0"/>
              <a:t>0</a:t>
            </a:r>
            <a:endParaRPr lang="ko-KR" altLang="en-US" sz="1050" b="1" dirty="0"/>
          </a:p>
        </p:txBody>
      </p:sp>
      <p:sp>
        <p:nvSpPr>
          <p:cNvPr id="37" name="직사각형 36"/>
          <p:cNvSpPr/>
          <p:nvPr/>
        </p:nvSpPr>
        <p:spPr>
          <a:xfrm>
            <a:off x="3712731" y="5565617"/>
            <a:ext cx="338219" cy="203200"/>
          </a:xfrm>
          <a:prstGeom prst="rect">
            <a:avLst/>
          </a:prstGeom>
          <a:pattFill prst="wdUpDiag">
            <a:fgClr>
              <a:schemeClr val="bg1"/>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TextBox 37"/>
          <p:cNvSpPr txBox="1"/>
          <p:nvPr/>
        </p:nvSpPr>
        <p:spPr>
          <a:xfrm>
            <a:off x="3689319" y="5537687"/>
            <a:ext cx="377026" cy="253916"/>
          </a:xfrm>
          <a:prstGeom prst="rect">
            <a:avLst/>
          </a:prstGeom>
          <a:noFill/>
        </p:spPr>
        <p:txBody>
          <a:bodyPr wrap="none" rtlCol="0">
            <a:spAutoFit/>
          </a:bodyPr>
          <a:lstStyle/>
          <a:p>
            <a:r>
              <a:rPr lang="en-US" altLang="ko-KR" sz="1050" b="1" dirty="0" smtClean="0"/>
              <a:t>2.9</a:t>
            </a:r>
            <a:endParaRPr lang="ko-KR" altLang="en-US" sz="1050" b="1" dirty="0"/>
          </a:p>
        </p:txBody>
      </p:sp>
      <p:sp>
        <p:nvSpPr>
          <p:cNvPr id="39" name="직사각형 38"/>
          <p:cNvSpPr/>
          <p:nvPr/>
        </p:nvSpPr>
        <p:spPr>
          <a:xfrm>
            <a:off x="4162266" y="5575109"/>
            <a:ext cx="338219" cy="193708"/>
          </a:xfrm>
          <a:prstGeom prst="rect">
            <a:avLst/>
          </a:prstGeom>
          <a:solidFill>
            <a:srgbClr val="FFC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TextBox 39"/>
          <p:cNvSpPr txBox="1"/>
          <p:nvPr/>
        </p:nvSpPr>
        <p:spPr>
          <a:xfrm>
            <a:off x="4111603" y="5284636"/>
            <a:ext cx="439544" cy="307777"/>
          </a:xfrm>
          <a:prstGeom prst="rect">
            <a:avLst/>
          </a:prstGeom>
          <a:noFill/>
        </p:spPr>
        <p:txBody>
          <a:bodyPr wrap="none" rtlCol="0">
            <a:spAutoFit/>
          </a:bodyPr>
          <a:lstStyle/>
          <a:p>
            <a:r>
              <a:rPr lang="en-US" altLang="ko-KR" sz="1400" b="1" dirty="0" smtClean="0"/>
              <a:t>2.7</a:t>
            </a:r>
            <a:endParaRPr lang="ko-KR" altLang="en-US" sz="1400" b="1" dirty="0"/>
          </a:p>
        </p:txBody>
      </p:sp>
      <p:pic>
        <p:nvPicPr>
          <p:cNvPr id="19" name="그림 18"/>
          <p:cNvPicPr>
            <a:picLocks noChangeAspect="1"/>
          </p:cNvPicPr>
          <p:nvPr/>
        </p:nvPicPr>
        <p:blipFill>
          <a:blip r:embed="rId9"/>
          <a:stretch>
            <a:fillRect/>
          </a:stretch>
        </p:blipFill>
        <p:spPr>
          <a:xfrm>
            <a:off x="5880818" y="5927022"/>
            <a:ext cx="366720" cy="341858"/>
          </a:xfrm>
          <a:prstGeom prst="rect">
            <a:avLst/>
          </a:prstGeom>
        </p:spPr>
      </p:pic>
      <p:sp>
        <p:nvSpPr>
          <p:cNvPr id="42" name="TextBox 41"/>
          <p:cNvSpPr txBox="1"/>
          <p:nvPr/>
        </p:nvSpPr>
        <p:spPr>
          <a:xfrm>
            <a:off x="6247538" y="5882507"/>
            <a:ext cx="524503" cy="430887"/>
          </a:xfrm>
          <a:prstGeom prst="rect">
            <a:avLst/>
          </a:prstGeom>
          <a:noFill/>
        </p:spPr>
        <p:txBody>
          <a:bodyPr wrap="none" rtlCol="0">
            <a:spAutoFit/>
          </a:bodyPr>
          <a:lstStyle/>
          <a:p>
            <a:r>
              <a:rPr lang="en-US" altLang="ko-KR" sz="1100" b="1" dirty="0" smtClean="0"/>
              <a:t>Solar</a:t>
            </a:r>
          </a:p>
          <a:p>
            <a:r>
              <a:rPr lang="en-US" altLang="ko-KR" sz="1100" b="1" dirty="0" smtClean="0"/>
              <a:t>PV</a:t>
            </a:r>
            <a:endParaRPr lang="ko-KR" altLang="en-US" sz="1100" b="1" dirty="0"/>
          </a:p>
        </p:txBody>
      </p:sp>
      <p:sp>
        <p:nvSpPr>
          <p:cNvPr id="43" name="직사각형 42"/>
          <p:cNvSpPr/>
          <p:nvPr/>
        </p:nvSpPr>
        <p:spPr>
          <a:xfrm>
            <a:off x="5936043" y="3697285"/>
            <a:ext cx="338219" cy="2072636"/>
          </a:xfrm>
          <a:prstGeom prst="rect">
            <a:avLst/>
          </a:prstGeom>
          <a:pattFill prst="wdUpDiag">
            <a:fgClr>
              <a:schemeClr val="bg1"/>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TextBox 43"/>
          <p:cNvSpPr txBox="1"/>
          <p:nvPr/>
        </p:nvSpPr>
        <p:spPr>
          <a:xfrm>
            <a:off x="5912631" y="5538791"/>
            <a:ext cx="341760" cy="253916"/>
          </a:xfrm>
          <a:prstGeom prst="rect">
            <a:avLst/>
          </a:prstGeom>
          <a:noFill/>
        </p:spPr>
        <p:txBody>
          <a:bodyPr wrap="none" rtlCol="0">
            <a:spAutoFit/>
          </a:bodyPr>
          <a:lstStyle/>
          <a:p>
            <a:r>
              <a:rPr lang="en-US" altLang="ko-KR" sz="1050" b="1" dirty="0" smtClean="0"/>
              <a:t>42</a:t>
            </a:r>
            <a:endParaRPr lang="ko-KR" altLang="en-US" sz="1050" b="1" dirty="0"/>
          </a:p>
        </p:txBody>
      </p:sp>
      <p:sp>
        <p:nvSpPr>
          <p:cNvPr id="45" name="직사각형 44"/>
          <p:cNvSpPr/>
          <p:nvPr/>
        </p:nvSpPr>
        <p:spPr>
          <a:xfrm>
            <a:off x="6385578" y="4362325"/>
            <a:ext cx="338219" cy="1407596"/>
          </a:xfrm>
          <a:prstGeom prst="rect">
            <a:avLst/>
          </a:prstGeom>
          <a:solidFill>
            <a:srgbClr val="FFC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TextBox 45"/>
          <p:cNvSpPr txBox="1"/>
          <p:nvPr/>
        </p:nvSpPr>
        <p:spPr>
          <a:xfrm>
            <a:off x="6358159" y="4071474"/>
            <a:ext cx="393056" cy="307777"/>
          </a:xfrm>
          <a:prstGeom prst="rect">
            <a:avLst/>
          </a:prstGeom>
          <a:noFill/>
        </p:spPr>
        <p:txBody>
          <a:bodyPr wrap="none" rtlCol="0">
            <a:spAutoFit/>
          </a:bodyPr>
          <a:lstStyle/>
          <a:p>
            <a:r>
              <a:rPr lang="en-US" altLang="ko-KR" sz="1400" b="1" dirty="0" smtClean="0"/>
              <a:t>28</a:t>
            </a:r>
            <a:endParaRPr lang="ko-KR" altLang="en-US" sz="1400" b="1" dirty="0"/>
          </a:p>
        </p:txBody>
      </p:sp>
      <p:pic>
        <p:nvPicPr>
          <p:cNvPr id="48" name="그림 47"/>
          <p:cNvPicPr>
            <a:picLocks noChangeAspect="1"/>
          </p:cNvPicPr>
          <p:nvPr/>
        </p:nvPicPr>
        <p:blipFill>
          <a:blip r:embed="rId9"/>
          <a:stretch>
            <a:fillRect/>
          </a:stretch>
        </p:blipFill>
        <p:spPr>
          <a:xfrm>
            <a:off x="8173534" y="5930976"/>
            <a:ext cx="366720" cy="341858"/>
          </a:xfrm>
          <a:prstGeom prst="rect">
            <a:avLst/>
          </a:prstGeom>
        </p:spPr>
      </p:pic>
      <p:sp>
        <p:nvSpPr>
          <p:cNvPr id="49" name="TextBox 48"/>
          <p:cNvSpPr txBox="1"/>
          <p:nvPr/>
        </p:nvSpPr>
        <p:spPr>
          <a:xfrm>
            <a:off x="8531336" y="5967145"/>
            <a:ext cx="441146" cy="261610"/>
          </a:xfrm>
          <a:prstGeom prst="rect">
            <a:avLst/>
          </a:prstGeom>
          <a:noFill/>
        </p:spPr>
        <p:txBody>
          <a:bodyPr wrap="none" rtlCol="0">
            <a:spAutoFit/>
          </a:bodyPr>
          <a:lstStyle/>
          <a:p>
            <a:r>
              <a:rPr lang="en-US" altLang="ko-KR" sz="1100" b="1" dirty="0" smtClean="0"/>
              <a:t>CSP</a:t>
            </a:r>
            <a:endParaRPr lang="ko-KR" altLang="en-US" sz="1100" b="1" dirty="0"/>
          </a:p>
        </p:txBody>
      </p:sp>
      <p:sp>
        <p:nvSpPr>
          <p:cNvPr id="50" name="직사각형 49"/>
          <p:cNvSpPr/>
          <p:nvPr/>
        </p:nvSpPr>
        <p:spPr>
          <a:xfrm>
            <a:off x="8118728" y="4044791"/>
            <a:ext cx="338219" cy="1722471"/>
          </a:xfrm>
          <a:prstGeom prst="rect">
            <a:avLst/>
          </a:prstGeom>
          <a:pattFill prst="wdUpDiag">
            <a:fgClr>
              <a:schemeClr val="bg1"/>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TextBox 50"/>
          <p:cNvSpPr txBox="1"/>
          <p:nvPr/>
        </p:nvSpPr>
        <p:spPr>
          <a:xfrm>
            <a:off x="8095316" y="5536133"/>
            <a:ext cx="341760" cy="253916"/>
          </a:xfrm>
          <a:prstGeom prst="rect">
            <a:avLst/>
          </a:prstGeom>
          <a:noFill/>
        </p:spPr>
        <p:txBody>
          <a:bodyPr wrap="none" rtlCol="0">
            <a:spAutoFit/>
          </a:bodyPr>
          <a:lstStyle/>
          <a:p>
            <a:r>
              <a:rPr lang="en-US" altLang="ko-KR" sz="1050" b="1" dirty="0" smtClean="0"/>
              <a:t>35</a:t>
            </a:r>
            <a:endParaRPr lang="ko-KR" altLang="en-US" sz="1050" b="1" dirty="0"/>
          </a:p>
        </p:txBody>
      </p:sp>
      <p:sp>
        <p:nvSpPr>
          <p:cNvPr id="52" name="직사각형 51"/>
          <p:cNvSpPr/>
          <p:nvPr/>
        </p:nvSpPr>
        <p:spPr>
          <a:xfrm>
            <a:off x="8568263" y="5340192"/>
            <a:ext cx="338219" cy="427070"/>
          </a:xfrm>
          <a:prstGeom prst="rect">
            <a:avLst/>
          </a:prstGeom>
          <a:solidFill>
            <a:srgbClr val="FFC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TextBox 52"/>
          <p:cNvSpPr txBox="1"/>
          <p:nvPr/>
        </p:nvSpPr>
        <p:spPr>
          <a:xfrm>
            <a:off x="8517600" y="5052182"/>
            <a:ext cx="439544" cy="307777"/>
          </a:xfrm>
          <a:prstGeom prst="rect">
            <a:avLst/>
          </a:prstGeom>
          <a:noFill/>
        </p:spPr>
        <p:txBody>
          <a:bodyPr wrap="none" rtlCol="0">
            <a:spAutoFit/>
          </a:bodyPr>
          <a:lstStyle/>
          <a:p>
            <a:r>
              <a:rPr lang="en-US" altLang="ko-KR" sz="1400" b="1" dirty="0" smtClean="0"/>
              <a:t>9.7</a:t>
            </a:r>
            <a:endParaRPr lang="ko-KR" altLang="en-US" sz="1400" b="1" dirty="0"/>
          </a:p>
        </p:txBody>
      </p:sp>
      <p:pic>
        <p:nvPicPr>
          <p:cNvPr id="21" name="그림 20"/>
          <p:cNvPicPr>
            <a:picLocks noChangeAspect="1"/>
          </p:cNvPicPr>
          <p:nvPr/>
        </p:nvPicPr>
        <p:blipFill>
          <a:blip r:embed="rId10"/>
          <a:stretch>
            <a:fillRect/>
          </a:stretch>
        </p:blipFill>
        <p:spPr>
          <a:xfrm>
            <a:off x="10124315" y="5892040"/>
            <a:ext cx="396673" cy="376839"/>
          </a:xfrm>
          <a:prstGeom prst="rect">
            <a:avLst/>
          </a:prstGeom>
        </p:spPr>
      </p:pic>
      <p:sp>
        <p:nvSpPr>
          <p:cNvPr id="55" name="TextBox 54"/>
          <p:cNvSpPr txBox="1"/>
          <p:nvPr/>
        </p:nvSpPr>
        <p:spPr>
          <a:xfrm>
            <a:off x="10496026" y="5980238"/>
            <a:ext cx="540533" cy="261610"/>
          </a:xfrm>
          <a:prstGeom prst="rect">
            <a:avLst/>
          </a:prstGeom>
          <a:noFill/>
        </p:spPr>
        <p:txBody>
          <a:bodyPr wrap="none" rtlCol="0">
            <a:spAutoFit/>
          </a:bodyPr>
          <a:lstStyle/>
          <a:p>
            <a:r>
              <a:rPr lang="en-US" altLang="ko-KR" sz="1100" b="1" dirty="0" smtClean="0"/>
              <a:t>Wind</a:t>
            </a:r>
            <a:endParaRPr lang="ko-KR" altLang="en-US" sz="1100" b="1" dirty="0"/>
          </a:p>
        </p:txBody>
      </p:sp>
      <p:sp>
        <p:nvSpPr>
          <p:cNvPr id="56" name="직사각형 55"/>
          <p:cNvSpPr/>
          <p:nvPr/>
        </p:nvSpPr>
        <p:spPr>
          <a:xfrm>
            <a:off x="10132303" y="4927877"/>
            <a:ext cx="338219" cy="843155"/>
          </a:xfrm>
          <a:prstGeom prst="rect">
            <a:avLst/>
          </a:prstGeom>
          <a:pattFill prst="wdUpDiag">
            <a:fgClr>
              <a:schemeClr val="bg1"/>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TextBox 56"/>
          <p:cNvSpPr txBox="1"/>
          <p:nvPr/>
        </p:nvSpPr>
        <p:spPr>
          <a:xfrm>
            <a:off x="10108891" y="5539903"/>
            <a:ext cx="341760" cy="253916"/>
          </a:xfrm>
          <a:prstGeom prst="rect">
            <a:avLst/>
          </a:prstGeom>
          <a:noFill/>
        </p:spPr>
        <p:txBody>
          <a:bodyPr wrap="none" rtlCol="0">
            <a:spAutoFit/>
          </a:bodyPr>
          <a:lstStyle/>
          <a:p>
            <a:r>
              <a:rPr lang="en-US" altLang="ko-KR" sz="1050" b="1" dirty="0" smtClean="0"/>
              <a:t>17</a:t>
            </a:r>
            <a:endParaRPr lang="ko-KR" altLang="en-US" sz="1050" b="1" dirty="0"/>
          </a:p>
        </p:txBody>
      </p:sp>
      <p:sp>
        <p:nvSpPr>
          <p:cNvPr id="58" name="직사각형 57"/>
          <p:cNvSpPr/>
          <p:nvPr/>
        </p:nvSpPr>
        <p:spPr>
          <a:xfrm>
            <a:off x="10581838" y="4927877"/>
            <a:ext cx="338219" cy="843155"/>
          </a:xfrm>
          <a:prstGeom prst="rect">
            <a:avLst/>
          </a:prstGeom>
          <a:solidFill>
            <a:srgbClr val="FFC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TextBox 58"/>
          <p:cNvSpPr txBox="1"/>
          <p:nvPr/>
        </p:nvSpPr>
        <p:spPr>
          <a:xfrm>
            <a:off x="10564216" y="4669815"/>
            <a:ext cx="393056" cy="307777"/>
          </a:xfrm>
          <a:prstGeom prst="rect">
            <a:avLst/>
          </a:prstGeom>
          <a:noFill/>
        </p:spPr>
        <p:txBody>
          <a:bodyPr wrap="none" rtlCol="0">
            <a:spAutoFit/>
          </a:bodyPr>
          <a:lstStyle/>
          <a:p>
            <a:r>
              <a:rPr lang="en-US" altLang="ko-KR" sz="1400" b="1" dirty="0" smtClean="0"/>
              <a:t>17</a:t>
            </a:r>
            <a:endParaRPr lang="ko-KR" altLang="en-US" sz="1400" b="1" dirty="0"/>
          </a:p>
        </p:txBody>
      </p:sp>
      <p:pic>
        <p:nvPicPr>
          <p:cNvPr id="23" name="그림 22"/>
          <p:cNvPicPr>
            <a:picLocks noChangeAspect="1"/>
          </p:cNvPicPr>
          <p:nvPr/>
        </p:nvPicPr>
        <p:blipFill>
          <a:blip r:embed="rId11"/>
          <a:stretch>
            <a:fillRect/>
          </a:stretch>
        </p:blipFill>
        <p:spPr>
          <a:xfrm>
            <a:off x="8751909" y="3564073"/>
            <a:ext cx="3091184" cy="697360"/>
          </a:xfrm>
          <a:prstGeom prst="rect">
            <a:avLst/>
          </a:prstGeom>
        </p:spPr>
      </p:pic>
      <p:sp>
        <p:nvSpPr>
          <p:cNvPr id="61" name="TextBox 60"/>
          <p:cNvSpPr txBox="1"/>
          <p:nvPr/>
        </p:nvSpPr>
        <p:spPr>
          <a:xfrm>
            <a:off x="317329" y="3335905"/>
            <a:ext cx="303288" cy="253916"/>
          </a:xfrm>
          <a:prstGeom prst="rect">
            <a:avLst/>
          </a:prstGeom>
          <a:noFill/>
        </p:spPr>
        <p:txBody>
          <a:bodyPr wrap="none" rtlCol="0">
            <a:spAutoFit/>
          </a:bodyPr>
          <a:lstStyle/>
          <a:p>
            <a:r>
              <a:rPr lang="en-US" altLang="ko-KR" sz="1050" b="1" dirty="0" smtClean="0"/>
              <a:t>%</a:t>
            </a:r>
            <a:endParaRPr lang="ko-KR" altLang="en-US" sz="1050" b="1" dirty="0"/>
          </a:p>
        </p:txBody>
      </p:sp>
      <p:sp>
        <p:nvSpPr>
          <p:cNvPr id="41" name="직사각형 40"/>
          <p:cNvSpPr/>
          <p:nvPr/>
        </p:nvSpPr>
        <p:spPr>
          <a:xfrm>
            <a:off x="6385578" y="4362325"/>
            <a:ext cx="338219" cy="1427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제목 3"/>
          <p:cNvSpPr>
            <a:spLocks noGrp="1"/>
          </p:cNvSpPr>
          <p:nvPr>
            <p:ph type="title"/>
          </p:nvPr>
        </p:nvSpPr>
        <p:spPr/>
        <p:txBody>
          <a:bodyPr>
            <a:noAutofit/>
          </a:bodyPr>
          <a:lstStyle/>
          <a:p>
            <a:r>
              <a:rPr lang="en-US" altLang="ko-KR" sz="2400" b="1" dirty="0">
                <a:effectLst>
                  <a:outerShdw blurRad="38100" dist="38100" dir="2700000" algn="tl">
                    <a:srgbClr val="C0C0C0"/>
                  </a:outerShdw>
                </a:effectLst>
                <a:latin typeface="Calibri" panose="020F0502020204030204" pitchFamily="34" charset="0"/>
                <a:cs typeface="Calibri" panose="020F0502020204030204" pitchFamily="34" charset="0"/>
              </a:rPr>
              <a:t>I</a:t>
            </a:r>
            <a:r>
              <a:rPr lang="en-US" altLang="ko-KR" sz="2400" b="1" dirty="0">
                <a:latin typeface="Calibri" panose="020F0502020204030204" pitchFamily="34" charset="0"/>
                <a:ea typeface="맑은 고딕" panose="020B0503020000020004" pitchFamily="50" charset="-127"/>
                <a:cs typeface="Calibri" panose="020F0502020204030204" pitchFamily="34" charset="0"/>
              </a:rPr>
              <a:t>. </a:t>
            </a:r>
            <a:r>
              <a:rPr lang="en-US" altLang="ko-KR" sz="2400" b="1" dirty="0">
                <a:latin typeface="Calibri" panose="020F0502020204030204" pitchFamily="34" charset="0"/>
                <a:cs typeface="Calibri" panose="020F0502020204030204" pitchFamily="34" charset="0"/>
              </a:rPr>
              <a:t>Motivation</a:t>
            </a:r>
            <a:endParaRPr lang="ko-KR" altLang="en-US" sz="2400" dirty="0"/>
          </a:p>
        </p:txBody>
      </p:sp>
      <p:sp>
        <p:nvSpPr>
          <p:cNvPr id="60" name="TextBox 59"/>
          <p:cNvSpPr txBox="1"/>
          <p:nvPr/>
        </p:nvSpPr>
        <p:spPr>
          <a:xfrm>
            <a:off x="1185573" y="1503562"/>
            <a:ext cx="8641525" cy="338554"/>
          </a:xfrm>
          <a:prstGeom prst="rect">
            <a:avLst/>
          </a:prstGeom>
          <a:noFill/>
        </p:spPr>
        <p:txBody>
          <a:bodyPr wrap="square" rtlCol="0">
            <a:spAutoFit/>
          </a:bodyPr>
          <a:lstStyle/>
          <a:p>
            <a:r>
              <a:rPr lang="en-US" altLang="ko-KR" sz="1600" b="1" dirty="0">
                <a:solidFill>
                  <a:schemeClr val="tx1">
                    <a:lumMod val="65000"/>
                    <a:lumOff val="35000"/>
                  </a:schemeClr>
                </a:solidFill>
              </a:rPr>
              <a:t>Average Annual Growth Rates of Renewable Energy</a:t>
            </a:r>
            <a:endParaRPr lang="ko-KR" altLang="en-US" sz="1600" b="1" dirty="0">
              <a:solidFill>
                <a:schemeClr val="tx1">
                  <a:lumMod val="65000"/>
                  <a:lumOff val="35000"/>
                </a:schemeClr>
              </a:solidFill>
            </a:endParaRPr>
          </a:p>
        </p:txBody>
      </p:sp>
      <p:sp>
        <p:nvSpPr>
          <p:cNvPr id="62" name="직사각형 61"/>
          <p:cNvSpPr/>
          <p:nvPr/>
        </p:nvSpPr>
        <p:spPr>
          <a:xfrm>
            <a:off x="5930208" y="3714179"/>
            <a:ext cx="338219" cy="2075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126" name="Picture 6" descr="Solar PV에 대한 이미지 검색결과"/>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38054" y="2131630"/>
            <a:ext cx="1981841" cy="132231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4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par>
                          <p:cTn id="11" fill="hold">
                            <p:stCondLst>
                              <p:cond delay="500"/>
                            </p:stCondLst>
                            <p:childTnLst>
                              <p:par>
                                <p:cTn id="12" presetID="26" presetClass="emph" presetSubtype="0" repeatCount="3000" fill="hold" grpId="0" nodeType="afterEffect">
                                  <p:stCondLst>
                                    <p:cond delay="0"/>
                                  </p:stCondLst>
                                  <p:childTnLst>
                                    <p:animEffect transition="out" filter="fade">
                                      <p:cBhvr>
                                        <p:cTn id="13" dur="500" tmFilter="0, 0; .2, .5; .8, .5; 1, 0"/>
                                        <p:tgtEl>
                                          <p:spTgt spid="41"/>
                                        </p:tgtEl>
                                      </p:cBhvr>
                                    </p:animEffect>
                                    <p:animScale>
                                      <p:cBhvr>
                                        <p:cTn id="14" dur="250" autoRev="1" fill="hold"/>
                                        <p:tgtEl>
                                          <p:spTgt spid="41"/>
                                        </p:tgtEl>
                                      </p:cBhvr>
                                      <p:by x="105000" y="105000"/>
                                    </p:animScale>
                                  </p:childTnLst>
                                </p:cTn>
                              </p:par>
                              <p:par>
                                <p:cTn id="15" presetID="26" presetClass="emph" presetSubtype="0" repeatCount="3000" fill="hold" grpId="0" nodeType="withEffect">
                                  <p:stCondLst>
                                    <p:cond delay="0"/>
                                  </p:stCondLst>
                                  <p:childTnLst>
                                    <p:animEffect transition="out" filter="fade">
                                      <p:cBhvr>
                                        <p:cTn id="16" dur="500" tmFilter="0, 0; .2, .5; .8, .5; 1, 0"/>
                                        <p:tgtEl>
                                          <p:spTgt spid="62"/>
                                        </p:tgtEl>
                                      </p:cBhvr>
                                    </p:animEffect>
                                    <p:animScale>
                                      <p:cBhvr>
                                        <p:cTn id="17" dur="250" autoRev="1" fill="hold"/>
                                        <p:tgtEl>
                                          <p:spTgt spid="62"/>
                                        </p:tgtEl>
                                      </p:cBhvr>
                                      <p:by x="105000" y="105000"/>
                                    </p:animScale>
                                  </p:childTnLst>
                                </p:cTn>
                              </p:par>
                              <p:par>
                                <p:cTn id="18" presetID="6" presetClass="emph" presetSubtype="0" fill="hold" nodeType="withEffect">
                                  <p:stCondLst>
                                    <p:cond delay="0"/>
                                  </p:stCondLst>
                                  <p:childTnLst>
                                    <p:animScale>
                                      <p:cBhvr>
                                        <p:cTn id="19" dur="1000" fill="hold"/>
                                        <p:tgtEl>
                                          <p:spTgt spid="5126"/>
                                        </p:tgtEl>
                                      </p:cBhvr>
                                      <p:by x="180000" y="1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62" grpId="0" animBg="1"/>
      <p:bldP spid="6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ar panel efficiency over time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167" y="2022009"/>
            <a:ext cx="3862234" cy="41665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lar cost change over time 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815" y="2022010"/>
            <a:ext cx="4486325" cy="26170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71814" y="4794142"/>
            <a:ext cx="5440686" cy="1323439"/>
          </a:xfrm>
          <a:prstGeom prst="rect">
            <a:avLst/>
          </a:prstGeom>
          <a:noFill/>
        </p:spPr>
        <p:txBody>
          <a:bodyPr wrap="squar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But, the efficiency of Photovoltaic system could be decreased by not only </a:t>
            </a:r>
            <a:r>
              <a:rPr lang="en-US" altLang="ko-KR" sz="2000" b="1" u="sng" dirty="0" smtClean="0">
                <a:solidFill>
                  <a:schemeClr val="tx1">
                    <a:lumMod val="65000"/>
                    <a:lumOff val="35000"/>
                  </a:schemeClr>
                </a:solidFill>
                <a:latin typeface="Calibri" panose="020F0502020204030204" pitchFamily="34" charset="0"/>
                <a:cs typeface="Calibri" panose="020F0502020204030204" pitchFamily="34" charset="0"/>
              </a:rPr>
              <a:t>Environmental impacts  </a:t>
            </a: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but also </a:t>
            </a:r>
            <a:r>
              <a:rPr lang="en-US" altLang="ko-KR" sz="2000" b="1" u="sng" dirty="0" smtClean="0">
                <a:solidFill>
                  <a:schemeClr val="tx1">
                    <a:lumMod val="65000"/>
                    <a:lumOff val="35000"/>
                  </a:schemeClr>
                </a:solidFill>
                <a:latin typeface="Calibri" panose="020F0502020204030204" pitchFamily="34" charset="0"/>
                <a:cs typeface="Calibri" panose="020F0502020204030204" pitchFamily="34" charset="0"/>
              </a:rPr>
              <a:t>Device(panel, inverter and so on) aging and Fault</a:t>
            </a: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 </a:t>
            </a:r>
            <a:endParaRPr lang="ko-KR" altLang="en-US" sz="2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6276726" y="6822170"/>
            <a:ext cx="5915274" cy="307777"/>
          </a:xfrm>
          <a:prstGeom prst="rect">
            <a:avLst/>
          </a:prstGeom>
          <a:noFill/>
        </p:spPr>
        <p:txBody>
          <a:bodyPr wrap="none" rtlCol="0">
            <a:spAutoFit/>
          </a:bodyPr>
          <a:lstStyle/>
          <a:p>
            <a:r>
              <a:rPr lang="en-US" altLang="ko-KR" sz="1400" b="1" dirty="0" smtClean="0"/>
              <a:t>http://news.energysage.com/solar-panel-efficiency-cost-over-time/</a:t>
            </a:r>
            <a:endParaRPr lang="ko-KR" altLang="en-US" sz="1400" b="1" dirty="0"/>
          </a:p>
        </p:txBody>
      </p:sp>
      <p:sp>
        <p:nvSpPr>
          <p:cNvPr id="8" name="TextBox 7"/>
          <p:cNvSpPr txBox="1"/>
          <p:nvPr/>
        </p:nvSpPr>
        <p:spPr>
          <a:xfrm>
            <a:off x="6842588" y="6051312"/>
            <a:ext cx="2289922" cy="369332"/>
          </a:xfrm>
          <a:prstGeom prst="rect">
            <a:avLst/>
          </a:prstGeom>
          <a:noFill/>
        </p:spPr>
        <p:txBody>
          <a:bodyPr wrap="none" rtlCol="0">
            <a:spAutoFit/>
          </a:bodyPr>
          <a:lstStyle/>
          <a:p>
            <a:r>
              <a:rPr lang="en-US" altLang="ko-KR" b="1" dirty="0" smtClean="0">
                <a:solidFill>
                  <a:srgbClr val="FF0000"/>
                </a:solidFill>
              </a:rPr>
              <a:t>Monitoring System</a:t>
            </a:r>
            <a:endParaRPr lang="ko-KR" altLang="en-US" b="1" dirty="0">
              <a:solidFill>
                <a:srgbClr val="FF0000"/>
              </a:solidFill>
            </a:endParaRPr>
          </a:p>
        </p:txBody>
      </p:sp>
      <p:sp>
        <p:nvSpPr>
          <p:cNvPr id="9" name="아래쪽 화살표 8"/>
          <p:cNvSpPr/>
          <p:nvPr/>
        </p:nvSpPr>
        <p:spPr>
          <a:xfrm>
            <a:off x="7861761" y="5827862"/>
            <a:ext cx="251576" cy="236221"/>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ko-KR" altLang="en-US"/>
          </a:p>
        </p:txBody>
      </p:sp>
      <p:sp>
        <p:nvSpPr>
          <p:cNvPr id="3" name="제목 2"/>
          <p:cNvSpPr>
            <a:spLocks noGrp="1"/>
          </p:cNvSpPr>
          <p:nvPr>
            <p:ph type="title"/>
          </p:nvPr>
        </p:nvSpPr>
        <p:spPr/>
        <p:txBody>
          <a:bodyPr>
            <a:noAutofit/>
          </a:bodyPr>
          <a:lstStyle/>
          <a:p>
            <a:r>
              <a:rPr lang="en-US" altLang="ko-KR" sz="2400" b="1" dirty="0">
                <a:effectLst>
                  <a:outerShdw blurRad="38100" dist="38100" dir="2700000" algn="tl">
                    <a:srgbClr val="C0C0C0"/>
                  </a:outerShdw>
                </a:effectLst>
                <a:latin typeface="Calibri" panose="020F0502020204030204" pitchFamily="34" charset="0"/>
                <a:cs typeface="Calibri" panose="020F0502020204030204" pitchFamily="34" charset="0"/>
              </a:rPr>
              <a:t>I</a:t>
            </a:r>
            <a:r>
              <a:rPr lang="en-US" altLang="ko-KR" sz="2400" b="1" dirty="0">
                <a:latin typeface="Calibri" panose="020F0502020204030204" pitchFamily="34" charset="0"/>
                <a:ea typeface="맑은 고딕" panose="020B0503020000020004" pitchFamily="50" charset="-127"/>
                <a:cs typeface="Calibri" panose="020F0502020204030204" pitchFamily="34" charset="0"/>
              </a:rPr>
              <a:t>. </a:t>
            </a:r>
            <a:r>
              <a:rPr lang="en-US" altLang="ko-KR" sz="2400" b="1" dirty="0">
                <a:latin typeface="Calibri" panose="020F0502020204030204" pitchFamily="34" charset="0"/>
                <a:cs typeface="Calibri" panose="020F0502020204030204" pitchFamily="34" charset="0"/>
              </a:rPr>
              <a:t>Motivation</a:t>
            </a:r>
            <a:endParaRPr lang="ko-KR" altLang="en-US" sz="2400" dirty="0"/>
          </a:p>
        </p:txBody>
      </p:sp>
      <p:sp>
        <p:nvSpPr>
          <p:cNvPr id="12" name="TextBox 11"/>
          <p:cNvSpPr txBox="1"/>
          <p:nvPr/>
        </p:nvSpPr>
        <p:spPr>
          <a:xfrm>
            <a:off x="1185573" y="1503562"/>
            <a:ext cx="8641525" cy="369332"/>
          </a:xfrm>
          <a:prstGeom prst="rect">
            <a:avLst/>
          </a:prstGeom>
          <a:noFill/>
        </p:spPr>
        <p:txBody>
          <a:bodyPr wrap="square" rtlCol="0">
            <a:spAutoFit/>
          </a:bodyPr>
          <a:lstStyle/>
          <a:p>
            <a:r>
              <a:rPr lang="en-US" altLang="ko-KR" b="1" dirty="0">
                <a:solidFill>
                  <a:schemeClr val="tx1">
                    <a:lumMod val="65000"/>
                    <a:lumOff val="35000"/>
                  </a:schemeClr>
                </a:solidFill>
                <a:latin typeface="Calibri" panose="020F0502020204030204" pitchFamily="34" charset="0"/>
                <a:cs typeface="Calibri" panose="020F0502020204030204" pitchFamily="34" charset="0"/>
              </a:rPr>
              <a:t>Solar Panel </a:t>
            </a:r>
            <a:r>
              <a:rPr lang="en-US" altLang="ko-KR" b="1" u="sng" dirty="0">
                <a:solidFill>
                  <a:schemeClr val="tx1">
                    <a:lumMod val="65000"/>
                    <a:lumOff val="35000"/>
                  </a:schemeClr>
                </a:solidFill>
                <a:latin typeface="Calibri" panose="020F0502020204030204" pitchFamily="34" charset="0"/>
                <a:cs typeface="Calibri" panose="020F0502020204030204" pitchFamily="34" charset="0"/>
              </a:rPr>
              <a:t>Efficiency</a:t>
            </a:r>
            <a:r>
              <a:rPr lang="en-US" altLang="ko-KR" b="1" dirty="0">
                <a:solidFill>
                  <a:schemeClr val="tx1">
                    <a:lumMod val="65000"/>
                    <a:lumOff val="35000"/>
                  </a:schemeClr>
                </a:solidFill>
                <a:latin typeface="Calibri" panose="020F0502020204030204" pitchFamily="34" charset="0"/>
                <a:cs typeface="Calibri" panose="020F0502020204030204" pitchFamily="34" charset="0"/>
              </a:rPr>
              <a:t> is </a:t>
            </a:r>
            <a:r>
              <a:rPr lang="en-US" altLang="ko-KR" b="1" dirty="0">
                <a:solidFill>
                  <a:srgbClr val="FF0000"/>
                </a:solidFill>
                <a:latin typeface="Calibri" panose="020F0502020204030204" pitchFamily="34" charset="0"/>
                <a:cs typeface="Calibri" panose="020F0502020204030204" pitchFamily="34" charset="0"/>
              </a:rPr>
              <a:t>increasing</a:t>
            </a:r>
            <a:r>
              <a:rPr lang="en-US" altLang="ko-KR" b="1" dirty="0">
                <a:latin typeface="Calibri" panose="020F0502020204030204" pitchFamily="34" charset="0"/>
                <a:cs typeface="Calibri" panose="020F0502020204030204" pitchFamily="34" charset="0"/>
              </a:rPr>
              <a:t> </a:t>
            </a:r>
            <a:r>
              <a:rPr lang="en-US" altLang="ko-KR" b="1" dirty="0">
                <a:solidFill>
                  <a:schemeClr val="tx1">
                    <a:lumMod val="65000"/>
                    <a:lumOff val="35000"/>
                  </a:schemeClr>
                </a:solidFill>
                <a:latin typeface="Calibri" panose="020F0502020204030204" pitchFamily="34" charset="0"/>
                <a:cs typeface="Calibri" panose="020F0502020204030204" pitchFamily="34" charset="0"/>
              </a:rPr>
              <a:t>and </a:t>
            </a:r>
            <a:r>
              <a:rPr lang="en-US" altLang="ko-KR" b="1" dirty="0" smtClean="0">
                <a:solidFill>
                  <a:schemeClr val="tx1">
                    <a:lumMod val="65000"/>
                    <a:lumOff val="35000"/>
                  </a:schemeClr>
                </a:solidFill>
                <a:latin typeface="Calibri" panose="020F0502020204030204" pitchFamily="34" charset="0"/>
                <a:cs typeface="Calibri" panose="020F0502020204030204" pitchFamily="34" charset="0"/>
              </a:rPr>
              <a:t>Solar Panel </a:t>
            </a:r>
            <a:r>
              <a:rPr lang="en-US" altLang="ko-KR" b="1" u="sng" dirty="0">
                <a:solidFill>
                  <a:schemeClr val="tx1">
                    <a:lumMod val="65000"/>
                    <a:lumOff val="35000"/>
                  </a:schemeClr>
                </a:solidFill>
                <a:latin typeface="Calibri" panose="020F0502020204030204" pitchFamily="34" charset="0"/>
                <a:cs typeface="Calibri" panose="020F0502020204030204" pitchFamily="34" charset="0"/>
              </a:rPr>
              <a:t>Price</a:t>
            </a:r>
            <a:r>
              <a:rPr lang="en-US" altLang="ko-KR" b="1" dirty="0">
                <a:solidFill>
                  <a:schemeClr val="tx1">
                    <a:lumMod val="65000"/>
                    <a:lumOff val="35000"/>
                  </a:schemeClr>
                </a:solidFill>
                <a:latin typeface="Calibri" panose="020F0502020204030204" pitchFamily="34" charset="0"/>
                <a:cs typeface="Calibri" panose="020F0502020204030204" pitchFamily="34" charset="0"/>
              </a:rPr>
              <a:t> is </a:t>
            </a:r>
            <a:r>
              <a:rPr lang="en-US" altLang="ko-KR" b="1" dirty="0">
                <a:solidFill>
                  <a:srgbClr val="FF0000"/>
                </a:solidFill>
                <a:latin typeface="Calibri" panose="020F0502020204030204" pitchFamily="34" charset="0"/>
                <a:cs typeface="Calibri" panose="020F0502020204030204" pitchFamily="34" charset="0"/>
              </a:rPr>
              <a:t>decreasing</a:t>
            </a:r>
            <a:endParaRPr lang="ko-KR" altLang="en-US" b="1" dirty="0">
              <a:solidFill>
                <a:srgbClr val="FF0000"/>
              </a:solidFill>
              <a:latin typeface="Calibri" panose="020F0502020204030204" pitchFamily="34" charset="0"/>
              <a:cs typeface="Calibri" panose="020F0502020204030204" pitchFamily="34" charset="0"/>
            </a:endParaRPr>
          </a:p>
        </p:txBody>
      </p:sp>
      <p:sp>
        <p:nvSpPr>
          <p:cNvPr id="10" name="TextBox 9"/>
          <p:cNvSpPr txBox="1"/>
          <p:nvPr/>
        </p:nvSpPr>
        <p:spPr>
          <a:xfrm>
            <a:off x="10692576" y="6097478"/>
            <a:ext cx="1360501" cy="276999"/>
          </a:xfrm>
          <a:prstGeom prst="rect">
            <a:avLst/>
          </a:prstGeom>
          <a:noFill/>
        </p:spPr>
        <p:txBody>
          <a:bodyPr wrap="none" rtlCol="0">
            <a:spAutoFit/>
          </a:bodyPr>
          <a:lstStyle/>
          <a:p>
            <a:r>
              <a:rPr lang="en-US" altLang="ko-KR" sz="1200" b="1" dirty="0">
                <a:solidFill>
                  <a:schemeClr val="tx2"/>
                </a:solidFill>
              </a:rPr>
              <a:t>R</a:t>
            </a:r>
            <a:r>
              <a:rPr lang="en-US" altLang="ko-KR" sz="1200" b="1" dirty="0" smtClean="0">
                <a:solidFill>
                  <a:schemeClr val="tx2"/>
                </a:solidFill>
              </a:rPr>
              <a:t>ef. </a:t>
            </a:r>
            <a:r>
              <a:rPr lang="en-US" altLang="ko-KR" sz="1200" b="1" dirty="0" err="1" smtClean="0">
                <a:solidFill>
                  <a:schemeClr val="tx2"/>
                </a:solidFill>
              </a:rPr>
              <a:t>EnergySage</a:t>
            </a:r>
            <a:endParaRPr lang="ko-KR" altLang="en-US" sz="1200" b="1" dirty="0">
              <a:solidFill>
                <a:schemeClr val="tx2"/>
              </a:solidFill>
            </a:endParaRPr>
          </a:p>
        </p:txBody>
      </p:sp>
    </p:spTree>
    <p:extLst>
      <p:ext uri="{BB962C8B-B14F-4D97-AF65-F5344CB8AC3E}">
        <p14:creationId xmlns:p14="http://schemas.microsoft.com/office/powerpoint/2010/main" val="2592047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59249" y="7687207"/>
            <a:ext cx="5832751" cy="307777"/>
          </a:xfrm>
          <a:prstGeom prst="rect">
            <a:avLst/>
          </a:prstGeom>
          <a:noFill/>
        </p:spPr>
        <p:txBody>
          <a:bodyPr wrap="none" rtlCol="0">
            <a:spAutoFit/>
          </a:bodyPr>
          <a:lstStyle/>
          <a:p>
            <a:r>
              <a:rPr lang="en-US" altLang="ko-KR" sz="1400" b="1" dirty="0" smtClean="0"/>
              <a:t>http://www.ignite.digital/renewable-energy-big-data-infographic/</a:t>
            </a:r>
            <a:endParaRPr lang="ko-KR" altLang="en-US" sz="1400" b="1" dirty="0"/>
          </a:p>
        </p:txBody>
      </p:sp>
      <p:pic>
        <p:nvPicPr>
          <p:cNvPr id="7170" name="Picture 2" descr="renewable energy big data에 대한 이미지 검색결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556" y="8383883"/>
            <a:ext cx="9541172" cy="7163358"/>
          </a:xfrm>
          <a:prstGeom prst="rect">
            <a:avLst/>
          </a:prstGeom>
          <a:noFill/>
          <a:extLst>
            <a:ext uri="{909E8E84-426E-40DD-AFC4-6F175D3DCCD1}">
              <a14:hiddenFill xmlns:a14="http://schemas.microsoft.com/office/drawing/2010/main">
                <a:solidFill>
                  <a:srgbClr val="FFFFFF"/>
                </a:solidFill>
              </a14:hiddenFill>
            </a:ext>
          </a:extLst>
        </p:spPr>
      </p:pic>
      <p:pic>
        <p:nvPicPr>
          <p:cNvPr id="15" name="그림 14"/>
          <p:cNvPicPr/>
          <p:nvPr/>
        </p:nvPicPr>
        <p:blipFill rotWithShape="1">
          <a:blip r:embed="rId4" cstate="print">
            <a:extLst>
              <a:ext uri="{28A0092B-C50C-407E-A947-70E740481C1C}">
                <a14:useLocalDpi xmlns:a14="http://schemas.microsoft.com/office/drawing/2010/main" val="0"/>
              </a:ext>
            </a:extLst>
          </a:blip>
          <a:srcRect b="2222"/>
          <a:stretch/>
        </p:blipFill>
        <p:spPr bwMode="auto">
          <a:xfrm>
            <a:off x="1296281" y="2239895"/>
            <a:ext cx="5878503" cy="3735314"/>
          </a:xfrm>
          <a:prstGeom prst="rect">
            <a:avLst/>
          </a:prstGeom>
          <a:noFill/>
          <a:ln>
            <a:solidFill>
              <a:schemeClr val="bg1">
                <a:lumMod val="75000"/>
              </a:schemeClr>
            </a:solidFill>
          </a:ln>
          <a:extLst>
            <a:ext uri="{53640926-AAD7-44D8-BBD7-CCE9431645EC}">
              <a14:shadowObscured xmlns:a14="http://schemas.microsoft.com/office/drawing/2010/main"/>
            </a:ext>
          </a:extLst>
        </p:spPr>
      </p:pic>
      <p:pic>
        <p:nvPicPr>
          <p:cNvPr id="16" name="그림 15"/>
          <p:cNvPicPr>
            <a:picLocks noChangeAspect="1"/>
          </p:cNvPicPr>
          <p:nvPr/>
        </p:nvPicPr>
        <p:blipFill rotWithShape="1">
          <a:blip r:embed="rId5"/>
          <a:srcRect l="21262" t="10383" r="22432"/>
          <a:stretch/>
        </p:blipFill>
        <p:spPr>
          <a:xfrm>
            <a:off x="7083313" y="2288091"/>
            <a:ext cx="3409224" cy="2939169"/>
          </a:xfrm>
          <a:prstGeom prst="rect">
            <a:avLst/>
          </a:prstGeom>
          <a:ln w="19050">
            <a:solidFill>
              <a:schemeClr val="bg1">
                <a:lumMod val="75000"/>
              </a:schemeClr>
            </a:solidFill>
          </a:ln>
        </p:spPr>
      </p:pic>
      <p:pic>
        <p:nvPicPr>
          <p:cNvPr id="18" name="그림 17"/>
          <p:cNvPicPr>
            <a:picLocks noChangeAspect="1"/>
          </p:cNvPicPr>
          <p:nvPr/>
        </p:nvPicPr>
        <p:blipFill>
          <a:blip r:embed="rId6"/>
          <a:stretch>
            <a:fillRect/>
          </a:stretch>
        </p:blipFill>
        <p:spPr>
          <a:xfrm>
            <a:off x="7661227" y="4051604"/>
            <a:ext cx="3409224" cy="1918133"/>
          </a:xfrm>
          <a:prstGeom prst="rect">
            <a:avLst/>
          </a:prstGeom>
          <a:ln w="19050">
            <a:solidFill>
              <a:schemeClr val="bg1">
                <a:lumMod val="75000"/>
              </a:schemeClr>
            </a:solidFill>
          </a:ln>
        </p:spPr>
      </p:pic>
      <p:sp>
        <p:nvSpPr>
          <p:cNvPr id="3" name="제목 2"/>
          <p:cNvSpPr>
            <a:spLocks noGrp="1"/>
          </p:cNvSpPr>
          <p:nvPr>
            <p:ph type="title"/>
          </p:nvPr>
        </p:nvSpPr>
        <p:spPr/>
        <p:txBody>
          <a:bodyPr>
            <a:noAutofit/>
          </a:bodyPr>
          <a:lstStyle/>
          <a:p>
            <a:r>
              <a:rPr lang="en-US" altLang="ko-KR" sz="2400" b="1" dirty="0">
                <a:effectLst>
                  <a:outerShdw blurRad="38100" dist="38100" dir="2700000" algn="tl">
                    <a:srgbClr val="C0C0C0"/>
                  </a:outerShdw>
                </a:effectLst>
                <a:latin typeface="Calibri" panose="020F0502020204030204" pitchFamily="34" charset="0"/>
                <a:cs typeface="Calibri" panose="020F0502020204030204" pitchFamily="34" charset="0"/>
              </a:rPr>
              <a:t>I</a:t>
            </a:r>
            <a:r>
              <a:rPr lang="en-US" altLang="ko-KR" sz="2400" b="1" dirty="0">
                <a:latin typeface="Calibri" panose="020F0502020204030204" pitchFamily="34" charset="0"/>
                <a:ea typeface="맑은 고딕" panose="020B0503020000020004" pitchFamily="50" charset="-127"/>
                <a:cs typeface="Calibri" panose="020F0502020204030204" pitchFamily="34" charset="0"/>
              </a:rPr>
              <a:t>. </a:t>
            </a:r>
            <a:r>
              <a:rPr lang="en-US" altLang="ko-KR" sz="2400" b="1" dirty="0">
                <a:latin typeface="Calibri" panose="020F0502020204030204" pitchFamily="34" charset="0"/>
                <a:cs typeface="Calibri" panose="020F0502020204030204" pitchFamily="34" charset="0"/>
              </a:rPr>
              <a:t>Motivation</a:t>
            </a:r>
            <a:endParaRPr lang="ko-KR" altLang="en-US" sz="2400" dirty="0"/>
          </a:p>
        </p:txBody>
      </p:sp>
      <p:sp>
        <p:nvSpPr>
          <p:cNvPr id="11" name="TextBox 10"/>
          <p:cNvSpPr txBox="1"/>
          <p:nvPr/>
        </p:nvSpPr>
        <p:spPr>
          <a:xfrm>
            <a:off x="1185573" y="1503562"/>
            <a:ext cx="10373015" cy="707886"/>
          </a:xfrm>
          <a:prstGeom prst="rect">
            <a:avLst/>
          </a:prstGeom>
          <a:noFill/>
        </p:spPr>
        <p:txBody>
          <a:bodyPr wrap="square" rtlCol="0">
            <a:spAutoFit/>
          </a:bodyPr>
          <a:lstStyle/>
          <a:p>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We </a:t>
            </a: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develop </a:t>
            </a:r>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the photovoltaic monitoring system during </a:t>
            </a: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the two years </a:t>
            </a: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
            </a:r>
            <a:b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b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with </a:t>
            </a: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HS Solar Company.</a:t>
            </a:r>
            <a:endParaRPr lang="en-US" altLang="ko-KR" sz="2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2" name="TextBox 11"/>
          <p:cNvSpPr txBox="1"/>
          <p:nvPr/>
        </p:nvSpPr>
        <p:spPr>
          <a:xfrm>
            <a:off x="4460270" y="6898200"/>
            <a:ext cx="9958618" cy="707886"/>
          </a:xfrm>
          <a:prstGeom prst="rect">
            <a:avLst/>
          </a:prstGeom>
          <a:noFill/>
        </p:spPr>
        <p:txBody>
          <a:bodyPr wrap="square" rtlCol="0">
            <a:spAutoFit/>
          </a:bodyPr>
          <a:lstStyle/>
          <a:p>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We </a:t>
            </a:r>
            <a:r>
              <a:rPr lang="en-US" altLang="ko-KR" sz="2000" b="1" dirty="0">
                <a:solidFill>
                  <a:srgbClr val="FF0000"/>
                </a:solidFill>
                <a:latin typeface="Calibri" panose="020F0502020204030204" pitchFamily="34" charset="0"/>
                <a:cs typeface="Calibri" panose="020F0502020204030204" pitchFamily="34" charset="0"/>
              </a:rPr>
              <a:t>detect</a:t>
            </a:r>
            <a:r>
              <a:rPr lang="en-US" altLang="ko-KR" sz="2000" b="1" dirty="0">
                <a:latin typeface="Calibri" panose="020F0502020204030204" pitchFamily="34" charset="0"/>
                <a:cs typeface="Calibri" panose="020F0502020204030204" pitchFamily="34" charset="0"/>
              </a:rPr>
              <a:t> </a:t>
            </a:r>
            <a:r>
              <a:rPr lang="en-US" altLang="ko-KR" sz="2000" b="1" u="sng" dirty="0">
                <a:solidFill>
                  <a:schemeClr val="tx1">
                    <a:lumMod val="65000"/>
                    <a:lumOff val="35000"/>
                  </a:schemeClr>
                </a:solidFill>
                <a:latin typeface="Calibri" panose="020F0502020204030204" pitchFamily="34" charset="0"/>
                <a:cs typeface="Calibri" panose="020F0502020204030204" pitchFamily="34" charset="0"/>
              </a:rPr>
              <a:t>anomalies</a:t>
            </a:r>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 like </a:t>
            </a:r>
            <a:r>
              <a:rPr lang="en-US" altLang="ko-KR" sz="2000" b="1" u="sng" dirty="0">
                <a:solidFill>
                  <a:schemeClr val="tx1">
                    <a:lumMod val="65000"/>
                    <a:lumOff val="35000"/>
                  </a:schemeClr>
                </a:solidFill>
                <a:latin typeface="Calibri" panose="020F0502020204030204" pitchFamily="34" charset="0"/>
                <a:cs typeface="Calibri" panose="020F0502020204030204" pitchFamily="34" charset="0"/>
              </a:rPr>
              <a:t>Environmental impacts, panel aging and system fault</a:t>
            </a:r>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 that is explain before by analyzing the real-time data of Photovoltaic monitoring System</a:t>
            </a:r>
            <a:endParaRPr lang="ko-KR" altLang="en-US" sz="2000" b="1"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1048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59249" y="6963730"/>
            <a:ext cx="5832751" cy="307777"/>
          </a:xfrm>
          <a:prstGeom prst="rect">
            <a:avLst/>
          </a:prstGeom>
          <a:noFill/>
        </p:spPr>
        <p:txBody>
          <a:bodyPr wrap="none" rtlCol="0">
            <a:spAutoFit/>
          </a:bodyPr>
          <a:lstStyle/>
          <a:p>
            <a:r>
              <a:rPr lang="en-US" altLang="ko-KR" sz="1400" b="1" dirty="0" smtClean="0"/>
              <a:t>http://www.ignite.digital/renewable-energy-big-data-infographic/</a:t>
            </a:r>
            <a:endParaRPr lang="ko-KR" altLang="en-US" sz="1400" b="1" dirty="0"/>
          </a:p>
        </p:txBody>
      </p:sp>
      <p:sp>
        <p:nvSpPr>
          <p:cNvPr id="19" name="TextBox 18"/>
          <p:cNvSpPr txBox="1"/>
          <p:nvPr/>
        </p:nvSpPr>
        <p:spPr>
          <a:xfrm>
            <a:off x="1185572" y="1503562"/>
            <a:ext cx="10701627" cy="3385542"/>
          </a:xfrm>
          <a:prstGeom prst="rect">
            <a:avLst/>
          </a:prstGeom>
          <a:noFill/>
        </p:spPr>
        <p:txBody>
          <a:bodyPr wrap="square" rtlCol="0">
            <a:spAutoFit/>
          </a:bodyPr>
          <a:lstStyle/>
          <a:p>
            <a:r>
              <a:rPr lang="en-US" altLang="ko-KR" b="1" dirty="0" smtClean="0">
                <a:solidFill>
                  <a:schemeClr val="tx1">
                    <a:lumMod val="65000"/>
                    <a:lumOff val="35000"/>
                  </a:schemeClr>
                </a:solidFill>
                <a:latin typeface="Calibri" panose="020F0502020204030204" pitchFamily="34" charset="0"/>
                <a:cs typeface="Calibri" panose="020F0502020204030204" pitchFamily="34" charset="0"/>
              </a:rPr>
              <a:t>An issue of Photovoltaic Monitoring System</a:t>
            </a:r>
          </a:p>
          <a:p>
            <a:endPar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endParaRPr>
          </a:p>
          <a:p>
            <a:r>
              <a:rPr lang="en-US" altLang="ko-KR" sz="1600" b="1" dirty="0">
                <a:solidFill>
                  <a:schemeClr val="tx1">
                    <a:lumMod val="65000"/>
                    <a:lumOff val="35000"/>
                  </a:schemeClr>
                </a:solidFill>
                <a:latin typeface="Calibri" panose="020F0502020204030204" pitchFamily="34" charset="0"/>
                <a:cs typeface="Calibri" panose="020F0502020204030204" pitchFamily="34" charset="0"/>
              </a:rPr>
              <a:t>◦</a:t>
            </a:r>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 We can take action </a:t>
            </a:r>
            <a:r>
              <a:rPr lang="en-US" altLang="ko-KR" sz="1600" b="1" u="sng" dirty="0" smtClean="0">
                <a:solidFill>
                  <a:schemeClr val="tx1">
                    <a:lumMod val="65000"/>
                    <a:lumOff val="35000"/>
                  </a:schemeClr>
                </a:solidFill>
                <a:latin typeface="Calibri" panose="020F0502020204030204" pitchFamily="34" charset="0"/>
                <a:cs typeface="Calibri" panose="020F0502020204030204" pitchFamily="34" charset="0"/>
              </a:rPr>
              <a:t>only after a failure occurs.</a:t>
            </a:r>
          </a:p>
          <a:p>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 It is </a:t>
            </a:r>
            <a:r>
              <a:rPr lang="en-US" altLang="ko-KR" sz="1600" b="1" u="sng" dirty="0" smtClean="0">
                <a:solidFill>
                  <a:schemeClr val="tx1">
                    <a:lumMod val="65000"/>
                    <a:lumOff val="35000"/>
                  </a:schemeClr>
                </a:solidFill>
                <a:latin typeface="Calibri" panose="020F0502020204030204" pitchFamily="34" charset="0"/>
                <a:cs typeface="Calibri" panose="020F0502020204030204" pitchFamily="34" charset="0"/>
              </a:rPr>
              <a:t>difficult to handle </a:t>
            </a:r>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the problem that occurs in not only difficult-to-reach areas but also urban areas </a:t>
            </a:r>
            <a:r>
              <a:rPr lang="en-US" altLang="ko-KR" sz="1600" b="1" dirty="0" smtClean="0">
                <a:solidFill>
                  <a:srgbClr val="FF0000"/>
                </a:solidFill>
                <a:latin typeface="Calibri" panose="020F0502020204030204" pitchFamily="34" charset="0"/>
                <a:cs typeface="Calibri" panose="020F0502020204030204" pitchFamily="34" charset="0"/>
              </a:rPr>
              <a:t>immediately</a:t>
            </a:r>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a:t>
            </a:r>
          </a:p>
          <a:p>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 </a:t>
            </a:r>
          </a:p>
          <a:p>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 To solve this problem, We need a research about taking action </a:t>
            </a:r>
            <a:r>
              <a:rPr lang="en-US" altLang="ko-KR" sz="1600" b="1" u="sng" dirty="0" smtClean="0">
                <a:solidFill>
                  <a:schemeClr val="tx1">
                    <a:lumMod val="65000"/>
                    <a:lumOff val="35000"/>
                  </a:schemeClr>
                </a:solidFill>
                <a:latin typeface="Calibri" panose="020F0502020204030204" pitchFamily="34" charset="0"/>
                <a:cs typeface="Calibri" panose="020F0502020204030204" pitchFamily="34" charset="0"/>
              </a:rPr>
              <a:t>before a failure occurs.</a:t>
            </a:r>
          </a:p>
          <a:p>
            <a:endPar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endParaRPr>
          </a:p>
          <a:p>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 Any accident may lead to break down a device. But Device failure generally occurs </a:t>
            </a:r>
            <a:r>
              <a:rPr lang="en-US" altLang="ko-KR" sz="1600" b="1" u="sng" dirty="0" smtClean="0">
                <a:solidFill>
                  <a:schemeClr val="tx1">
                    <a:lumMod val="65000"/>
                    <a:lumOff val="35000"/>
                  </a:schemeClr>
                </a:solidFill>
                <a:latin typeface="Calibri" panose="020F0502020204030204" pitchFamily="34" charset="0"/>
                <a:cs typeface="Calibri" panose="020F0502020204030204" pitchFamily="34" charset="0"/>
              </a:rPr>
              <a:t>because of getting old</a:t>
            </a:r>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a:t>
            </a:r>
          </a:p>
          <a:p>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 In this case, an </a:t>
            </a:r>
            <a:r>
              <a:rPr lang="en-US" altLang="ko-KR" sz="1600" b="1" dirty="0" smtClean="0">
                <a:solidFill>
                  <a:srgbClr val="FF0000"/>
                </a:solidFill>
                <a:latin typeface="Calibri" panose="020F0502020204030204" pitchFamily="34" charset="0"/>
                <a:cs typeface="Calibri" panose="020F0502020204030204" pitchFamily="34" charset="0"/>
              </a:rPr>
              <a:t>anomaly</a:t>
            </a:r>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 occurs</a:t>
            </a:r>
          </a:p>
          <a:p>
            <a:endPar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endParaRPr>
          </a:p>
          <a:p>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  We attempt to detect a anomaly. As a result, We will check and replace the device </a:t>
            </a:r>
            <a:r>
              <a:rPr lang="en-US" altLang="ko-KR" sz="1600" b="1" u="sng" dirty="0" smtClean="0">
                <a:solidFill>
                  <a:schemeClr val="tx1">
                    <a:lumMod val="65000"/>
                    <a:lumOff val="35000"/>
                  </a:schemeClr>
                </a:solidFill>
                <a:latin typeface="Calibri" panose="020F0502020204030204" pitchFamily="34" charset="0"/>
                <a:cs typeface="Calibri" panose="020F0502020204030204" pitchFamily="34" charset="0"/>
              </a:rPr>
              <a:t>before it is out of order.</a:t>
            </a:r>
            <a:endPar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endParaRPr>
          </a:p>
          <a:p>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  For the research , AI and </a:t>
            </a:r>
            <a:r>
              <a:rPr lang="en-US" altLang="ko-KR" sz="1600" b="1" dirty="0" smtClean="0">
                <a:solidFill>
                  <a:srgbClr val="FF0000"/>
                </a:solidFill>
                <a:latin typeface="Calibri" panose="020F0502020204030204" pitchFamily="34" charset="0"/>
                <a:cs typeface="Calibri" panose="020F0502020204030204" pitchFamily="34" charset="0"/>
              </a:rPr>
              <a:t>Big </a:t>
            </a:r>
            <a:r>
              <a:rPr lang="en-US" altLang="ko-KR" sz="1600" b="1" dirty="0">
                <a:solidFill>
                  <a:srgbClr val="FF0000"/>
                </a:solidFill>
                <a:latin typeface="Calibri" panose="020F0502020204030204" pitchFamily="34" charset="0"/>
                <a:cs typeface="Calibri" panose="020F0502020204030204" pitchFamily="34" charset="0"/>
              </a:rPr>
              <a:t>Data </a:t>
            </a:r>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are </a:t>
            </a:r>
            <a:r>
              <a:rPr lang="en-US" altLang="ko-KR" sz="1600" b="1" dirty="0">
                <a:solidFill>
                  <a:schemeClr val="tx1">
                    <a:lumMod val="65000"/>
                    <a:lumOff val="35000"/>
                  </a:schemeClr>
                </a:solidFill>
                <a:latin typeface="Calibri" panose="020F0502020204030204" pitchFamily="34" charset="0"/>
                <a:cs typeface="Calibri" panose="020F0502020204030204" pitchFamily="34" charset="0"/>
              </a:rPr>
              <a:t>applied to </a:t>
            </a:r>
            <a:r>
              <a:rPr lang="en-US" altLang="ko-KR" sz="1600" b="1" dirty="0" smtClean="0">
                <a:solidFill>
                  <a:schemeClr val="tx1">
                    <a:lumMod val="65000"/>
                    <a:lumOff val="35000"/>
                  </a:schemeClr>
                </a:solidFill>
                <a:latin typeface="Calibri" panose="020F0502020204030204" pitchFamily="34" charset="0"/>
                <a:cs typeface="Calibri" panose="020F0502020204030204" pitchFamily="34" charset="0"/>
              </a:rPr>
              <a:t>Photovoltaic System</a:t>
            </a:r>
            <a:r>
              <a:rPr lang="en-US" altLang="ko-KR" sz="1600" b="1" dirty="0">
                <a:solidFill>
                  <a:schemeClr val="tx1">
                    <a:lumMod val="65000"/>
                    <a:lumOff val="35000"/>
                  </a:schemeClr>
                </a:solidFill>
                <a:latin typeface="Calibri" panose="020F0502020204030204" pitchFamily="34" charset="0"/>
                <a:cs typeface="Calibri" panose="020F0502020204030204" pitchFamily="34" charset="0"/>
              </a:rPr>
              <a:t>.</a:t>
            </a:r>
            <a:endParaRPr lang="ko-KR" altLang="en-US" sz="1600" b="1" dirty="0">
              <a:solidFill>
                <a:schemeClr val="tx1">
                  <a:lumMod val="65000"/>
                  <a:lumOff val="35000"/>
                </a:schemeClr>
              </a:solidFill>
              <a:latin typeface="Calibri" panose="020F0502020204030204" pitchFamily="34" charset="0"/>
              <a:cs typeface="Calibri" panose="020F0502020204030204" pitchFamily="34" charset="0"/>
            </a:endParaRPr>
          </a:p>
          <a:p>
            <a:endParaRPr lang="ko-KR" altLang="en-US" sz="20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7170" name="Picture 2" descr="renewable energy big data에 대한 이미지 검색결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556" y="8383883"/>
            <a:ext cx="9541172" cy="7163358"/>
          </a:xfrm>
          <a:prstGeom prst="rect">
            <a:avLst/>
          </a:prstGeom>
          <a:noFill/>
          <a:extLst>
            <a:ext uri="{909E8E84-426E-40DD-AFC4-6F175D3DCCD1}">
              <a14:hiddenFill xmlns:a14="http://schemas.microsoft.com/office/drawing/2010/main">
                <a:solidFill>
                  <a:srgbClr val="FFFFFF"/>
                </a:solidFill>
              </a14:hiddenFill>
            </a:ext>
          </a:extLst>
        </p:spPr>
      </p:pic>
      <p:sp>
        <p:nvSpPr>
          <p:cNvPr id="3" name="제목 2"/>
          <p:cNvSpPr>
            <a:spLocks noGrp="1"/>
          </p:cNvSpPr>
          <p:nvPr>
            <p:ph type="title"/>
          </p:nvPr>
        </p:nvSpPr>
        <p:spPr/>
        <p:txBody>
          <a:bodyPr>
            <a:noAutofit/>
          </a:bodyPr>
          <a:lstStyle/>
          <a:p>
            <a:r>
              <a:rPr lang="en-US" altLang="ko-KR" sz="2400" b="1" dirty="0">
                <a:effectLst>
                  <a:outerShdw blurRad="38100" dist="38100" dir="2700000" algn="tl">
                    <a:srgbClr val="C0C0C0"/>
                  </a:outerShdw>
                </a:effectLst>
                <a:latin typeface="Calibri" panose="020F0502020204030204" pitchFamily="34" charset="0"/>
                <a:cs typeface="Calibri" panose="020F0502020204030204" pitchFamily="34" charset="0"/>
              </a:rPr>
              <a:t>I</a:t>
            </a:r>
            <a:r>
              <a:rPr lang="en-US" altLang="ko-KR" sz="2400" b="1" dirty="0">
                <a:latin typeface="Calibri" panose="020F0502020204030204" pitchFamily="34" charset="0"/>
                <a:ea typeface="맑은 고딕" panose="020B0503020000020004" pitchFamily="50" charset="-127"/>
                <a:cs typeface="Calibri" panose="020F0502020204030204" pitchFamily="34" charset="0"/>
              </a:rPr>
              <a:t>. </a:t>
            </a:r>
            <a:r>
              <a:rPr lang="en-US" altLang="ko-KR" sz="2400" b="1" dirty="0">
                <a:latin typeface="Calibri" panose="020F0502020204030204" pitchFamily="34" charset="0"/>
                <a:cs typeface="Calibri" panose="020F0502020204030204" pitchFamily="34" charset="0"/>
              </a:rPr>
              <a:t>Motivation</a:t>
            </a:r>
            <a:endParaRPr lang="ko-KR" altLang="en-US" sz="1600" dirty="0"/>
          </a:p>
        </p:txBody>
      </p:sp>
      <p:pic>
        <p:nvPicPr>
          <p:cNvPr id="1026" name="Picture 2" descr="관련 이미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0894" y="4518979"/>
            <a:ext cx="2247900" cy="2266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07897" y="5903999"/>
            <a:ext cx="445956" cy="400110"/>
          </a:xfrm>
          <a:prstGeom prst="rect">
            <a:avLst/>
          </a:prstGeom>
          <a:noFill/>
        </p:spPr>
        <p:txBody>
          <a:bodyPr wrap="none" rtlCol="0">
            <a:spAutoFit/>
          </a:bodyPr>
          <a:lstStyle/>
          <a:p>
            <a:r>
              <a:rPr lang="en-US" altLang="ko-KR" sz="2000" b="1" dirty="0" smtClean="0">
                <a:solidFill>
                  <a:srgbClr val="1076E1"/>
                </a:solidFill>
              </a:rPr>
              <a:t>AI</a:t>
            </a:r>
            <a:endParaRPr lang="ko-KR" altLang="en-US" sz="2000" b="1" dirty="0">
              <a:solidFill>
                <a:srgbClr val="1076E1"/>
              </a:solidFill>
            </a:endParaRPr>
          </a:p>
        </p:txBody>
      </p:sp>
      <p:pic>
        <p:nvPicPr>
          <p:cNvPr id="1028" name="Picture 4" descr="big data icon에 대한 이미지 검색결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616" y="4550237"/>
            <a:ext cx="2129963" cy="212996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164473" y="5903999"/>
            <a:ext cx="1236236" cy="400110"/>
          </a:xfrm>
          <a:prstGeom prst="rect">
            <a:avLst/>
          </a:prstGeom>
          <a:noFill/>
        </p:spPr>
        <p:txBody>
          <a:bodyPr wrap="none" rtlCol="0">
            <a:spAutoFit/>
          </a:bodyPr>
          <a:lstStyle/>
          <a:p>
            <a:r>
              <a:rPr lang="en-US" altLang="ko-KR" sz="2000" b="1" dirty="0" smtClean="0">
                <a:solidFill>
                  <a:srgbClr val="595959"/>
                </a:solidFill>
              </a:rPr>
              <a:t>Big Data</a:t>
            </a:r>
            <a:endParaRPr lang="ko-KR" altLang="en-US" sz="2000" b="1" dirty="0">
              <a:solidFill>
                <a:srgbClr val="595959"/>
              </a:solidFill>
            </a:endParaRPr>
          </a:p>
        </p:txBody>
      </p:sp>
    </p:spTree>
    <p:extLst>
      <p:ext uri="{BB962C8B-B14F-4D97-AF65-F5344CB8AC3E}">
        <p14:creationId xmlns:p14="http://schemas.microsoft.com/office/powerpoint/2010/main" val="277842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59249" y="6940539"/>
            <a:ext cx="5832751" cy="307777"/>
          </a:xfrm>
          <a:prstGeom prst="rect">
            <a:avLst/>
          </a:prstGeom>
          <a:noFill/>
        </p:spPr>
        <p:txBody>
          <a:bodyPr wrap="none" rtlCol="0">
            <a:spAutoFit/>
          </a:bodyPr>
          <a:lstStyle/>
          <a:p>
            <a:r>
              <a:rPr lang="en-US" altLang="ko-KR" sz="1400" b="1" dirty="0" smtClean="0"/>
              <a:t>http://www.ignite.digital/renewable-energy-big-data-infographic/</a:t>
            </a:r>
            <a:endParaRPr lang="ko-KR" altLang="en-US" sz="1400" b="1" dirty="0"/>
          </a:p>
        </p:txBody>
      </p:sp>
      <p:sp>
        <p:nvSpPr>
          <p:cNvPr id="19" name="TextBox 18"/>
          <p:cNvSpPr txBox="1"/>
          <p:nvPr/>
        </p:nvSpPr>
        <p:spPr>
          <a:xfrm>
            <a:off x="1185573" y="1503562"/>
            <a:ext cx="8641525" cy="400110"/>
          </a:xfrm>
          <a:prstGeom prst="rect">
            <a:avLst/>
          </a:prstGeom>
          <a:noFill/>
        </p:spPr>
        <p:txBody>
          <a:bodyPr wrap="squar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The effects of the Big Data &amp; AI</a:t>
            </a:r>
            <a:endParaRPr lang="ko-KR" altLang="en-US" sz="20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7170" name="Picture 2" descr="renewable energy big data에 대한 이미지 검색결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556" y="8383883"/>
            <a:ext cx="9541172" cy="716335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960910" y="2212384"/>
            <a:ext cx="2961067" cy="400110"/>
          </a:xfrm>
          <a:prstGeom prst="rect">
            <a:avLst/>
          </a:prstGeom>
          <a:noFill/>
        </p:spPr>
        <p:txBody>
          <a:bodyPr wrap="non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Higher Performance / AEP</a:t>
            </a:r>
            <a:endParaRPr lang="ko-KR" altLang="en-US" sz="2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3" name="TextBox 32"/>
          <p:cNvSpPr txBox="1"/>
          <p:nvPr/>
        </p:nvSpPr>
        <p:spPr>
          <a:xfrm>
            <a:off x="2967171" y="3011749"/>
            <a:ext cx="2703432" cy="400110"/>
          </a:xfrm>
          <a:prstGeom prst="rect">
            <a:avLst/>
          </a:prstGeom>
          <a:noFill/>
        </p:spPr>
        <p:txBody>
          <a:bodyPr wrap="non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Advanced Predictability</a:t>
            </a:r>
            <a:endParaRPr lang="ko-KR" altLang="en-US" sz="2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4" name="TextBox 33"/>
          <p:cNvSpPr txBox="1"/>
          <p:nvPr/>
        </p:nvSpPr>
        <p:spPr>
          <a:xfrm>
            <a:off x="2967171" y="3851027"/>
            <a:ext cx="2196627" cy="400110"/>
          </a:xfrm>
          <a:prstGeom prst="rect">
            <a:avLst/>
          </a:prstGeom>
          <a:noFill/>
        </p:spPr>
        <p:txBody>
          <a:bodyPr wrap="non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Better Productivity</a:t>
            </a:r>
            <a:endParaRPr lang="ko-KR" altLang="en-US" sz="2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5" name="TextBox 34"/>
          <p:cNvSpPr txBox="1"/>
          <p:nvPr/>
        </p:nvSpPr>
        <p:spPr>
          <a:xfrm>
            <a:off x="7887782" y="2219818"/>
            <a:ext cx="2517164" cy="400110"/>
          </a:xfrm>
          <a:prstGeom prst="rect">
            <a:avLst/>
          </a:prstGeom>
          <a:noFill/>
        </p:spPr>
        <p:txBody>
          <a:bodyPr wrap="non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Improved Compliance</a:t>
            </a:r>
            <a:endParaRPr lang="ko-KR" altLang="en-US" sz="2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6" name="TextBox 35"/>
          <p:cNvSpPr txBox="1"/>
          <p:nvPr/>
        </p:nvSpPr>
        <p:spPr>
          <a:xfrm>
            <a:off x="7887782" y="3062724"/>
            <a:ext cx="3213893" cy="400110"/>
          </a:xfrm>
          <a:prstGeom prst="rect">
            <a:avLst/>
          </a:prstGeom>
          <a:noFill/>
        </p:spPr>
        <p:txBody>
          <a:bodyPr wrap="none" rtlCol="0">
            <a:spAutoFit/>
          </a:bodyPr>
          <a:lstStyle/>
          <a:p>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Superior Asset Management</a:t>
            </a:r>
            <a:endParaRPr lang="ko-KR" altLang="en-US" sz="20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42" name="그림 41"/>
          <p:cNvPicPr>
            <a:picLocks noChangeAspect="1"/>
          </p:cNvPicPr>
          <p:nvPr/>
        </p:nvPicPr>
        <p:blipFill>
          <a:blip r:embed="rId4"/>
          <a:stretch>
            <a:fillRect/>
          </a:stretch>
        </p:blipFill>
        <p:spPr>
          <a:xfrm>
            <a:off x="2025467" y="2075340"/>
            <a:ext cx="698500" cy="643930"/>
          </a:xfrm>
          <a:prstGeom prst="rect">
            <a:avLst/>
          </a:prstGeom>
        </p:spPr>
      </p:pic>
      <p:pic>
        <p:nvPicPr>
          <p:cNvPr id="43" name="그림 42"/>
          <p:cNvPicPr>
            <a:picLocks noChangeAspect="1"/>
          </p:cNvPicPr>
          <p:nvPr/>
        </p:nvPicPr>
        <p:blipFill>
          <a:blip r:embed="rId5"/>
          <a:stretch>
            <a:fillRect/>
          </a:stretch>
        </p:blipFill>
        <p:spPr>
          <a:xfrm>
            <a:off x="2025467" y="2864666"/>
            <a:ext cx="698500" cy="617008"/>
          </a:xfrm>
          <a:prstGeom prst="rect">
            <a:avLst/>
          </a:prstGeom>
        </p:spPr>
      </p:pic>
      <p:pic>
        <p:nvPicPr>
          <p:cNvPr id="44" name="그림 43"/>
          <p:cNvPicPr>
            <a:picLocks noChangeAspect="1"/>
          </p:cNvPicPr>
          <p:nvPr/>
        </p:nvPicPr>
        <p:blipFill>
          <a:blip r:embed="rId6"/>
          <a:stretch>
            <a:fillRect/>
          </a:stretch>
        </p:blipFill>
        <p:spPr>
          <a:xfrm>
            <a:off x="2025467" y="3666983"/>
            <a:ext cx="698500" cy="674414"/>
          </a:xfrm>
          <a:prstGeom prst="rect">
            <a:avLst/>
          </a:prstGeom>
        </p:spPr>
      </p:pic>
      <p:pic>
        <p:nvPicPr>
          <p:cNvPr id="45" name="그림 44"/>
          <p:cNvPicPr>
            <a:picLocks noChangeAspect="1"/>
          </p:cNvPicPr>
          <p:nvPr/>
        </p:nvPicPr>
        <p:blipFill>
          <a:blip r:embed="rId7"/>
          <a:stretch>
            <a:fillRect/>
          </a:stretch>
        </p:blipFill>
        <p:spPr>
          <a:xfrm>
            <a:off x="6952339" y="2056219"/>
            <a:ext cx="698500" cy="678351"/>
          </a:xfrm>
          <a:prstGeom prst="rect">
            <a:avLst/>
          </a:prstGeom>
        </p:spPr>
      </p:pic>
      <p:pic>
        <p:nvPicPr>
          <p:cNvPr id="46" name="그림 45"/>
          <p:cNvPicPr>
            <a:picLocks noChangeAspect="1"/>
          </p:cNvPicPr>
          <p:nvPr/>
        </p:nvPicPr>
        <p:blipFill>
          <a:blip r:embed="rId8"/>
          <a:stretch>
            <a:fillRect/>
          </a:stretch>
        </p:blipFill>
        <p:spPr>
          <a:xfrm>
            <a:off x="6952339" y="2923508"/>
            <a:ext cx="698500" cy="678543"/>
          </a:xfrm>
          <a:prstGeom prst="rect">
            <a:avLst/>
          </a:prstGeom>
        </p:spPr>
      </p:pic>
      <p:sp>
        <p:nvSpPr>
          <p:cNvPr id="3" name="제목 2"/>
          <p:cNvSpPr>
            <a:spLocks noGrp="1"/>
          </p:cNvSpPr>
          <p:nvPr>
            <p:ph type="title"/>
          </p:nvPr>
        </p:nvSpPr>
        <p:spPr/>
        <p:txBody>
          <a:bodyPr>
            <a:noAutofit/>
          </a:bodyPr>
          <a:lstStyle/>
          <a:p>
            <a:r>
              <a:rPr lang="en-US" altLang="ko-KR" sz="2400" b="1" dirty="0">
                <a:effectLst>
                  <a:outerShdw blurRad="38100" dist="38100" dir="2700000" algn="tl">
                    <a:srgbClr val="C0C0C0"/>
                  </a:outerShdw>
                </a:effectLst>
                <a:latin typeface="Calibri" panose="020F0502020204030204" pitchFamily="34" charset="0"/>
                <a:cs typeface="Calibri" panose="020F0502020204030204" pitchFamily="34" charset="0"/>
              </a:rPr>
              <a:t>I</a:t>
            </a:r>
            <a:r>
              <a:rPr lang="en-US" altLang="ko-KR" sz="2400" b="1" dirty="0">
                <a:latin typeface="Calibri" panose="020F0502020204030204" pitchFamily="34" charset="0"/>
                <a:ea typeface="맑은 고딕" panose="020B0503020000020004" pitchFamily="50" charset="-127"/>
                <a:cs typeface="Calibri" panose="020F0502020204030204" pitchFamily="34" charset="0"/>
              </a:rPr>
              <a:t>. </a:t>
            </a:r>
            <a:r>
              <a:rPr lang="en-US" altLang="ko-KR" sz="2400" b="1" dirty="0">
                <a:latin typeface="Calibri" panose="020F0502020204030204" pitchFamily="34" charset="0"/>
                <a:cs typeface="Calibri" panose="020F0502020204030204" pitchFamily="34" charset="0"/>
              </a:rPr>
              <a:t>Motivation</a:t>
            </a:r>
            <a:endParaRPr lang="ko-KR" altLang="en-US" sz="1600" dirty="0"/>
          </a:p>
        </p:txBody>
      </p:sp>
      <p:pic>
        <p:nvPicPr>
          <p:cNvPr id="20" name="Picture 2" descr="관련 이미지"/>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0894" y="4518979"/>
            <a:ext cx="2247900" cy="22669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007897" y="5903999"/>
            <a:ext cx="445956" cy="400110"/>
          </a:xfrm>
          <a:prstGeom prst="rect">
            <a:avLst/>
          </a:prstGeom>
          <a:noFill/>
        </p:spPr>
        <p:txBody>
          <a:bodyPr wrap="none" rtlCol="0">
            <a:spAutoFit/>
          </a:bodyPr>
          <a:lstStyle/>
          <a:p>
            <a:r>
              <a:rPr lang="en-US" altLang="ko-KR" sz="2000" b="1" dirty="0" smtClean="0">
                <a:solidFill>
                  <a:srgbClr val="1076E1"/>
                </a:solidFill>
              </a:rPr>
              <a:t>AI</a:t>
            </a:r>
            <a:endParaRPr lang="ko-KR" altLang="en-US" sz="2000" b="1" dirty="0">
              <a:solidFill>
                <a:srgbClr val="1076E1"/>
              </a:solidFill>
            </a:endParaRPr>
          </a:p>
        </p:txBody>
      </p:sp>
      <p:pic>
        <p:nvPicPr>
          <p:cNvPr id="22" name="Picture 4" descr="big data icon에 대한 이미지 검색결과"/>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4616" y="4550237"/>
            <a:ext cx="2129963" cy="212996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164473" y="5903999"/>
            <a:ext cx="1236236" cy="400110"/>
          </a:xfrm>
          <a:prstGeom prst="rect">
            <a:avLst/>
          </a:prstGeom>
          <a:noFill/>
        </p:spPr>
        <p:txBody>
          <a:bodyPr wrap="none" rtlCol="0">
            <a:spAutoFit/>
          </a:bodyPr>
          <a:lstStyle/>
          <a:p>
            <a:r>
              <a:rPr lang="en-US" altLang="ko-KR" sz="2000" b="1" dirty="0" smtClean="0">
                <a:solidFill>
                  <a:srgbClr val="595959"/>
                </a:solidFill>
              </a:rPr>
              <a:t>Big Data</a:t>
            </a:r>
            <a:endParaRPr lang="ko-KR" altLang="en-US" sz="2000" b="1" dirty="0">
              <a:solidFill>
                <a:srgbClr val="595959"/>
              </a:solidFill>
            </a:endParaRPr>
          </a:p>
        </p:txBody>
      </p:sp>
    </p:spTree>
    <p:extLst>
      <p:ext uri="{BB962C8B-B14F-4D97-AF65-F5344CB8AC3E}">
        <p14:creationId xmlns:p14="http://schemas.microsoft.com/office/powerpoint/2010/main" val="37624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1529767" y="6932491"/>
            <a:ext cx="10515600" cy="646331"/>
          </a:xfrm>
          <a:prstGeom prst="rect">
            <a:avLst/>
          </a:prstGeom>
        </p:spPr>
        <p:txBody>
          <a:bodyPr wrap="square">
            <a:spAutoFit/>
          </a:bodyPr>
          <a:lstStyle/>
          <a:p>
            <a:r>
              <a:rPr lang="en-US" altLang="ko-KR" b="1" dirty="0">
                <a:solidFill>
                  <a:schemeClr val="tx2"/>
                </a:solidFill>
              </a:rPr>
              <a:t>http://machinelearningmastery.com/tactics-to-combat-imbalanced-classes-in-your-machine-learning-dataset/</a:t>
            </a:r>
            <a:endParaRPr lang="ko-KR" altLang="en-US" b="1" dirty="0">
              <a:solidFill>
                <a:schemeClr val="tx2"/>
              </a:solidFill>
            </a:endParaRPr>
          </a:p>
        </p:txBody>
      </p:sp>
      <p:sp>
        <p:nvSpPr>
          <p:cNvPr id="6" name="TextBox 5"/>
          <p:cNvSpPr txBox="1"/>
          <p:nvPr/>
        </p:nvSpPr>
        <p:spPr>
          <a:xfrm>
            <a:off x="1031553" y="5587119"/>
            <a:ext cx="10441143" cy="646331"/>
          </a:xfrm>
          <a:prstGeom prst="rect">
            <a:avLst/>
          </a:prstGeom>
          <a:noFill/>
        </p:spPr>
        <p:txBody>
          <a:bodyPr wrap="square" rtlCol="0">
            <a:spAutoFit/>
          </a:bodyPr>
          <a:lstStyle/>
          <a:p>
            <a:pPr algn="ctr"/>
            <a:r>
              <a:rPr lang="en-US" altLang="ko-KR" b="1" dirty="0" smtClean="0">
                <a:solidFill>
                  <a:schemeClr val="tx1">
                    <a:lumMod val="65000"/>
                    <a:lumOff val="35000"/>
                  </a:schemeClr>
                </a:solidFill>
              </a:rPr>
              <a:t>We get 90% accuracy immediately.</a:t>
            </a:r>
          </a:p>
          <a:p>
            <a:pPr algn="ctr"/>
            <a:r>
              <a:rPr lang="en-US" altLang="ko-KR" b="1" dirty="0" smtClean="0">
                <a:solidFill>
                  <a:schemeClr val="tx1">
                    <a:lumMod val="65000"/>
                    <a:lumOff val="35000"/>
                  </a:schemeClr>
                </a:solidFill>
              </a:rPr>
              <a:t>This result is false because of imbalanced data. </a:t>
            </a:r>
            <a:endParaRPr lang="ko-KR" altLang="en-US" b="1" dirty="0">
              <a:solidFill>
                <a:schemeClr val="tx1">
                  <a:lumMod val="65000"/>
                  <a:lumOff val="35000"/>
                </a:schemeClr>
              </a:solidFill>
            </a:endParaRPr>
          </a:p>
        </p:txBody>
      </p:sp>
      <p:sp>
        <p:nvSpPr>
          <p:cNvPr id="7" name="TextBox 6"/>
          <p:cNvSpPr txBox="1"/>
          <p:nvPr/>
        </p:nvSpPr>
        <p:spPr>
          <a:xfrm>
            <a:off x="4499799" y="4712716"/>
            <a:ext cx="3675302" cy="369332"/>
          </a:xfrm>
          <a:prstGeom prst="rect">
            <a:avLst/>
          </a:prstGeom>
          <a:noFill/>
        </p:spPr>
        <p:txBody>
          <a:bodyPr wrap="none" rtlCol="0">
            <a:spAutoFit/>
          </a:bodyPr>
          <a:lstStyle/>
          <a:p>
            <a:r>
              <a:rPr lang="en-US" altLang="ko-KR" b="1" dirty="0" smtClean="0">
                <a:solidFill>
                  <a:schemeClr val="tx1">
                    <a:lumMod val="65000"/>
                    <a:lumOff val="35000"/>
                  </a:schemeClr>
                </a:solidFill>
              </a:rPr>
              <a:t>Imbalanced class -&gt; </a:t>
            </a:r>
            <a:r>
              <a:rPr lang="en-US" altLang="ko-KR" b="1" dirty="0" smtClean="0">
                <a:solidFill>
                  <a:srgbClr val="FF0000"/>
                </a:solidFill>
              </a:rPr>
              <a:t>Overfitting</a:t>
            </a:r>
            <a:endParaRPr lang="ko-KR" altLang="en-US" b="1" dirty="0">
              <a:solidFill>
                <a:srgbClr val="FF0000"/>
              </a:solidFill>
            </a:endParaRPr>
          </a:p>
        </p:txBody>
      </p:sp>
      <p:sp>
        <p:nvSpPr>
          <p:cNvPr id="8" name="아래쪽 화살표 7"/>
          <p:cNvSpPr/>
          <p:nvPr/>
        </p:nvSpPr>
        <p:spPr>
          <a:xfrm>
            <a:off x="6086292" y="5076850"/>
            <a:ext cx="448888" cy="552488"/>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3" name="제목 2"/>
          <p:cNvSpPr>
            <a:spLocks noGrp="1"/>
          </p:cNvSpPr>
          <p:nvPr>
            <p:ph type="title"/>
          </p:nvPr>
        </p:nvSpPr>
        <p:spPr/>
        <p:txBody>
          <a:bodyPr>
            <a:noAutofit/>
          </a:bodyPr>
          <a:lstStyle/>
          <a:p>
            <a:r>
              <a:rPr lang="en-US" altLang="ko-KR" sz="2400" b="1" dirty="0">
                <a:latin typeface="Calibri" panose="020F0502020204030204" pitchFamily="34" charset="0"/>
                <a:ea typeface="맑은 고딕" panose="020B0503020000020004" pitchFamily="50" charset="-127"/>
                <a:cs typeface="Calibri" panose="020F0502020204030204" pitchFamily="34" charset="0"/>
              </a:rPr>
              <a:t>II. </a:t>
            </a:r>
            <a:r>
              <a:rPr lang="en-US" altLang="ko-KR" sz="2400" b="1" dirty="0" smtClean="0">
                <a:latin typeface="Calibri" panose="020F0502020204030204" pitchFamily="34" charset="0"/>
                <a:ea typeface="맑은 고딕" panose="020B0503020000020004" pitchFamily="50" charset="-127"/>
                <a:cs typeface="Calibri" panose="020F0502020204030204" pitchFamily="34" charset="0"/>
              </a:rPr>
              <a:t>Related work</a:t>
            </a:r>
            <a:endParaRPr lang="ko-KR" altLang="en-US" sz="2400" dirty="0"/>
          </a:p>
        </p:txBody>
      </p:sp>
      <p:sp>
        <p:nvSpPr>
          <p:cNvPr id="9" name="TextBox 8"/>
          <p:cNvSpPr txBox="1"/>
          <p:nvPr/>
        </p:nvSpPr>
        <p:spPr>
          <a:xfrm>
            <a:off x="1185573" y="1547104"/>
            <a:ext cx="6989528" cy="2708434"/>
          </a:xfrm>
          <a:prstGeom prst="rect">
            <a:avLst/>
          </a:prstGeom>
          <a:noFill/>
        </p:spPr>
        <p:txBody>
          <a:bodyPr wrap="square" rtlCol="0">
            <a:spAutoFit/>
          </a:bodyPr>
          <a:lstStyle/>
          <a:p>
            <a:r>
              <a:rPr lang="en-US" altLang="ko-KR" b="1" dirty="0" smtClean="0">
                <a:solidFill>
                  <a:schemeClr val="tx1">
                    <a:lumMod val="65000"/>
                    <a:lumOff val="35000"/>
                  </a:schemeClr>
                </a:solidFill>
                <a:latin typeface="Calibri" panose="020F0502020204030204" pitchFamily="34" charset="0"/>
                <a:cs typeface="Calibri" panose="020F0502020204030204" pitchFamily="34" charset="0"/>
              </a:rPr>
              <a:t>Imbalanced data : between normal data and error data.</a:t>
            </a:r>
          </a:p>
          <a:p>
            <a:endParaRPr lang="en-US" altLang="ko-KR" dirty="0" smtClean="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Calibri" panose="020F0502020204030204" pitchFamily="34" charset="0"/>
              <a:buChar char="◦"/>
            </a:pPr>
            <a:r>
              <a:rPr lang="en-US" altLang="ko-KR" sz="1600" dirty="0" smtClean="0">
                <a:solidFill>
                  <a:schemeClr val="tx1">
                    <a:lumMod val="65000"/>
                    <a:lumOff val="35000"/>
                  </a:schemeClr>
                </a:solidFill>
                <a:latin typeface="Calibri" panose="020F0502020204030204" pitchFamily="34" charset="0"/>
                <a:cs typeface="Calibri" panose="020F0502020204030204" pitchFamily="34" charset="0"/>
              </a:rPr>
              <a:t>case #1 </a:t>
            </a:r>
            <a:br>
              <a:rPr lang="en-US" altLang="ko-KR" sz="1600" dirty="0" smtClean="0">
                <a:solidFill>
                  <a:schemeClr val="tx1">
                    <a:lumMod val="65000"/>
                    <a:lumOff val="35000"/>
                  </a:schemeClr>
                </a:solidFill>
                <a:latin typeface="Calibri" panose="020F0502020204030204" pitchFamily="34" charset="0"/>
                <a:cs typeface="Calibri" panose="020F0502020204030204" pitchFamily="34" charset="0"/>
              </a:rPr>
            </a:br>
            <a:r>
              <a:rPr lang="en-US" altLang="ko-KR" sz="1400" dirty="0" smtClean="0">
                <a:solidFill>
                  <a:schemeClr val="tx1">
                    <a:lumMod val="65000"/>
                    <a:lumOff val="35000"/>
                  </a:schemeClr>
                </a:solidFill>
                <a:latin typeface="Calibri" panose="020F0502020204030204" pitchFamily="34" charset="0"/>
                <a:cs typeface="Calibri" panose="020F0502020204030204" pitchFamily="34" charset="0"/>
              </a:rPr>
              <a:t>“I </a:t>
            </a:r>
            <a:r>
              <a:rPr lang="en-US" altLang="ko-KR" sz="1400" dirty="0">
                <a:solidFill>
                  <a:schemeClr val="tx1">
                    <a:lumMod val="65000"/>
                    <a:lumOff val="35000"/>
                  </a:schemeClr>
                </a:solidFill>
                <a:latin typeface="Calibri" panose="020F0502020204030204" pitchFamily="34" charset="0"/>
                <a:cs typeface="Calibri" panose="020F0502020204030204" pitchFamily="34" charset="0"/>
              </a:rPr>
              <a:t>have a binary classification problem and one class is present with </a:t>
            </a:r>
            <a:r>
              <a:rPr lang="en-US" altLang="ko-KR" sz="1400" b="1" dirty="0">
                <a:solidFill>
                  <a:schemeClr val="tx1">
                    <a:lumMod val="65000"/>
                    <a:lumOff val="35000"/>
                  </a:schemeClr>
                </a:solidFill>
                <a:latin typeface="Calibri" panose="020F0502020204030204" pitchFamily="34" charset="0"/>
                <a:cs typeface="Calibri" panose="020F0502020204030204" pitchFamily="34" charset="0"/>
              </a:rPr>
              <a:t>60:1 </a:t>
            </a:r>
            <a:r>
              <a:rPr lang="en-US" altLang="ko-KR" sz="1400" dirty="0">
                <a:solidFill>
                  <a:schemeClr val="tx1">
                    <a:lumMod val="65000"/>
                    <a:lumOff val="35000"/>
                  </a:schemeClr>
                </a:solidFill>
                <a:latin typeface="Calibri" panose="020F0502020204030204" pitchFamily="34" charset="0"/>
                <a:cs typeface="Calibri" panose="020F0502020204030204" pitchFamily="34" charset="0"/>
              </a:rPr>
              <a:t>ratio in my training set. I used the logistic regression and the result seems to just </a:t>
            </a:r>
            <a:r>
              <a:rPr lang="en-US" altLang="ko-KR" sz="1400" b="1" dirty="0">
                <a:solidFill>
                  <a:srgbClr val="FF0000"/>
                </a:solidFill>
                <a:latin typeface="Calibri" panose="020F0502020204030204" pitchFamily="34" charset="0"/>
                <a:cs typeface="Calibri" panose="020F0502020204030204" pitchFamily="34" charset="0"/>
              </a:rPr>
              <a:t>ignores one class</a:t>
            </a:r>
            <a:r>
              <a:rPr lang="en-US" altLang="ko-KR" sz="1400" b="1" dirty="0">
                <a:solidFill>
                  <a:schemeClr val="tx1">
                    <a:lumMod val="65000"/>
                    <a:lumOff val="35000"/>
                  </a:schemeClr>
                </a:solidFill>
                <a:latin typeface="Calibri" panose="020F0502020204030204" pitchFamily="34" charset="0"/>
                <a:cs typeface="Calibri" panose="020F0502020204030204" pitchFamily="34" charset="0"/>
              </a:rPr>
              <a:t>.”</a:t>
            </a:r>
          </a:p>
          <a:p>
            <a:pPr marL="342900" indent="-342900">
              <a:buFont typeface="Calibri" panose="020F0502020204030204" pitchFamily="34" charset="0"/>
              <a:buChar char="◦"/>
            </a:pPr>
            <a:endParaRPr lang="en-US" altLang="ko-KR" sz="1600" dirty="0" smtClean="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Calibri" panose="020F0502020204030204" pitchFamily="34" charset="0"/>
              <a:buChar char="◦"/>
            </a:pPr>
            <a:endParaRPr lang="en-US" altLang="ko-KR" sz="16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Calibri" panose="020F0502020204030204" pitchFamily="34" charset="0"/>
              <a:buChar char="◦"/>
            </a:pPr>
            <a:r>
              <a:rPr lang="en-US" altLang="ko-KR" sz="1600" dirty="0" smtClean="0">
                <a:solidFill>
                  <a:schemeClr val="tx1">
                    <a:lumMod val="65000"/>
                    <a:lumOff val="35000"/>
                  </a:schemeClr>
                </a:solidFill>
                <a:latin typeface="Calibri" panose="020F0502020204030204" pitchFamily="34" charset="0"/>
                <a:cs typeface="Calibri" panose="020F0502020204030204" pitchFamily="34" charset="0"/>
              </a:rPr>
              <a:t>case #2</a:t>
            </a:r>
            <a:br>
              <a:rPr lang="en-US" altLang="ko-KR" sz="1600" dirty="0" smtClean="0">
                <a:solidFill>
                  <a:schemeClr val="tx1">
                    <a:lumMod val="65000"/>
                    <a:lumOff val="35000"/>
                  </a:schemeClr>
                </a:solidFill>
                <a:latin typeface="Calibri" panose="020F0502020204030204" pitchFamily="34" charset="0"/>
                <a:cs typeface="Calibri" panose="020F0502020204030204" pitchFamily="34" charset="0"/>
              </a:rPr>
            </a:br>
            <a:r>
              <a:rPr lang="en-US" altLang="ko-KR" sz="1400" dirty="0" smtClean="0">
                <a:solidFill>
                  <a:schemeClr val="tx1">
                    <a:lumMod val="65000"/>
                    <a:lumOff val="35000"/>
                  </a:schemeClr>
                </a:solidFill>
                <a:latin typeface="Calibri" panose="020F0502020204030204" pitchFamily="34" charset="0"/>
                <a:cs typeface="Calibri" panose="020F0502020204030204" pitchFamily="34" charset="0"/>
              </a:rPr>
              <a:t>“I </a:t>
            </a:r>
            <a:r>
              <a:rPr lang="en-US" altLang="ko-KR" sz="1400" dirty="0">
                <a:solidFill>
                  <a:schemeClr val="tx1">
                    <a:lumMod val="65000"/>
                    <a:lumOff val="35000"/>
                  </a:schemeClr>
                </a:solidFill>
                <a:latin typeface="Calibri" panose="020F0502020204030204" pitchFamily="34" charset="0"/>
                <a:cs typeface="Calibri" panose="020F0502020204030204" pitchFamily="34" charset="0"/>
              </a:rPr>
              <a:t>am working on classification model. In my dataset I have three different labels to be classified, let them be A, B and C. But in the training dataset I have </a:t>
            </a:r>
            <a:r>
              <a:rPr lang="en-US" altLang="ko-KR" sz="1400" b="1" dirty="0">
                <a:solidFill>
                  <a:schemeClr val="tx1">
                    <a:lumMod val="65000"/>
                    <a:lumOff val="35000"/>
                  </a:schemeClr>
                </a:solidFill>
                <a:latin typeface="Calibri" panose="020F0502020204030204" pitchFamily="34" charset="0"/>
                <a:cs typeface="Calibri" panose="020F0502020204030204" pitchFamily="34" charset="0"/>
              </a:rPr>
              <a:t>A dataset with 70% volume, B with 25% and C with 5%. </a:t>
            </a:r>
            <a:r>
              <a:rPr lang="en-US" altLang="ko-KR" sz="1400" dirty="0">
                <a:solidFill>
                  <a:schemeClr val="tx1">
                    <a:lumMod val="65000"/>
                    <a:lumOff val="35000"/>
                  </a:schemeClr>
                </a:solidFill>
                <a:latin typeface="Calibri" panose="020F0502020204030204" pitchFamily="34" charset="0"/>
                <a:cs typeface="Calibri" panose="020F0502020204030204" pitchFamily="34" charset="0"/>
              </a:rPr>
              <a:t>Most of time my results are </a:t>
            </a:r>
            <a:r>
              <a:rPr lang="en-US" altLang="ko-KR" sz="1400" b="1" dirty="0" err="1">
                <a:solidFill>
                  <a:srgbClr val="FF0000"/>
                </a:solidFill>
                <a:latin typeface="Calibri" panose="020F0502020204030204" pitchFamily="34" charset="0"/>
                <a:cs typeface="Calibri" panose="020F0502020204030204" pitchFamily="34" charset="0"/>
              </a:rPr>
              <a:t>overfit</a:t>
            </a:r>
            <a:r>
              <a:rPr lang="en-US" altLang="ko-KR" sz="1400" b="1" dirty="0">
                <a:solidFill>
                  <a:srgbClr val="FF0000"/>
                </a:solidFill>
                <a:latin typeface="Calibri" panose="020F0502020204030204" pitchFamily="34" charset="0"/>
                <a:cs typeface="Calibri" panose="020F0502020204030204" pitchFamily="34" charset="0"/>
              </a:rPr>
              <a:t> </a:t>
            </a:r>
            <a:r>
              <a:rPr lang="en-US" altLang="ko-KR" sz="1400" b="1" dirty="0">
                <a:solidFill>
                  <a:schemeClr val="tx1">
                    <a:lumMod val="65000"/>
                    <a:lumOff val="35000"/>
                  </a:schemeClr>
                </a:solidFill>
                <a:latin typeface="Calibri" panose="020F0502020204030204" pitchFamily="34" charset="0"/>
                <a:cs typeface="Calibri" panose="020F0502020204030204" pitchFamily="34" charset="0"/>
              </a:rPr>
              <a:t>to A.”</a:t>
            </a:r>
          </a:p>
        </p:txBody>
      </p:sp>
      <p:sp>
        <p:nvSpPr>
          <p:cNvPr id="11" name="타원 10"/>
          <p:cNvSpPr/>
          <p:nvPr/>
        </p:nvSpPr>
        <p:spPr>
          <a:xfrm>
            <a:off x="9213256" y="1983956"/>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2" name="타원 11"/>
          <p:cNvSpPr/>
          <p:nvPr/>
        </p:nvSpPr>
        <p:spPr>
          <a:xfrm>
            <a:off x="9041806" y="2041106"/>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3" name="타원 12"/>
          <p:cNvSpPr/>
          <p:nvPr/>
        </p:nvSpPr>
        <p:spPr>
          <a:xfrm>
            <a:off x="9200557" y="2098256"/>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4" name="타원 13"/>
          <p:cNvSpPr/>
          <p:nvPr/>
        </p:nvSpPr>
        <p:spPr>
          <a:xfrm>
            <a:off x="9098956" y="212683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5" name="타원 14"/>
          <p:cNvSpPr/>
          <p:nvPr/>
        </p:nvSpPr>
        <p:spPr>
          <a:xfrm>
            <a:off x="8927506" y="218398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6" name="타원 15"/>
          <p:cNvSpPr/>
          <p:nvPr/>
        </p:nvSpPr>
        <p:spPr>
          <a:xfrm>
            <a:off x="9086257" y="224113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7" name="타원 16"/>
          <p:cNvSpPr/>
          <p:nvPr/>
        </p:nvSpPr>
        <p:spPr>
          <a:xfrm>
            <a:off x="9454556" y="201253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8" name="타원 17"/>
          <p:cNvSpPr/>
          <p:nvPr/>
        </p:nvSpPr>
        <p:spPr>
          <a:xfrm>
            <a:off x="9283106" y="206968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9" name="타원 18"/>
          <p:cNvSpPr/>
          <p:nvPr/>
        </p:nvSpPr>
        <p:spPr>
          <a:xfrm>
            <a:off x="9441857" y="212683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0" name="타원 19"/>
          <p:cNvSpPr/>
          <p:nvPr/>
        </p:nvSpPr>
        <p:spPr>
          <a:xfrm>
            <a:off x="9340256" y="2155406"/>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1" name="타원 20"/>
          <p:cNvSpPr/>
          <p:nvPr/>
        </p:nvSpPr>
        <p:spPr>
          <a:xfrm>
            <a:off x="9200557" y="2192107"/>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2" name="타원 21"/>
          <p:cNvSpPr/>
          <p:nvPr/>
        </p:nvSpPr>
        <p:spPr>
          <a:xfrm>
            <a:off x="9187858" y="2306407"/>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3" name="타원 22"/>
          <p:cNvSpPr/>
          <p:nvPr/>
        </p:nvSpPr>
        <p:spPr>
          <a:xfrm>
            <a:off x="9441857" y="2220682"/>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4" name="타원 23"/>
          <p:cNvSpPr/>
          <p:nvPr/>
        </p:nvSpPr>
        <p:spPr>
          <a:xfrm>
            <a:off x="9098956" y="2363934"/>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5" name="타원 24"/>
          <p:cNvSpPr/>
          <p:nvPr/>
        </p:nvSpPr>
        <p:spPr>
          <a:xfrm>
            <a:off x="9086257" y="2478234"/>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6" name="타원 25"/>
          <p:cNvSpPr/>
          <p:nvPr/>
        </p:nvSpPr>
        <p:spPr>
          <a:xfrm>
            <a:off x="9340256" y="2392509"/>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7" name="타원 26"/>
          <p:cNvSpPr/>
          <p:nvPr/>
        </p:nvSpPr>
        <p:spPr>
          <a:xfrm>
            <a:off x="8940207" y="2381207"/>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8" name="타원 27"/>
          <p:cNvSpPr/>
          <p:nvPr/>
        </p:nvSpPr>
        <p:spPr>
          <a:xfrm>
            <a:off x="8927508" y="2495507"/>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9" name="타원 28"/>
          <p:cNvSpPr/>
          <p:nvPr/>
        </p:nvSpPr>
        <p:spPr>
          <a:xfrm>
            <a:off x="9181507" y="2409782"/>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30" name="타원 29"/>
          <p:cNvSpPr/>
          <p:nvPr/>
        </p:nvSpPr>
        <p:spPr>
          <a:xfrm>
            <a:off x="9079906" y="2581609"/>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39" name="타원 38"/>
          <p:cNvSpPr/>
          <p:nvPr/>
        </p:nvSpPr>
        <p:spPr>
          <a:xfrm>
            <a:off x="9276760" y="2318085"/>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40" name="타원 39"/>
          <p:cNvSpPr/>
          <p:nvPr/>
        </p:nvSpPr>
        <p:spPr>
          <a:xfrm>
            <a:off x="9530759" y="2232360"/>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41" name="타원 40"/>
          <p:cNvSpPr/>
          <p:nvPr/>
        </p:nvSpPr>
        <p:spPr>
          <a:xfrm>
            <a:off x="9359309" y="2289510"/>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42" name="타원 41"/>
          <p:cNvSpPr/>
          <p:nvPr/>
        </p:nvSpPr>
        <p:spPr>
          <a:xfrm>
            <a:off x="9518060" y="2346660"/>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43" name="타원 42"/>
          <p:cNvSpPr/>
          <p:nvPr/>
        </p:nvSpPr>
        <p:spPr>
          <a:xfrm>
            <a:off x="9416459" y="2375235"/>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44" name="타원 43"/>
          <p:cNvSpPr/>
          <p:nvPr/>
        </p:nvSpPr>
        <p:spPr>
          <a:xfrm>
            <a:off x="9276760" y="2411936"/>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45" name="타원 44"/>
          <p:cNvSpPr/>
          <p:nvPr/>
        </p:nvSpPr>
        <p:spPr>
          <a:xfrm>
            <a:off x="9264061" y="2526236"/>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46" name="타원 45"/>
          <p:cNvSpPr/>
          <p:nvPr/>
        </p:nvSpPr>
        <p:spPr>
          <a:xfrm>
            <a:off x="9518060" y="244051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48" name="TextBox 47"/>
          <p:cNvSpPr txBox="1"/>
          <p:nvPr/>
        </p:nvSpPr>
        <p:spPr>
          <a:xfrm>
            <a:off x="9449628" y="2714904"/>
            <a:ext cx="312906" cy="230832"/>
          </a:xfrm>
          <a:prstGeom prst="rect">
            <a:avLst/>
          </a:prstGeom>
          <a:noFill/>
        </p:spPr>
        <p:txBody>
          <a:bodyPr wrap="none" rtlCol="0">
            <a:spAutoFit/>
          </a:bodyPr>
          <a:lstStyle/>
          <a:p>
            <a:r>
              <a:rPr lang="en-US" altLang="ko-KR" sz="900" dirty="0" smtClean="0">
                <a:solidFill>
                  <a:schemeClr val="bg1">
                    <a:lumMod val="50000"/>
                  </a:schemeClr>
                </a:solidFill>
              </a:rPr>
              <a:t>60</a:t>
            </a:r>
            <a:endParaRPr lang="ko-KR" altLang="en-US" sz="900" dirty="0">
              <a:solidFill>
                <a:schemeClr val="bg1">
                  <a:lumMod val="50000"/>
                </a:schemeClr>
              </a:solidFill>
            </a:endParaRPr>
          </a:p>
        </p:txBody>
      </p:sp>
      <p:sp>
        <p:nvSpPr>
          <p:cNvPr id="76" name="타원 75"/>
          <p:cNvSpPr/>
          <p:nvPr/>
        </p:nvSpPr>
        <p:spPr>
          <a:xfrm>
            <a:off x="9876834" y="1983956"/>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77" name="타원 76"/>
          <p:cNvSpPr/>
          <p:nvPr/>
        </p:nvSpPr>
        <p:spPr>
          <a:xfrm>
            <a:off x="9705384" y="2041106"/>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78" name="타원 77"/>
          <p:cNvSpPr/>
          <p:nvPr/>
        </p:nvSpPr>
        <p:spPr>
          <a:xfrm>
            <a:off x="9864135" y="2098256"/>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79" name="타원 78"/>
          <p:cNvSpPr/>
          <p:nvPr/>
        </p:nvSpPr>
        <p:spPr>
          <a:xfrm>
            <a:off x="9762534" y="212683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80" name="타원 79"/>
          <p:cNvSpPr/>
          <p:nvPr/>
        </p:nvSpPr>
        <p:spPr>
          <a:xfrm>
            <a:off x="9591084" y="218398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81" name="타원 80"/>
          <p:cNvSpPr/>
          <p:nvPr/>
        </p:nvSpPr>
        <p:spPr>
          <a:xfrm>
            <a:off x="9749835" y="224113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82" name="타원 81"/>
          <p:cNvSpPr/>
          <p:nvPr/>
        </p:nvSpPr>
        <p:spPr>
          <a:xfrm>
            <a:off x="10118134" y="201253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83" name="타원 82"/>
          <p:cNvSpPr/>
          <p:nvPr/>
        </p:nvSpPr>
        <p:spPr>
          <a:xfrm>
            <a:off x="9946684" y="206968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84" name="타원 83"/>
          <p:cNvSpPr/>
          <p:nvPr/>
        </p:nvSpPr>
        <p:spPr>
          <a:xfrm>
            <a:off x="10105435" y="212683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85" name="타원 84"/>
          <p:cNvSpPr/>
          <p:nvPr/>
        </p:nvSpPr>
        <p:spPr>
          <a:xfrm>
            <a:off x="10003834" y="2155406"/>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86" name="타원 85"/>
          <p:cNvSpPr/>
          <p:nvPr/>
        </p:nvSpPr>
        <p:spPr>
          <a:xfrm>
            <a:off x="9864135" y="2192107"/>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87" name="타원 86"/>
          <p:cNvSpPr/>
          <p:nvPr/>
        </p:nvSpPr>
        <p:spPr>
          <a:xfrm>
            <a:off x="9851436" y="2306407"/>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88" name="타원 87"/>
          <p:cNvSpPr/>
          <p:nvPr/>
        </p:nvSpPr>
        <p:spPr>
          <a:xfrm>
            <a:off x="10105435" y="2220682"/>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89" name="타원 88"/>
          <p:cNvSpPr/>
          <p:nvPr/>
        </p:nvSpPr>
        <p:spPr>
          <a:xfrm>
            <a:off x="9762534" y="2363934"/>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90" name="타원 89"/>
          <p:cNvSpPr/>
          <p:nvPr/>
        </p:nvSpPr>
        <p:spPr>
          <a:xfrm>
            <a:off x="9749835" y="2478234"/>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91" name="타원 90"/>
          <p:cNvSpPr/>
          <p:nvPr/>
        </p:nvSpPr>
        <p:spPr>
          <a:xfrm>
            <a:off x="10003834" y="2392509"/>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92" name="타원 91"/>
          <p:cNvSpPr/>
          <p:nvPr/>
        </p:nvSpPr>
        <p:spPr>
          <a:xfrm>
            <a:off x="9603785" y="2381207"/>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93" name="타원 92"/>
          <p:cNvSpPr/>
          <p:nvPr/>
        </p:nvSpPr>
        <p:spPr>
          <a:xfrm>
            <a:off x="9591086" y="2495507"/>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94" name="타원 93"/>
          <p:cNvSpPr/>
          <p:nvPr/>
        </p:nvSpPr>
        <p:spPr>
          <a:xfrm>
            <a:off x="9845085" y="2409782"/>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95" name="타원 94"/>
          <p:cNvSpPr/>
          <p:nvPr/>
        </p:nvSpPr>
        <p:spPr>
          <a:xfrm>
            <a:off x="9940338" y="2318085"/>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96" name="타원 95"/>
          <p:cNvSpPr/>
          <p:nvPr/>
        </p:nvSpPr>
        <p:spPr>
          <a:xfrm>
            <a:off x="10194337" y="2232360"/>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97" name="타원 96"/>
          <p:cNvSpPr/>
          <p:nvPr/>
        </p:nvSpPr>
        <p:spPr>
          <a:xfrm>
            <a:off x="10022887" y="2289510"/>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98" name="타원 97"/>
          <p:cNvSpPr/>
          <p:nvPr/>
        </p:nvSpPr>
        <p:spPr>
          <a:xfrm>
            <a:off x="10181638" y="2346660"/>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99" name="타원 98"/>
          <p:cNvSpPr/>
          <p:nvPr/>
        </p:nvSpPr>
        <p:spPr>
          <a:xfrm>
            <a:off x="10080037" y="2375235"/>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00" name="타원 99"/>
          <p:cNvSpPr/>
          <p:nvPr/>
        </p:nvSpPr>
        <p:spPr>
          <a:xfrm>
            <a:off x="9940338" y="2411936"/>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01" name="타원 100"/>
          <p:cNvSpPr/>
          <p:nvPr/>
        </p:nvSpPr>
        <p:spPr>
          <a:xfrm>
            <a:off x="9927639" y="2526236"/>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02" name="타원 101"/>
          <p:cNvSpPr/>
          <p:nvPr/>
        </p:nvSpPr>
        <p:spPr>
          <a:xfrm>
            <a:off x="10181638" y="244051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03" name="타원 102"/>
          <p:cNvSpPr/>
          <p:nvPr/>
        </p:nvSpPr>
        <p:spPr>
          <a:xfrm>
            <a:off x="11105559" y="2298281"/>
            <a:ext cx="57150" cy="5715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p>
        </p:txBody>
      </p:sp>
      <p:sp>
        <p:nvSpPr>
          <p:cNvPr id="104" name="TextBox 103"/>
          <p:cNvSpPr txBox="1"/>
          <p:nvPr/>
        </p:nvSpPr>
        <p:spPr>
          <a:xfrm>
            <a:off x="11009741" y="2675063"/>
            <a:ext cx="248786" cy="230832"/>
          </a:xfrm>
          <a:prstGeom prst="rect">
            <a:avLst/>
          </a:prstGeom>
          <a:noFill/>
        </p:spPr>
        <p:txBody>
          <a:bodyPr wrap="none" rtlCol="0">
            <a:spAutoFit/>
          </a:bodyPr>
          <a:lstStyle/>
          <a:p>
            <a:r>
              <a:rPr lang="en-US" altLang="ko-KR" sz="900" dirty="0" smtClean="0">
                <a:solidFill>
                  <a:schemeClr val="bg1">
                    <a:lumMod val="50000"/>
                  </a:schemeClr>
                </a:solidFill>
              </a:rPr>
              <a:t>1</a:t>
            </a:r>
            <a:endParaRPr lang="ko-KR" altLang="en-US" sz="900" dirty="0">
              <a:solidFill>
                <a:schemeClr val="bg1">
                  <a:lumMod val="50000"/>
                </a:schemeClr>
              </a:solidFill>
            </a:endParaRPr>
          </a:p>
        </p:txBody>
      </p:sp>
      <p:sp>
        <p:nvSpPr>
          <p:cNvPr id="105" name="타원 104"/>
          <p:cNvSpPr/>
          <p:nvPr/>
        </p:nvSpPr>
        <p:spPr>
          <a:xfrm>
            <a:off x="9667611" y="2286924"/>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06" name="타원 105"/>
          <p:cNvSpPr/>
          <p:nvPr/>
        </p:nvSpPr>
        <p:spPr>
          <a:xfrm>
            <a:off x="9523147" y="2086883"/>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07" name="타원 106"/>
          <p:cNvSpPr/>
          <p:nvPr/>
        </p:nvSpPr>
        <p:spPr>
          <a:xfrm>
            <a:off x="9676809" y="2126831"/>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08" name="타원 107"/>
          <p:cNvSpPr/>
          <p:nvPr/>
        </p:nvSpPr>
        <p:spPr>
          <a:xfrm>
            <a:off x="9676809" y="2416608"/>
            <a:ext cx="57150" cy="57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09" name="TextBox 108"/>
          <p:cNvSpPr txBox="1"/>
          <p:nvPr/>
        </p:nvSpPr>
        <p:spPr>
          <a:xfrm>
            <a:off x="8162402" y="2676598"/>
            <a:ext cx="452368" cy="230832"/>
          </a:xfrm>
          <a:prstGeom prst="rect">
            <a:avLst/>
          </a:prstGeom>
          <a:noFill/>
        </p:spPr>
        <p:txBody>
          <a:bodyPr wrap="none" rtlCol="0">
            <a:spAutoFit/>
          </a:bodyPr>
          <a:lstStyle/>
          <a:p>
            <a:r>
              <a:rPr lang="en-US" altLang="ko-KR" sz="900" dirty="0" smtClean="0">
                <a:solidFill>
                  <a:schemeClr val="bg1">
                    <a:lumMod val="50000"/>
                  </a:schemeClr>
                </a:solidFill>
              </a:rPr>
              <a:t>Ratio</a:t>
            </a:r>
            <a:endParaRPr lang="ko-KR" altLang="en-US" sz="900" dirty="0">
              <a:solidFill>
                <a:schemeClr val="bg1">
                  <a:lumMod val="50000"/>
                </a:schemeClr>
              </a:solidFill>
            </a:endParaRPr>
          </a:p>
        </p:txBody>
      </p:sp>
      <p:sp>
        <p:nvSpPr>
          <p:cNvPr id="110" name="TextBox 109"/>
          <p:cNvSpPr txBox="1"/>
          <p:nvPr/>
        </p:nvSpPr>
        <p:spPr>
          <a:xfrm>
            <a:off x="8162402" y="2200210"/>
            <a:ext cx="426720" cy="230832"/>
          </a:xfrm>
          <a:prstGeom prst="rect">
            <a:avLst/>
          </a:prstGeom>
          <a:noFill/>
        </p:spPr>
        <p:txBody>
          <a:bodyPr wrap="none" rtlCol="0">
            <a:spAutoFit/>
          </a:bodyPr>
          <a:lstStyle/>
          <a:p>
            <a:r>
              <a:rPr lang="en-US" altLang="ko-KR" sz="900" dirty="0" smtClean="0">
                <a:solidFill>
                  <a:schemeClr val="bg1">
                    <a:lumMod val="50000"/>
                  </a:schemeClr>
                </a:solidFill>
              </a:rPr>
              <a:t>Data</a:t>
            </a:r>
            <a:endParaRPr lang="ko-KR" altLang="en-US" sz="900" dirty="0">
              <a:solidFill>
                <a:schemeClr val="bg1">
                  <a:lumMod val="50000"/>
                </a:schemeClr>
              </a:solidFill>
            </a:endParaRPr>
          </a:p>
        </p:txBody>
      </p:sp>
      <p:sp>
        <p:nvSpPr>
          <p:cNvPr id="111" name="직사각형 110"/>
          <p:cNvSpPr/>
          <p:nvPr/>
        </p:nvSpPr>
        <p:spPr>
          <a:xfrm>
            <a:off x="10589559" y="1897767"/>
            <a:ext cx="1102659" cy="1057958"/>
          </a:xfrm>
          <a:prstGeom prst="rect">
            <a:avLst/>
          </a:prstGeom>
          <a:solidFill>
            <a:schemeClr val="bg1">
              <a:lumMod val="75000"/>
              <a:alpha val="78000"/>
            </a:schemeClr>
          </a:solidFill>
          <a:ln>
            <a:solidFill>
              <a:schemeClr val="bg1">
                <a:lumMod val="65000"/>
              </a:schemeClr>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118" name="타원 117"/>
          <p:cNvSpPr/>
          <p:nvPr/>
        </p:nvSpPr>
        <p:spPr>
          <a:xfrm>
            <a:off x="9118760" y="3306356"/>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19" name="타원 118"/>
          <p:cNvSpPr/>
          <p:nvPr/>
        </p:nvSpPr>
        <p:spPr>
          <a:xfrm>
            <a:off x="8947310" y="3363506"/>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20" name="타원 119"/>
          <p:cNvSpPr/>
          <p:nvPr/>
        </p:nvSpPr>
        <p:spPr>
          <a:xfrm>
            <a:off x="9106061" y="3420656"/>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21" name="타원 120"/>
          <p:cNvSpPr/>
          <p:nvPr/>
        </p:nvSpPr>
        <p:spPr>
          <a:xfrm>
            <a:off x="9004460" y="3449231"/>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24" name="타원 123"/>
          <p:cNvSpPr/>
          <p:nvPr/>
        </p:nvSpPr>
        <p:spPr>
          <a:xfrm>
            <a:off x="9106061" y="3514507"/>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27" name="타원 126"/>
          <p:cNvSpPr/>
          <p:nvPr/>
        </p:nvSpPr>
        <p:spPr>
          <a:xfrm>
            <a:off x="9004460" y="3686334"/>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32" name="타원 131"/>
          <p:cNvSpPr/>
          <p:nvPr/>
        </p:nvSpPr>
        <p:spPr>
          <a:xfrm>
            <a:off x="8940964" y="3611910"/>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33" name="타원 132"/>
          <p:cNvSpPr/>
          <p:nvPr/>
        </p:nvSpPr>
        <p:spPr>
          <a:xfrm>
            <a:off x="9194963" y="3526185"/>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34" name="타원 133"/>
          <p:cNvSpPr/>
          <p:nvPr/>
        </p:nvSpPr>
        <p:spPr>
          <a:xfrm>
            <a:off x="9023513" y="3583335"/>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35" name="타원 134"/>
          <p:cNvSpPr/>
          <p:nvPr/>
        </p:nvSpPr>
        <p:spPr>
          <a:xfrm>
            <a:off x="9182264" y="3640485"/>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36" name="타원 135"/>
          <p:cNvSpPr/>
          <p:nvPr/>
        </p:nvSpPr>
        <p:spPr>
          <a:xfrm>
            <a:off x="9080663" y="3669060"/>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37" name="타원 136"/>
          <p:cNvSpPr/>
          <p:nvPr/>
        </p:nvSpPr>
        <p:spPr>
          <a:xfrm>
            <a:off x="8940964" y="3705761"/>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38" name="타원 137"/>
          <p:cNvSpPr/>
          <p:nvPr/>
        </p:nvSpPr>
        <p:spPr>
          <a:xfrm>
            <a:off x="8928265" y="3820061"/>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39" name="타원 138"/>
          <p:cNvSpPr/>
          <p:nvPr/>
        </p:nvSpPr>
        <p:spPr>
          <a:xfrm>
            <a:off x="9182264" y="3734336"/>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40" name="TextBox 139"/>
          <p:cNvSpPr txBox="1"/>
          <p:nvPr/>
        </p:nvSpPr>
        <p:spPr>
          <a:xfrm>
            <a:off x="9275003" y="3988968"/>
            <a:ext cx="312906" cy="369332"/>
          </a:xfrm>
          <a:prstGeom prst="rect">
            <a:avLst/>
          </a:prstGeom>
          <a:noFill/>
        </p:spPr>
        <p:txBody>
          <a:bodyPr wrap="none" rtlCol="0">
            <a:spAutoFit/>
          </a:bodyPr>
          <a:lstStyle/>
          <a:p>
            <a:pPr algn="ctr"/>
            <a:r>
              <a:rPr lang="en-US" altLang="ko-KR" sz="900" dirty="0" smtClean="0">
                <a:solidFill>
                  <a:schemeClr val="bg1">
                    <a:lumMod val="50000"/>
                  </a:schemeClr>
                </a:solidFill>
              </a:rPr>
              <a:t>A</a:t>
            </a:r>
          </a:p>
          <a:p>
            <a:pPr algn="ctr"/>
            <a:r>
              <a:rPr lang="en-US" altLang="ko-KR" sz="900" dirty="0" smtClean="0">
                <a:solidFill>
                  <a:schemeClr val="bg1">
                    <a:lumMod val="50000"/>
                  </a:schemeClr>
                </a:solidFill>
              </a:rPr>
              <a:t>70</a:t>
            </a:r>
            <a:endParaRPr lang="ko-KR" altLang="en-US" sz="900" dirty="0">
              <a:solidFill>
                <a:schemeClr val="bg1">
                  <a:lumMod val="50000"/>
                </a:schemeClr>
              </a:solidFill>
            </a:endParaRPr>
          </a:p>
        </p:txBody>
      </p:sp>
      <p:sp>
        <p:nvSpPr>
          <p:cNvPr id="141" name="타원 140"/>
          <p:cNvSpPr/>
          <p:nvPr/>
        </p:nvSpPr>
        <p:spPr>
          <a:xfrm>
            <a:off x="9541038" y="3277781"/>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42" name="타원 141"/>
          <p:cNvSpPr/>
          <p:nvPr/>
        </p:nvSpPr>
        <p:spPr>
          <a:xfrm>
            <a:off x="9369588" y="3334931"/>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43" name="타원 142"/>
          <p:cNvSpPr/>
          <p:nvPr/>
        </p:nvSpPr>
        <p:spPr>
          <a:xfrm>
            <a:off x="9528339" y="3392081"/>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44" name="타원 143"/>
          <p:cNvSpPr/>
          <p:nvPr/>
        </p:nvSpPr>
        <p:spPr>
          <a:xfrm>
            <a:off x="9426738" y="3420656"/>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45" name="타원 144"/>
          <p:cNvSpPr/>
          <p:nvPr/>
        </p:nvSpPr>
        <p:spPr>
          <a:xfrm>
            <a:off x="9255288" y="3477806"/>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46" name="타원 145"/>
          <p:cNvSpPr/>
          <p:nvPr/>
        </p:nvSpPr>
        <p:spPr>
          <a:xfrm>
            <a:off x="9414039" y="3534956"/>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47" name="타원 146"/>
          <p:cNvSpPr/>
          <p:nvPr/>
        </p:nvSpPr>
        <p:spPr>
          <a:xfrm>
            <a:off x="9782338" y="3306356"/>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48" name="타원 147"/>
          <p:cNvSpPr/>
          <p:nvPr/>
        </p:nvSpPr>
        <p:spPr>
          <a:xfrm>
            <a:off x="9610888" y="3363506"/>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49" name="타원 148"/>
          <p:cNvSpPr/>
          <p:nvPr/>
        </p:nvSpPr>
        <p:spPr>
          <a:xfrm>
            <a:off x="9769639" y="3420656"/>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50" name="타원 149"/>
          <p:cNvSpPr/>
          <p:nvPr/>
        </p:nvSpPr>
        <p:spPr>
          <a:xfrm>
            <a:off x="9668038" y="3449231"/>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51" name="타원 150"/>
          <p:cNvSpPr/>
          <p:nvPr/>
        </p:nvSpPr>
        <p:spPr>
          <a:xfrm>
            <a:off x="9528339" y="3485932"/>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52" name="타원 151"/>
          <p:cNvSpPr/>
          <p:nvPr/>
        </p:nvSpPr>
        <p:spPr>
          <a:xfrm>
            <a:off x="9515640" y="3600232"/>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53" name="타원 152"/>
          <p:cNvSpPr/>
          <p:nvPr/>
        </p:nvSpPr>
        <p:spPr>
          <a:xfrm>
            <a:off x="9769639" y="3514507"/>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54" name="타원 153"/>
          <p:cNvSpPr/>
          <p:nvPr/>
        </p:nvSpPr>
        <p:spPr>
          <a:xfrm>
            <a:off x="9426738" y="3657759"/>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55" name="타원 154"/>
          <p:cNvSpPr/>
          <p:nvPr/>
        </p:nvSpPr>
        <p:spPr>
          <a:xfrm>
            <a:off x="9414039" y="3772059"/>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56" name="타원 155"/>
          <p:cNvSpPr/>
          <p:nvPr/>
        </p:nvSpPr>
        <p:spPr>
          <a:xfrm>
            <a:off x="9668038" y="3686334"/>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57" name="타원 156"/>
          <p:cNvSpPr/>
          <p:nvPr/>
        </p:nvSpPr>
        <p:spPr>
          <a:xfrm>
            <a:off x="9267989" y="3675032"/>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58" name="타원 157"/>
          <p:cNvSpPr/>
          <p:nvPr/>
        </p:nvSpPr>
        <p:spPr>
          <a:xfrm>
            <a:off x="9255290" y="3789332"/>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59" name="타원 158"/>
          <p:cNvSpPr/>
          <p:nvPr/>
        </p:nvSpPr>
        <p:spPr>
          <a:xfrm>
            <a:off x="9509289" y="3703607"/>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60" name="타원 159"/>
          <p:cNvSpPr/>
          <p:nvPr/>
        </p:nvSpPr>
        <p:spPr>
          <a:xfrm>
            <a:off x="9604542" y="3611910"/>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61" name="타원 160"/>
          <p:cNvSpPr/>
          <p:nvPr/>
        </p:nvSpPr>
        <p:spPr>
          <a:xfrm>
            <a:off x="9858541" y="3526185"/>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62" name="타원 161"/>
          <p:cNvSpPr/>
          <p:nvPr/>
        </p:nvSpPr>
        <p:spPr>
          <a:xfrm>
            <a:off x="9687091" y="3583335"/>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63" name="타원 162"/>
          <p:cNvSpPr/>
          <p:nvPr/>
        </p:nvSpPr>
        <p:spPr>
          <a:xfrm>
            <a:off x="9845842" y="3640485"/>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64" name="타원 163"/>
          <p:cNvSpPr/>
          <p:nvPr/>
        </p:nvSpPr>
        <p:spPr>
          <a:xfrm>
            <a:off x="9744241" y="3669060"/>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65" name="타원 164"/>
          <p:cNvSpPr/>
          <p:nvPr/>
        </p:nvSpPr>
        <p:spPr>
          <a:xfrm>
            <a:off x="9604542" y="3705761"/>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66" name="타원 165"/>
          <p:cNvSpPr/>
          <p:nvPr/>
        </p:nvSpPr>
        <p:spPr>
          <a:xfrm>
            <a:off x="9591843" y="3820061"/>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67" name="타원 166"/>
          <p:cNvSpPr/>
          <p:nvPr/>
        </p:nvSpPr>
        <p:spPr>
          <a:xfrm>
            <a:off x="9845842" y="3734336"/>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68" name="타원 167"/>
          <p:cNvSpPr/>
          <p:nvPr/>
        </p:nvSpPr>
        <p:spPr>
          <a:xfrm>
            <a:off x="11351002" y="3576420"/>
            <a:ext cx="57150" cy="5715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ko-KR" altLang="en-US"/>
          </a:p>
        </p:txBody>
      </p:sp>
      <p:sp>
        <p:nvSpPr>
          <p:cNvPr id="169" name="TextBox 168"/>
          <p:cNvSpPr txBox="1"/>
          <p:nvPr/>
        </p:nvSpPr>
        <p:spPr>
          <a:xfrm>
            <a:off x="11286275" y="3998710"/>
            <a:ext cx="258404" cy="369332"/>
          </a:xfrm>
          <a:prstGeom prst="rect">
            <a:avLst/>
          </a:prstGeom>
          <a:noFill/>
        </p:spPr>
        <p:txBody>
          <a:bodyPr wrap="none" rtlCol="0">
            <a:spAutoFit/>
          </a:bodyPr>
          <a:lstStyle/>
          <a:p>
            <a:r>
              <a:rPr lang="en-US" altLang="ko-KR" sz="900" dirty="0" smtClean="0">
                <a:solidFill>
                  <a:schemeClr val="bg1">
                    <a:lumMod val="50000"/>
                  </a:schemeClr>
                </a:solidFill>
              </a:rPr>
              <a:t>C</a:t>
            </a:r>
          </a:p>
          <a:p>
            <a:r>
              <a:rPr lang="en-US" altLang="ko-KR" sz="900" dirty="0">
                <a:solidFill>
                  <a:schemeClr val="bg1">
                    <a:lumMod val="50000"/>
                  </a:schemeClr>
                </a:solidFill>
              </a:rPr>
              <a:t>5</a:t>
            </a:r>
            <a:endParaRPr lang="ko-KR" altLang="en-US" sz="900" dirty="0">
              <a:solidFill>
                <a:schemeClr val="bg1">
                  <a:lumMod val="50000"/>
                </a:schemeClr>
              </a:solidFill>
            </a:endParaRPr>
          </a:p>
        </p:txBody>
      </p:sp>
      <p:sp>
        <p:nvSpPr>
          <p:cNvPr id="170" name="타원 169"/>
          <p:cNvSpPr/>
          <p:nvPr/>
        </p:nvSpPr>
        <p:spPr>
          <a:xfrm>
            <a:off x="9331815" y="3580749"/>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71" name="타원 170"/>
          <p:cNvSpPr/>
          <p:nvPr/>
        </p:nvSpPr>
        <p:spPr>
          <a:xfrm>
            <a:off x="9187351" y="3380708"/>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72" name="타원 171"/>
          <p:cNvSpPr/>
          <p:nvPr/>
        </p:nvSpPr>
        <p:spPr>
          <a:xfrm>
            <a:off x="9341013" y="3420656"/>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73" name="타원 172"/>
          <p:cNvSpPr/>
          <p:nvPr/>
        </p:nvSpPr>
        <p:spPr>
          <a:xfrm>
            <a:off x="9341013" y="3710433"/>
            <a:ext cx="57150" cy="571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sp>
        <p:nvSpPr>
          <p:cNvPr id="174" name="TextBox 173"/>
          <p:cNvSpPr txBox="1"/>
          <p:nvPr/>
        </p:nvSpPr>
        <p:spPr>
          <a:xfrm>
            <a:off x="8149578" y="4056722"/>
            <a:ext cx="452368" cy="230832"/>
          </a:xfrm>
          <a:prstGeom prst="rect">
            <a:avLst/>
          </a:prstGeom>
          <a:noFill/>
        </p:spPr>
        <p:txBody>
          <a:bodyPr wrap="none" rtlCol="0">
            <a:spAutoFit/>
          </a:bodyPr>
          <a:lstStyle/>
          <a:p>
            <a:r>
              <a:rPr lang="en-US" altLang="ko-KR" sz="900" dirty="0" smtClean="0">
                <a:solidFill>
                  <a:schemeClr val="bg1">
                    <a:lumMod val="50000"/>
                  </a:schemeClr>
                </a:solidFill>
              </a:rPr>
              <a:t>Ratio</a:t>
            </a:r>
            <a:endParaRPr lang="ko-KR" altLang="en-US" sz="900" dirty="0">
              <a:solidFill>
                <a:schemeClr val="bg1">
                  <a:lumMod val="50000"/>
                </a:schemeClr>
              </a:solidFill>
            </a:endParaRPr>
          </a:p>
        </p:txBody>
      </p:sp>
      <p:sp>
        <p:nvSpPr>
          <p:cNvPr id="175" name="TextBox 174"/>
          <p:cNvSpPr txBox="1"/>
          <p:nvPr/>
        </p:nvSpPr>
        <p:spPr>
          <a:xfrm>
            <a:off x="8162402" y="3474274"/>
            <a:ext cx="426720" cy="230832"/>
          </a:xfrm>
          <a:prstGeom prst="rect">
            <a:avLst/>
          </a:prstGeom>
          <a:noFill/>
        </p:spPr>
        <p:txBody>
          <a:bodyPr wrap="none" rtlCol="0">
            <a:spAutoFit/>
          </a:bodyPr>
          <a:lstStyle/>
          <a:p>
            <a:r>
              <a:rPr lang="en-US" altLang="ko-KR" sz="900" dirty="0" smtClean="0">
                <a:solidFill>
                  <a:schemeClr val="bg1">
                    <a:lumMod val="50000"/>
                  </a:schemeClr>
                </a:solidFill>
              </a:rPr>
              <a:t>Data</a:t>
            </a:r>
            <a:endParaRPr lang="ko-KR" altLang="en-US" sz="900" dirty="0">
              <a:solidFill>
                <a:schemeClr val="bg1">
                  <a:lumMod val="50000"/>
                </a:schemeClr>
              </a:solidFill>
            </a:endParaRPr>
          </a:p>
        </p:txBody>
      </p:sp>
      <p:sp>
        <p:nvSpPr>
          <p:cNvPr id="177" name="TextBox 176"/>
          <p:cNvSpPr txBox="1"/>
          <p:nvPr/>
        </p:nvSpPr>
        <p:spPr>
          <a:xfrm>
            <a:off x="10279385" y="3992143"/>
            <a:ext cx="312906" cy="369332"/>
          </a:xfrm>
          <a:prstGeom prst="rect">
            <a:avLst/>
          </a:prstGeom>
          <a:noFill/>
        </p:spPr>
        <p:txBody>
          <a:bodyPr wrap="none" rtlCol="0">
            <a:spAutoFit/>
          </a:bodyPr>
          <a:lstStyle/>
          <a:p>
            <a:pPr algn="ctr"/>
            <a:r>
              <a:rPr lang="en-US" altLang="ko-KR" sz="900" dirty="0">
                <a:solidFill>
                  <a:schemeClr val="bg1">
                    <a:lumMod val="50000"/>
                  </a:schemeClr>
                </a:solidFill>
              </a:rPr>
              <a:t>B</a:t>
            </a:r>
            <a:endParaRPr lang="en-US" altLang="ko-KR" sz="900" dirty="0" smtClean="0">
              <a:solidFill>
                <a:schemeClr val="bg1">
                  <a:lumMod val="50000"/>
                </a:schemeClr>
              </a:solidFill>
            </a:endParaRPr>
          </a:p>
          <a:p>
            <a:pPr algn="ctr"/>
            <a:r>
              <a:rPr lang="en-US" altLang="ko-KR" sz="900" dirty="0" smtClean="0">
                <a:solidFill>
                  <a:schemeClr val="bg1">
                    <a:lumMod val="50000"/>
                  </a:schemeClr>
                </a:solidFill>
              </a:rPr>
              <a:t>2</a:t>
            </a:r>
            <a:r>
              <a:rPr lang="en-US" altLang="ko-KR" sz="900" dirty="0">
                <a:solidFill>
                  <a:schemeClr val="bg1">
                    <a:lumMod val="50000"/>
                  </a:schemeClr>
                </a:solidFill>
              </a:rPr>
              <a:t>5</a:t>
            </a:r>
            <a:endParaRPr lang="ko-KR" altLang="en-US" sz="900" dirty="0">
              <a:solidFill>
                <a:schemeClr val="bg1">
                  <a:lumMod val="50000"/>
                </a:schemeClr>
              </a:solidFill>
            </a:endParaRPr>
          </a:p>
        </p:txBody>
      </p:sp>
      <p:sp>
        <p:nvSpPr>
          <p:cNvPr id="195" name="타원 194"/>
          <p:cNvSpPr/>
          <p:nvPr/>
        </p:nvSpPr>
        <p:spPr>
          <a:xfrm>
            <a:off x="10508400" y="3350108"/>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196" name="타원 195"/>
          <p:cNvSpPr/>
          <p:nvPr/>
        </p:nvSpPr>
        <p:spPr>
          <a:xfrm>
            <a:off x="10406799" y="3378683"/>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197" name="타원 196"/>
          <p:cNvSpPr/>
          <p:nvPr/>
        </p:nvSpPr>
        <p:spPr>
          <a:xfrm>
            <a:off x="10235349" y="3435833"/>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198" name="타원 197"/>
          <p:cNvSpPr/>
          <p:nvPr/>
        </p:nvSpPr>
        <p:spPr>
          <a:xfrm>
            <a:off x="10394100" y="3492983"/>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199" name="타원 198"/>
          <p:cNvSpPr/>
          <p:nvPr/>
        </p:nvSpPr>
        <p:spPr>
          <a:xfrm>
            <a:off x="10508400" y="3443959"/>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00" name="타원 199"/>
          <p:cNvSpPr/>
          <p:nvPr/>
        </p:nvSpPr>
        <p:spPr>
          <a:xfrm>
            <a:off x="10559201" y="3570959"/>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01" name="타원 200"/>
          <p:cNvSpPr/>
          <p:nvPr/>
        </p:nvSpPr>
        <p:spPr>
          <a:xfrm>
            <a:off x="10406799" y="3615786"/>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02" name="타원 201"/>
          <p:cNvSpPr/>
          <p:nvPr/>
        </p:nvSpPr>
        <p:spPr>
          <a:xfrm>
            <a:off x="10394100" y="3730086"/>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03" name="타원 202"/>
          <p:cNvSpPr/>
          <p:nvPr/>
        </p:nvSpPr>
        <p:spPr>
          <a:xfrm>
            <a:off x="10248050" y="3633059"/>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04" name="타원 203"/>
          <p:cNvSpPr/>
          <p:nvPr/>
        </p:nvSpPr>
        <p:spPr>
          <a:xfrm>
            <a:off x="10159151" y="3721959"/>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05" name="타원 204"/>
          <p:cNvSpPr/>
          <p:nvPr/>
        </p:nvSpPr>
        <p:spPr>
          <a:xfrm>
            <a:off x="10489350" y="3661634"/>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06" name="타원 205"/>
          <p:cNvSpPr/>
          <p:nvPr/>
        </p:nvSpPr>
        <p:spPr>
          <a:xfrm>
            <a:off x="10387749" y="3833461"/>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07" name="타원 206"/>
          <p:cNvSpPr/>
          <p:nvPr/>
        </p:nvSpPr>
        <p:spPr>
          <a:xfrm>
            <a:off x="11301278" y="3702398"/>
            <a:ext cx="57150" cy="5715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ko-KR" altLang="en-US"/>
          </a:p>
        </p:txBody>
      </p:sp>
      <p:sp>
        <p:nvSpPr>
          <p:cNvPr id="208" name="타원 207"/>
          <p:cNvSpPr/>
          <p:nvPr/>
        </p:nvSpPr>
        <p:spPr>
          <a:xfrm>
            <a:off x="11503402" y="3728820"/>
            <a:ext cx="57150" cy="5715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ko-KR" altLang="en-US"/>
          </a:p>
        </p:txBody>
      </p:sp>
      <p:sp>
        <p:nvSpPr>
          <p:cNvPr id="209" name="타원 208"/>
          <p:cNvSpPr/>
          <p:nvPr/>
        </p:nvSpPr>
        <p:spPr>
          <a:xfrm>
            <a:off x="11523463" y="3438657"/>
            <a:ext cx="57150" cy="5715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ko-KR" altLang="en-US"/>
          </a:p>
        </p:txBody>
      </p:sp>
      <p:sp>
        <p:nvSpPr>
          <p:cNvPr id="210" name="타원 209"/>
          <p:cNvSpPr/>
          <p:nvPr/>
        </p:nvSpPr>
        <p:spPr>
          <a:xfrm>
            <a:off x="11218729" y="3576420"/>
            <a:ext cx="57150" cy="5715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ko-KR" altLang="en-US"/>
          </a:p>
        </p:txBody>
      </p:sp>
      <p:sp>
        <p:nvSpPr>
          <p:cNvPr id="212" name="타원 211"/>
          <p:cNvSpPr/>
          <p:nvPr/>
        </p:nvSpPr>
        <p:spPr>
          <a:xfrm>
            <a:off x="10152800" y="3470373"/>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13" name="타원 212"/>
          <p:cNvSpPr/>
          <p:nvPr/>
        </p:nvSpPr>
        <p:spPr>
          <a:xfrm>
            <a:off x="10311551" y="3527523"/>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14" name="타원 213"/>
          <p:cNvSpPr/>
          <p:nvPr/>
        </p:nvSpPr>
        <p:spPr>
          <a:xfrm>
            <a:off x="10209950" y="3556098"/>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15" name="타원 214"/>
          <p:cNvSpPr/>
          <p:nvPr/>
        </p:nvSpPr>
        <p:spPr>
          <a:xfrm>
            <a:off x="10292738" y="3774702"/>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16" name="타원 215"/>
          <p:cNvSpPr/>
          <p:nvPr/>
        </p:nvSpPr>
        <p:spPr>
          <a:xfrm>
            <a:off x="10203836" y="3832229"/>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17" name="타원 216"/>
          <p:cNvSpPr/>
          <p:nvPr/>
        </p:nvSpPr>
        <p:spPr>
          <a:xfrm>
            <a:off x="10286387" y="3878077"/>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18" name="타원 217"/>
          <p:cNvSpPr/>
          <p:nvPr/>
        </p:nvSpPr>
        <p:spPr>
          <a:xfrm>
            <a:off x="10667211" y="3682323"/>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20" name="타원 219"/>
          <p:cNvSpPr/>
          <p:nvPr/>
        </p:nvSpPr>
        <p:spPr>
          <a:xfrm>
            <a:off x="10654512" y="3796623"/>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221" name="타원 220"/>
          <p:cNvSpPr/>
          <p:nvPr/>
        </p:nvSpPr>
        <p:spPr>
          <a:xfrm>
            <a:off x="10552911" y="3825198"/>
            <a:ext cx="57150" cy="5715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176" name="직사각형 175"/>
          <p:cNvSpPr/>
          <p:nvPr/>
        </p:nvSpPr>
        <p:spPr>
          <a:xfrm>
            <a:off x="9982631" y="3293226"/>
            <a:ext cx="911288" cy="1057958"/>
          </a:xfrm>
          <a:prstGeom prst="rect">
            <a:avLst/>
          </a:prstGeom>
          <a:solidFill>
            <a:schemeClr val="bg1">
              <a:lumMod val="75000"/>
              <a:alpha val="78000"/>
            </a:schemeClr>
          </a:solidFill>
          <a:ln>
            <a:solidFill>
              <a:schemeClr val="bg1">
                <a:lumMod val="65000"/>
              </a:schemeClr>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222" name="직사각형 221"/>
          <p:cNvSpPr/>
          <p:nvPr/>
        </p:nvSpPr>
        <p:spPr>
          <a:xfrm>
            <a:off x="10944779" y="3291082"/>
            <a:ext cx="911288" cy="1057958"/>
          </a:xfrm>
          <a:prstGeom prst="rect">
            <a:avLst/>
          </a:prstGeom>
          <a:solidFill>
            <a:schemeClr val="bg1">
              <a:lumMod val="75000"/>
              <a:alpha val="78000"/>
            </a:schemeClr>
          </a:solidFill>
          <a:ln>
            <a:solidFill>
              <a:schemeClr val="bg1">
                <a:lumMod val="65000"/>
              </a:schemeClr>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225" name="TextBox 224"/>
          <p:cNvSpPr txBox="1"/>
          <p:nvPr/>
        </p:nvSpPr>
        <p:spPr>
          <a:xfrm>
            <a:off x="9267757" y="2819377"/>
            <a:ext cx="647934" cy="261610"/>
          </a:xfrm>
          <a:prstGeom prst="rect">
            <a:avLst/>
          </a:prstGeom>
          <a:noFill/>
        </p:spPr>
        <p:txBody>
          <a:bodyPr wrap="none" rtlCol="0">
            <a:spAutoFit/>
          </a:bodyPr>
          <a:lstStyle/>
          <a:p>
            <a:r>
              <a:rPr lang="en-US" altLang="ko-KR" sz="1100" b="1" dirty="0" err="1" smtClean="0">
                <a:solidFill>
                  <a:srgbClr val="C00000"/>
                </a:solidFill>
              </a:rPr>
              <a:t>Overfit</a:t>
            </a:r>
            <a:endParaRPr lang="ko-KR" altLang="en-US" sz="1100" b="1" dirty="0">
              <a:solidFill>
                <a:srgbClr val="C00000"/>
              </a:solidFill>
            </a:endParaRPr>
          </a:p>
        </p:txBody>
      </p:sp>
      <p:sp>
        <p:nvSpPr>
          <p:cNvPr id="226" name="TextBox 225"/>
          <p:cNvSpPr txBox="1"/>
          <p:nvPr/>
        </p:nvSpPr>
        <p:spPr>
          <a:xfrm>
            <a:off x="9106061" y="4267641"/>
            <a:ext cx="647934" cy="261610"/>
          </a:xfrm>
          <a:prstGeom prst="rect">
            <a:avLst/>
          </a:prstGeom>
          <a:noFill/>
        </p:spPr>
        <p:txBody>
          <a:bodyPr wrap="none" rtlCol="0">
            <a:spAutoFit/>
          </a:bodyPr>
          <a:lstStyle/>
          <a:p>
            <a:r>
              <a:rPr lang="en-US" altLang="ko-KR" sz="1100" b="1" dirty="0" err="1" smtClean="0">
                <a:solidFill>
                  <a:srgbClr val="C00000"/>
                </a:solidFill>
              </a:rPr>
              <a:t>Overfit</a:t>
            </a:r>
            <a:endParaRPr lang="ko-KR" altLang="en-US" sz="1100" b="1" dirty="0">
              <a:solidFill>
                <a:srgbClr val="C00000"/>
              </a:solidFill>
            </a:endParaRPr>
          </a:p>
        </p:txBody>
      </p:sp>
    </p:spTree>
    <p:extLst>
      <p:ext uri="{BB962C8B-B14F-4D97-AF65-F5344CB8AC3E}">
        <p14:creationId xmlns:p14="http://schemas.microsoft.com/office/powerpoint/2010/main" val="161731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1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
                                        <p:tgtEl>
                                          <p:spTgt spid="3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100"/>
                                        <p:tgtEl>
                                          <p:spTgt spid="4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100"/>
                                        <p:tgtEl>
                                          <p:spTgt spid="4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100"/>
                                        <p:tgtEl>
                                          <p:spTgt spid="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
                                        <p:tgtEl>
                                          <p:spTgt spid="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1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1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100"/>
                                        <p:tgtEl>
                                          <p:spTgt spid="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100"/>
                                        <p:tgtEl>
                                          <p:spTgt spid="7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100"/>
                                        <p:tgtEl>
                                          <p:spTgt spid="7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fade">
                                      <p:cBhvr>
                                        <p:cTn id="104" dur="100"/>
                                        <p:tgtEl>
                                          <p:spTgt spid="7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100"/>
                                        <p:tgtEl>
                                          <p:spTgt spid="7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100"/>
                                        <p:tgtEl>
                                          <p:spTgt spid="8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100"/>
                                        <p:tgtEl>
                                          <p:spTgt spid="8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2"/>
                                        </p:tgtEl>
                                        <p:attrNameLst>
                                          <p:attrName>style.visibility</p:attrName>
                                        </p:attrNameLst>
                                      </p:cBhvr>
                                      <p:to>
                                        <p:strVal val="visible"/>
                                      </p:to>
                                    </p:set>
                                    <p:animEffect transition="in" filter="fade">
                                      <p:cBhvr>
                                        <p:cTn id="116" dur="100"/>
                                        <p:tgtEl>
                                          <p:spTgt spid="8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fade">
                                      <p:cBhvr>
                                        <p:cTn id="119" dur="100"/>
                                        <p:tgtEl>
                                          <p:spTgt spid="8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4"/>
                                        </p:tgtEl>
                                        <p:attrNameLst>
                                          <p:attrName>style.visibility</p:attrName>
                                        </p:attrNameLst>
                                      </p:cBhvr>
                                      <p:to>
                                        <p:strVal val="visible"/>
                                      </p:to>
                                    </p:set>
                                    <p:animEffect transition="in" filter="fade">
                                      <p:cBhvr>
                                        <p:cTn id="122" dur="100"/>
                                        <p:tgtEl>
                                          <p:spTgt spid="8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85"/>
                                        </p:tgtEl>
                                        <p:attrNameLst>
                                          <p:attrName>style.visibility</p:attrName>
                                        </p:attrNameLst>
                                      </p:cBhvr>
                                      <p:to>
                                        <p:strVal val="visible"/>
                                      </p:to>
                                    </p:set>
                                    <p:animEffect transition="in" filter="fade">
                                      <p:cBhvr>
                                        <p:cTn id="125" dur="100"/>
                                        <p:tgtEl>
                                          <p:spTgt spid="8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6"/>
                                        </p:tgtEl>
                                        <p:attrNameLst>
                                          <p:attrName>style.visibility</p:attrName>
                                        </p:attrNameLst>
                                      </p:cBhvr>
                                      <p:to>
                                        <p:strVal val="visible"/>
                                      </p:to>
                                    </p:set>
                                    <p:animEffect transition="in" filter="fade">
                                      <p:cBhvr>
                                        <p:cTn id="128" dur="100"/>
                                        <p:tgtEl>
                                          <p:spTgt spid="8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7"/>
                                        </p:tgtEl>
                                        <p:attrNameLst>
                                          <p:attrName>style.visibility</p:attrName>
                                        </p:attrNameLst>
                                      </p:cBhvr>
                                      <p:to>
                                        <p:strVal val="visible"/>
                                      </p:to>
                                    </p:set>
                                    <p:animEffect transition="in" filter="fade">
                                      <p:cBhvr>
                                        <p:cTn id="131" dur="100"/>
                                        <p:tgtEl>
                                          <p:spTgt spid="8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8"/>
                                        </p:tgtEl>
                                        <p:attrNameLst>
                                          <p:attrName>style.visibility</p:attrName>
                                        </p:attrNameLst>
                                      </p:cBhvr>
                                      <p:to>
                                        <p:strVal val="visible"/>
                                      </p:to>
                                    </p:set>
                                    <p:animEffect transition="in" filter="fade">
                                      <p:cBhvr>
                                        <p:cTn id="134" dur="100"/>
                                        <p:tgtEl>
                                          <p:spTgt spid="88"/>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89"/>
                                        </p:tgtEl>
                                        <p:attrNameLst>
                                          <p:attrName>style.visibility</p:attrName>
                                        </p:attrNameLst>
                                      </p:cBhvr>
                                      <p:to>
                                        <p:strVal val="visible"/>
                                      </p:to>
                                    </p:set>
                                    <p:animEffect transition="in" filter="fade">
                                      <p:cBhvr>
                                        <p:cTn id="137" dur="100"/>
                                        <p:tgtEl>
                                          <p:spTgt spid="8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
                                        <p:tgtEl>
                                          <p:spTgt spid="90"/>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fade">
                                      <p:cBhvr>
                                        <p:cTn id="143" dur="100"/>
                                        <p:tgtEl>
                                          <p:spTgt spid="9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2"/>
                                        </p:tgtEl>
                                        <p:attrNameLst>
                                          <p:attrName>style.visibility</p:attrName>
                                        </p:attrNameLst>
                                      </p:cBhvr>
                                      <p:to>
                                        <p:strVal val="visible"/>
                                      </p:to>
                                    </p:set>
                                    <p:animEffect transition="in" filter="fade">
                                      <p:cBhvr>
                                        <p:cTn id="146" dur="100"/>
                                        <p:tgtEl>
                                          <p:spTgt spid="9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93"/>
                                        </p:tgtEl>
                                        <p:attrNameLst>
                                          <p:attrName>style.visibility</p:attrName>
                                        </p:attrNameLst>
                                      </p:cBhvr>
                                      <p:to>
                                        <p:strVal val="visible"/>
                                      </p:to>
                                    </p:set>
                                    <p:animEffect transition="in" filter="fade">
                                      <p:cBhvr>
                                        <p:cTn id="149" dur="100"/>
                                        <p:tgtEl>
                                          <p:spTgt spid="93"/>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4"/>
                                        </p:tgtEl>
                                        <p:attrNameLst>
                                          <p:attrName>style.visibility</p:attrName>
                                        </p:attrNameLst>
                                      </p:cBhvr>
                                      <p:to>
                                        <p:strVal val="visible"/>
                                      </p:to>
                                    </p:set>
                                    <p:animEffect transition="in" filter="fade">
                                      <p:cBhvr>
                                        <p:cTn id="152" dur="100"/>
                                        <p:tgtEl>
                                          <p:spTgt spid="9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95"/>
                                        </p:tgtEl>
                                        <p:attrNameLst>
                                          <p:attrName>style.visibility</p:attrName>
                                        </p:attrNameLst>
                                      </p:cBhvr>
                                      <p:to>
                                        <p:strVal val="visible"/>
                                      </p:to>
                                    </p:set>
                                    <p:animEffect transition="in" filter="fade">
                                      <p:cBhvr>
                                        <p:cTn id="155" dur="100"/>
                                        <p:tgtEl>
                                          <p:spTgt spid="95"/>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96"/>
                                        </p:tgtEl>
                                        <p:attrNameLst>
                                          <p:attrName>style.visibility</p:attrName>
                                        </p:attrNameLst>
                                      </p:cBhvr>
                                      <p:to>
                                        <p:strVal val="visible"/>
                                      </p:to>
                                    </p:set>
                                    <p:animEffect transition="in" filter="fade">
                                      <p:cBhvr>
                                        <p:cTn id="158" dur="100"/>
                                        <p:tgtEl>
                                          <p:spTgt spid="9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97"/>
                                        </p:tgtEl>
                                        <p:attrNameLst>
                                          <p:attrName>style.visibility</p:attrName>
                                        </p:attrNameLst>
                                      </p:cBhvr>
                                      <p:to>
                                        <p:strVal val="visible"/>
                                      </p:to>
                                    </p:set>
                                    <p:animEffect transition="in" filter="fade">
                                      <p:cBhvr>
                                        <p:cTn id="161" dur="100"/>
                                        <p:tgtEl>
                                          <p:spTgt spid="9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98"/>
                                        </p:tgtEl>
                                        <p:attrNameLst>
                                          <p:attrName>style.visibility</p:attrName>
                                        </p:attrNameLst>
                                      </p:cBhvr>
                                      <p:to>
                                        <p:strVal val="visible"/>
                                      </p:to>
                                    </p:set>
                                    <p:animEffect transition="in" filter="fade">
                                      <p:cBhvr>
                                        <p:cTn id="164" dur="100"/>
                                        <p:tgtEl>
                                          <p:spTgt spid="9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99"/>
                                        </p:tgtEl>
                                        <p:attrNameLst>
                                          <p:attrName>style.visibility</p:attrName>
                                        </p:attrNameLst>
                                      </p:cBhvr>
                                      <p:to>
                                        <p:strVal val="visible"/>
                                      </p:to>
                                    </p:set>
                                    <p:animEffect transition="in" filter="fade">
                                      <p:cBhvr>
                                        <p:cTn id="167" dur="100"/>
                                        <p:tgtEl>
                                          <p:spTgt spid="9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Effect transition="in" filter="fade">
                                      <p:cBhvr>
                                        <p:cTn id="170" dur="100"/>
                                        <p:tgtEl>
                                          <p:spTgt spid="10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01"/>
                                        </p:tgtEl>
                                        <p:attrNameLst>
                                          <p:attrName>style.visibility</p:attrName>
                                        </p:attrNameLst>
                                      </p:cBhvr>
                                      <p:to>
                                        <p:strVal val="visible"/>
                                      </p:to>
                                    </p:set>
                                    <p:animEffect transition="in" filter="fade">
                                      <p:cBhvr>
                                        <p:cTn id="173" dur="100"/>
                                        <p:tgtEl>
                                          <p:spTgt spid="10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02"/>
                                        </p:tgtEl>
                                        <p:attrNameLst>
                                          <p:attrName>style.visibility</p:attrName>
                                        </p:attrNameLst>
                                      </p:cBhvr>
                                      <p:to>
                                        <p:strVal val="visible"/>
                                      </p:to>
                                    </p:set>
                                    <p:animEffect transition="in" filter="fade">
                                      <p:cBhvr>
                                        <p:cTn id="176" dur="100"/>
                                        <p:tgtEl>
                                          <p:spTgt spid="10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05"/>
                                        </p:tgtEl>
                                        <p:attrNameLst>
                                          <p:attrName>style.visibility</p:attrName>
                                        </p:attrNameLst>
                                      </p:cBhvr>
                                      <p:to>
                                        <p:strVal val="visible"/>
                                      </p:to>
                                    </p:set>
                                    <p:animEffect transition="in" filter="fade">
                                      <p:cBhvr>
                                        <p:cTn id="179" dur="100"/>
                                        <p:tgtEl>
                                          <p:spTgt spid="105"/>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06"/>
                                        </p:tgtEl>
                                        <p:attrNameLst>
                                          <p:attrName>style.visibility</p:attrName>
                                        </p:attrNameLst>
                                      </p:cBhvr>
                                      <p:to>
                                        <p:strVal val="visible"/>
                                      </p:to>
                                    </p:set>
                                    <p:animEffect transition="in" filter="fade">
                                      <p:cBhvr>
                                        <p:cTn id="182" dur="100"/>
                                        <p:tgtEl>
                                          <p:spTgt spid="106"/>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07"/>
                                        </p:tgtEl>
                                        <p:attrNameLst>
                                          <p:attrName>style.visibility</p:attrName>
                                        </p:attrNameLst>
                                      </p:cBhvr>
                                      <p:to>
                                        <p:strVal val="visible"/>
                                      </p:to>
                                    </p:set>
                                    <p:animEffect transition="in" filter="fade">
                                      <p:cBhvr>
                                        <p:cTn id="185" dur="100"/>
                                        <p:tgtEl>
                                          <p:spTgt spid="107"/>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08"/>
                                        </p:tgtEl>
                                        <p:attrNameLst>
                                          <p:attrName>style.visibility</p:attrName>
                                        </p:attrNameLst>
                                      </p:cBhvr>
                                      <p:to>
                                        <p:strVal val="visible"/>
                                      </p:to>
                                    </p:set>
                                    <p:animEffect transition="in" filter="fade">
                                      <p:cBhvr>
                                        <p:cTn id="188" dur="100"/>
                                        <p:tgtEl>
                                          <p:spTgt spid="108"/>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48"/>
                                        </p:tgtEl>
                                        <p:attrNameLst>
                                          <p:attrName>style.visibility</p:attrName>
                                        </p:attrNameLst>
                                      </p:cBhvr>
                                      <p:to>
                                        <p:strVal val="visible"/>
                                      </p:to>
                                    </p:set>
                                    <p:animEffect transition="in" filter="fade">
                                      <p:cBhvr>
                                        <p:cTn id="191" dur="500"/>
                                        <p:tgtEl>
                                          <p:spTgt spid="48"/>
                                        </p:tgtEl>
                                      </p:cBhvr>
                                    </p:animEffect>
                                  </p:childTnLst>
                                </p:cTn>
                              </p:par>
                            </p:childTnLst>
                          </p:cTn>
                        </p:par>
                        <p:par>
                          <p:cTn id="192" fill="hold">
                            <p:stCondLst>
                              <p:cond delay="1000"/>
                            </p:stCondLst>
                            <p:childTnLst>
                              <p:par>
                                <p:cTn id="193" presetID="10" presetClass="entr" presetSubtype="0" fill="hold" grpId="0" nodeType="afterEffect">
                                  <p:stCondLst>
                                    <p:cond delay="0"/>
                                  </p:stCondLst>
                                  <p:childTnLst>
                                    <p:set>
                                      <p:cBhvr>
                                        <p:cTn id="194" dur="1" fill="hold">
                                          <p:stCondLst>
                                            <p:cond delay="0"/>
                                          </p:stCondLst>
                                        </p:cTn>
                                        <p:tgtEl>
                                          <p:spTgt spid="103"/>
                                        </p:tgtEl>
                                        <p:attrNameLst>
                                          <p:attrName>style.visibility</p:attrName>
                                        </p:attrNameLst>
                                      </p:cBhvr>
                                      <p:to>
                                        <p:strVal val="visible"/>
                                      </p:to>
                                    </p:set>
                                    <p:animEffect transition="in" filter="fade">
                                      <p:cBhvr>
                                        <p:cTn id="195" dur="500"/>
                                        <p:tgtEl>
                                          <p:spTgt spid="103"/>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04"/>
                                        </p:tgtEl>
                                        <p:attrNameLst>
                                          <p:attrName>style.visibility</p:attrName>
                                        </p:attrNameLst>
                                      </p:cBhvr>
                                      <p:to>
                                        <p:strVal val="visible"/>
                                      </p:to>
                                    </p:set>
                                    <p:animEffect transition="in" filter="fade">
                                      <p:cBhvr>
                                        <p:cTn id="198" dur="500"/>
                                        <p:tgtEl>
                                          <p:spTgt spid="104"/>
                                        </p:tgtEl>
                                      </p:cBhvr>
                                    </p:animEffect>
                                  </p:childTnLst>
                                </p:cTn>
                              </p:par>
                            </p:childTnLst>
                          </p:cTn>
                        </p:par>
                        <p:par>
                          <p:cTn id="199" fill="hold">
                            <p:stCondLst>
                              <p:cond delay="1500"/>
                            </p:stCondLst>
                            <p:childTnLst>
                              <p:par>
                                <p:cTn id="200" presetID="10" presetClass="entr" presetSubtype="0" fill="hold" grpId="0" nodeType="afterEffect">
                                  <p:stCondLst>
                                    <p:cond delay="0"/>
                                  </p:stCondLst>
                                  <p:childTnLst>
                                    <p:set>
                                      <p:cBhvr>
                                        <p:cTn id="201" dur="1" fill="hold">
                                          <p:stCondLst>
                                            <p:cond delay="0"/>
                                          </p:stCondLst>
                                        </p:cTn>
                                        <p:tgtEl>
                                          <p:spTgt spid="111"/>
                                        </p:tgtEl>
                                        <p:attrNameLst>
                                          <p:attrName>style.visibility</p:attrName>
                                        </p:attrNameLst>
                                      </p:cBhvr>
                                      <p:to>
                                        <p:strVal val="visible"/>
                                      </p:to>
                                    </p:set>
                                    <p:animEffect transition="in" filter="fade">
                                      <p:cBhvr>
                                        <p:cTn id="202" dur="500"/>
                                        <p:tgtEl>
                                          <p:spTgt spid="111"/>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225"/>
                                        </p:tgtEl>
                                        <p:attrNameLst>
                                          <p:attrName>style.visibility</p:attrName>
                                        </p:attrNameLst>
                                      </p:cBhvr>
                                      <p:to>
                                        <p:strVal val="visible"/>
                                      </p:to>
                                    </p:set>
                                    <p:animEffect transition="in" filter="wipe(down)">
                                      <p:cBhvr>
                                        <p:cTn id="205" dur="500"/>
                                        <p:tgtEl>
                                          <p:spTgt spid="225"/>
                                        </p:tgtEl>
                                      </p:cBhvr>
                                    </p:animEffect>
                                  </p:childTnLst>
                                </p:cTn>
                              </p:par>
                            </p:childTnLst>
                          </p:cTn>
                        </p:par>
                        <p:par>
                          <p:cTn id="206" fill="hold">
                            <p:stCondLst>
                              <p:cond delay="2000"/>
                            </p:stCondLst>
                            <p:childTnLst>
                              <p:par>
                                <p:cTn id="207" presetID="10" presetClass="entr" presetSubtype="0" fill="hold" grpId="0" nodeType="afterEffect">
                                  <p:stCondLst>
                                    <p:cond delay="0"/>
                                  </p:stCondLst>
                                  <p:childTnLst>
                                    <p:set>
                                      <p:cBhvr>
                                        <p:cTn id="208" dur="1" fill="hold">
                                          <p:stCondLst>
                                            <p:cond delay="0"/>
                                          </p:stCondLst>
                                        </p:cTn>
                                        <p:tgtEl>
                                          <p:spTgt spid="174"/>
                                        </p:tgtEl>
                                        <p:attrNameLst>
                                          <p:attrName>style.visibility</p:attrName>
                                        </p:attrNameLst>
                                      </p:cBhvr>
                                      <p:to>
                                        <p:strVal val="visible"/>
                                      </p:to>
                                    </p:set>
                                    <p:animEffect transition="in" filter="fade">
                                      <p:cBhvr>
                                        <p:cTn id="209" dur="500"/>
                                        <p:tgtEl>
                                          <p:spTgt spid="174"/>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75"/>
                                        </p:tgtEl>
                                        <p:attrNameLst>
                                          <p:attrName>style.visibility</p:attrName>
                                        </p:attrNameLst>
                                      </p:cBhvr>
                                      <p:to>
                                        <p:strVal val="visible"/>
                                      </p:to>
                                    </p:set>
                                    <p:animEffect transition="in" filter="fade">
                                      <p:cBhvr>
                                        <p:cTn id="212" dur="500"/>
                                        <p:tgtEl>
                                          <p:spTgt spid="175"/>
                                        </p:tgtEl>
                                      </p:cBhvr>
                                    </p:animEffect>
                                  </p:childTnLst>
                                </p:cTn>
                              </p:par>
                            </p:childTnLst>
                          </p:cTn>
                        </p:par>
                        <p:par>
                          <p:cTn id="213" fill="hold">
                            <p:stCondLst>
                              <p:cond delay="2500"/>
                            </p:stCondLst>
                            <p:childTnLst>
                              <p:par>
                                <p:cTn id="214" presetID="10" presetClass="entr" presetSubtype="0" fill="hold" grpId="0" nodeType="afterEffect">
                                  <p:stCondLst>
                                    <p:cond delay="0"/>
                                  </p:stCondLst>
                                  <p:childTnLst>
                                    <p:set>
                                      <p:cBhvr>
                                        <p:cTn id="215" dur="1" fill="hold">
                                          <p:stCondLst>
                                            <p:cond delay="0"/>
                                          </p:stCondLst>
                                        </p:cTn>
                                        <p:tgtEl>
                                          <p:spTgt spid="118"/>
                                        </p:tgtEl>
                                        <p:attrNameLst>
                                          <p:attrName>style.visibility</p:attrName>
                                        </p:attrNameLst>
                                      </p:cBhvr>
                                      <p:to>
                                        <p:strVal val="visible"/>
                                      </p:to>
                                    </p:set>
                                    <p:animEffect transition="in" filter="fade">
                                      <p:cBhvr>
                                        <p:cTn id="216" dur="500"/>
                                        <p:tgtEl>
                                          <p:spTgt spid="118"/>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19"/>
                                        </p:tgtEl>
                                        <p:attrNameLst>
                                          <p:attrName>style.visibility</p:attrName>
                                        </p:attrNameLst>
                                      </p:cBhvr>
                                      <p:to>
                                        <p:strVal val="visible"/>
                                      </p:to>
                                    </p:set>
                                    <p:animEffect transition="in" filter="fade">
                                      <p:cBhvr>
                                        <p:cTn id="219" dur="500"/>
                                        <p:tgtEl>
                                          <p:spTgt spid="119"/>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20"/>
                                        </p:tgtEl>
                                        <p:attrNameLst>
                                          <p:attrName>style.visibility</p:attrName>
                                        </p:attrNameLst>
                                      </p:cBhvr>
                                      <p:to>
                                        <p:strVal val="visible"/>
                                      </p:to>
                                    </p:set>
                                    <p:animEffect transition="in" filter="fade">
                                      <p:cBhvr>
                                        <p:cTn id="222" dur="500"/>
                                        <p:tgtEl>
                                          <p:spTgt spid="120"/>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21"/>
                                        </p:tgtEl>
                                        <p:attrNameLst>
                                          <p:attrName>style.visibility</p:attrName>
                                        </p:attrNameLst>
                                      </p:cBhvr>
                                      <p:to>
                                        <p:strVal val="visible"/>
                                      </p:to>
                                    </p:set>
                                    <p:animEffect transition="in" filter="fade">
                                      <p:cBhvr>
                                        <p:cTn id="225" dur="500"/>
                                        <p:tgtEl>
                                          <p:spTgt spid="121"/>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24"/>
                                        </p:tgtEl>
                                        <p:attrNameLst>
                                          <p:attrName>style.visibility</p:attrName>
                                        </p:attrNameLst>
                                      </p:cBhvr>
                                      <p:to>
                                        <p:strVal val="visible"/>
                                      </p:to>
                                    </p:set>
                                    <p:animEffect transition="in" filter="fade">
                                      <p:cBhvr>
                                        <p:cTn id="228" dur="500"/>
                                        <p:tgtEl>
                                          <p:spTgt spid="124"/>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27"/>
                                        </p:tgtEl>
                                        <p:attrNameLst>
                                          <p:attrName>style.visibility</p:attrName>
                                        </p:attrNameLst>
                                      </p:cBhvr>
                                      <p:to>
                                        <p:strVal val="visible"/>
                                      </p:to>
                                    </p:set>
                                    <p:animEffect transition="in" filter="fade">
                                      <p:cBhvr>
                                        <p:cTn id="231" dur="500"/>
                                        <p:tgtEl>
                                          <p:spTgt spid="127"/>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32"/>
                                        </p:tgtEl>
                                        <p:attrNameLst>
                                          <p:attrName>style.visibility</p:attrName>
                                        </p:attrNameLst>
                                      </p:cBhvr>
                                      <p:to>
                                        <p:strVal val="visible"/>
                                      </p:to>
                                    </p:set>
                                    <p:animEffect transition="in" filter="fade">
                                      <p:cBhvr>
                                        <p:cTn id="234" dur="500"/>
                                        <p:tgtEl>
                                          <p:spTgt spid="132"/>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Effect transition="in" filter="fade">
                                      <p:cBhvr>
                                        <p:cTn id="237" dur="500"/>
                                        <p:tgtEl>
                                          <p:spTgt spid="133"/>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34"/>
                                        </p:tgtEl>
                                        <p:attrNameLst>
                                          <p:attrName>style.visibility</p:attrName>
                                        </p:attrNameLst>
                                      </p:cBhvr>
                                      <p:to>
                                        <p:strVal val="visible"/>
                                      </p:to>
                                    </p:set>
                                    <p:animEffect transition="in" filter="fade">
                                      <p:cBhvr>
                                        <p:cTn id="240" dur="500"/>
                                        <p:tgtEl>
                                          <p:spTgt spid="134"/>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35"/>
                                        </p:tgtEl>
                                        <p:attrNameLst>
                                          <p:attrName>style.visibility</p:attrName>
                                        </p:attrNameLst>
                                      </p:cBhvr>
                                      <p:to>
                                        <p:strVal val="visible"/>
                                      </p:to>
                                    </p:set>
                                    <p:animEffect transition="in" filter="fade">
                                      <p:cBhvr>
                                        <p:cTn id="243" dur="500"/>
                                        <p:tgtEl>
                                          <p:spTgt spid="135"/>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36"/>
                                        </p:tgtEl>
                                        <p:attrNameLst>
                                          <p:attrName>style.visibility</p:attrName>
                                        </p:attrNameLst>
                                      </p:cBhvr>
                                      <p:to>
                                        <p:strVal val="visible"/>
                                      </p:to>
                                    </p:set>
                                    <p:animEffect transition="in" filter="fade">
                                      <p:cBhvr>
                                        <p:cTn id="246" dur="500"/>
                                        <p:tgtEl>
                                          <p:spTgt spid="136"/>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37"/>
                                        </p:tgtEl>
                                        <p:attrNameLst>
                                          <p:attrName>style.visibility</p:attrName>
                                        </p:attrNameLst>
                                      </p:cBhvr>
                                      <p:to>
                                        <p:strVal val="visible"/>
                                      </p:to>
                                    </p:set>
                                    <p:animEffect transition="in" filter="fade">
                                      <p:cBhvr>
                                        <p:cTn id="249" dur="500"/>
                                        <p:tgtEl>
                                          <p:spTgt spid="137"/>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38"/>
                                        </p:tgtEl>
                                        <p:attrNameLst>
                                          <p:attrName>style.visibility</p:attrName>
                                        </p:attrNameLst>
                                      </p:cBhvr>
                                      <p:to>
                                        <p:strVal val="visible"/>
                                      </p:to>
                                    </p:set>
                                    <p:animEffect transition="in" filter="fade">
                                      <p:cBhvr>
                                        <p:cTn id="252" dur="500"/>
                                        <p:tgtEl>
                                          <p:spTgt spid="138"/>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39"/>
                                        </p:tgtEl>
                                        <p:attrNameLst>
                                          <p:attrName>style.visibility</p:attrName>
                                        </p:attrNameLst>
                                      </p:cBhvr>
                                      <p:to>
                                        <p:strVal val="visible"/>
                                      </p:to>
                                    </p:set>
                                    <p:animEffect transition="in" filter="fade">
                                      <p:cBhvr>
                                        <p:cTn id="255" dur="500"/>
                                        <p:tgtEl>
                                          <p:spTgt spid="139"/>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141"/>
                                        </p:tgtEl>
                                        <p:attrNameLst>
                                          <p:attrName>style.visibility</p:attrName>
                                        </p:attrNameLst>
                                      </p:cBhvr>
                                      <p:to>
                                        <p:strVal val="visible"/>
                                      </p:to>
                                    </p:set>
                                    <p:animEffect transition="in" filter="fade">
                                      <p:cBhvr>
                                        <p:cTn id="258" dur="500"/>
                                        <p:tgtEl>
                                          <p:spTgt spid="141"/>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142"/>
                                        </p:tgtEl>
                                        <p:attrNameLst>
                                          <p:attrName>style.visibility</p:attrName>
                                        </p:attrNameLst>
                                      </p:cBhvr>
                                      <p:to>
                                        <p:strVal val="visible"/>
                                      </p:to>
                                    </p:set>
                                    <p:animEffect transition="in" filter="fade">
                                      <p:cBhvr>
                                        <p:cTn id="261" dur="500"/>
                                        <p:tgtEl>
                                          <p:spTgt spid="14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3"/>
                                        </p:tgtEl>
                                        <p:attrNameLst>
                                          <p:attrName>style.visibility</p:attrName>
                                        </p:attrNameLst>
                                      </p:cBhvr>
                                      <p:to>
                                        <p:strVal val="visible"/>
                                      </p:to>
                                    </p:set>
                                    <p:animEffect transition="in" filter="fade">
                                      <p:cBhvr>
                                        <p:cTn id="264" dur="500"/>
                                        <p:tgtEl>
                                          <p:spTgt spid="143"/>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144"/>
                                        </p:tgtEl>
                                        <p:attrNameLst>
                                          <p:attrName>style.visibility</p:attrName>
                                        </p:attrNameLst>
                                      </p:cBhvr>
                                      <p:to>
                                        <p:strVal val="visible"/>
                                      </p:to>
                                    </p:set>
                                    <p:animEffect transition="in" filter="fade">
                                      <p:cBhvr>
                                        <p:cTn id="267" dur="500"/>
                                        <p:tgtEl>
                                          <p:spTgt spid="144"/>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45"/>
                                        </p:tgtEl>
                                        <p:attrNameLst>
                                          <p:attrName>style.visibility</p:attrName>
                                        </p:attrNameLst>
                                      </p:cBhvr>
                                      <p:to>
                                        <p:strVal val="visible"/>
                                      </p:to>
                                    </p:set>
                                    <p:animEffect transition="in" filter="fade">
                                      <p:cBhvr>
                                        <p:cTn id="270" dur="500"/>
                                        <p:tgtEl>
                                          <p:spTgt spid="145"/>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46"/>
                                        </p:tgtEl>
                                        <p:attrNameLst>
                                          <p:attrName>style.visibility</p:attrName>
                                        </p:attrNameLst>
                                      </p:cBhvr>
                                      <p:to>
                                        <p:strVal val="visible"/>
                                      </p:to>
                                    </p:set>
                                    <p:animEffect transition="in" filter="fade">
                                      <p:cBhvr>
                                        <p:cTn id="273" dur="500"/>
                                        <p:tgtEl>
                                          <p:spTgt spid="146"/>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147"/>
                                        </p:tgtEl>
                                        <p:attrNameLst>
                                          <p:attrName>style.visibility</p:attrName>
                                        </p:attrNameLst>
                                      </p:cBhvr>
                                      <p:to>
                                        <p:strVal val="visible"/>
                                      </p:to>
                                    </p:set>
                                    <p:animEffect transition="in" filter="fade">
                                      <p:cBhvr>
                                        <p:cTn id="276" dur="500"/>
                                        <p:tgtEl>
                                          <p:spTgt spid="147"/>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148"/>
                                        </p:tgtEl>
                                        <p:attrNameLst>
                                          <p:attrName>style.visibility</p:attrName>
                                        </p:attrNameLst>
                                      </p:cBhvr>
                                      <p:to>
                                        <p:strVal val="visible"/>
                                      </p:to>
                                    </p:set>
                                    <p:animEffect transition="in" filter="fade">
                                      <p:cBhvr>
                                        <p:cTn id="279" dur="500"/>
                                        <p:tgtEl>
                                          <p:spTgt spid="148"/>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149"/>
                                        </p:tgtEl>
                                        <p:attrNameLst>
                                          <p:attrName>style.visibility</p:attrName>
                                        </p:attrNameLst>
                                      </p:cBhvr>
                                      <p:to>
                                        <p:strVal val="visible"/>
                                      </p:to>
                                    </p:set>
                                    <p:animEffect transition="in" filter="fade">
                                      <p:cBhvr>
                                        <p:cTn id="282" dur="500"/>
                                        <p:tgtEl>
                                          <p:spTgt spid="149"/>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150"/>
                                        </p:tgtEl>
                                        <p:attrNameLst>
                                          <p:attrName>style.visibility</p:attrName>
                                        </p:attrNameLst>
                                      </p:cBhvr>
                                      <p:to>
                                        <p:strVal val="visible"/>
                                      </p:to>
                                    </p:set>
                                    <p:animEffect transition="in" filter="fade">
                                      <p:cBhvr>
                                        <p:cTn id="285" dur="500"/>
                                        <p:tgtEl>
                                          <p:spTgt spid="150"/>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151"/>
                                        </p:tgtEl>
                                        <p:attrNameLst>
                                          <p:attrName>style.visibility</p:attrName>
                                        </p:attrNameLst>
                                      </p:cBhvr>
                                      <p:to>
                                        <p:strVal val="visible"/>
                                      </p:to>
                                    </p:set>
                                    <p:animEffect transition="in" filter="fade">
                                      <p:cBhvr>
                                        <p:cTn id="288" dur="500"/>
                                        <p:tgtEl>
                                          <p:spTgt spid="151"/>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152"/>
                                        </p:tgtEl>
                                        <p:attrNameLst>
                                          <p:attrName>style.visibility</p:attrName>
                                        </p:attrNameLst>
                                      </p:cBhvr>
                                      <p:to>
                                        <p:strVal val="visible"/>
                                      </p:to>
                                    </p:set>
                                    <p:animEffect transition="in" filter="fade">
                                      <p:cBhvr>
                                        <p:cTn id="291" dur="500"/>
                                        <p:tgtEl>
                                          <p:spTgt spid="152"/>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153"/>
                                        </p:tgtEl>
                                        <p:attrNameLst>
                                          <p:attrName>style.visibility</p:attrName>
                                        </p:attrNameLst>
                                      </p:cBhvr>
                                      <p:to>
                                        <p:strVal val="visible"/>
                                      </p:to>
                                    </p:set>
                                    <p:animEffect transition="in" filter="fade">
                                      <p:cBhvr>
                                        <p:cTn id="294" dur="500"/>
                                        <p:tgtEl>
                                          <p:spTgt spid="153"/>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154"/>
                                        </p:tgtEl>
                                        <p:attrNameLst>
                                          <p:attrName>style.visibility</p:attrName>
                                        </p:attrNameLst>
                                      </p:cBhvr>
                                      <p:to>
                                        <p:strVal val="visible"/>
                                      </p:to>
                                    </p:set>
                                    <p:animEffect transition="in" filter="fade">
                                      <p:cBhvr>
                                        <p:cTn id="297" dur="500"/>
                                        <p:tgtEl>
                                          <p:spTgt spid="154"/>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155"/>
                                        </p:tgtEl>
                                        <p:attrNameLst>
                                          <p:attrName>style.visibility</p:attrName>
                                        </p:attrNameLst>
                                      </p:cBhvr>
                                      <p:to>
                                        <p:strVal val="visible"/>
                                      </p:to>
                                    </p:set>
                                    <p:animEffect transition="in" filter="fade">
                                      <p:cBhvr>
                                        <p:cTn id="300" dur="500"/>
                                        <p:tgtEl>
                                          <p:spTgt spid="155"/>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156"/>
                                        </p:tgtEl>
                                        <p:attrNameLst>
                                          <p:attrName>style.visibility</p:attrName>
                                        </p:attrNameLst>
                                      </p:cBhvr>
                                      <p:to>
                                        <p:strVal val="visible"/>
                                      </p:to>
                                    </p:set>
                                    <p:animEffect transition="in" filter="fade">
                                      <p:cBhvr>
                                        <p:cTn id="303" dur="500"/>
                                        <p:tgtEl>
                                          <p:spTgt spid="156"/>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157"/>
                                        </p:tgtEl>
                                        <p:attrNameLst>
                                          <p:attrName>style.visibility</p:attrName>
                                        </p:attrNameLst>
                                      </p:cBhvr>
                                      <p:to>
                                        <p:strVal val="visible"/>
                                      </p:to>
                                    </p:set>
                                    <p:animEffect transition="in" filter="fade">
                                      <p:cBhvr>
                                        <p:cTn id="306" dur="500"/>
                                        <p:tgtEl>
                                          <p:spTgt spid="157"/>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158"/>
                                        </p:tgtEl>
                                        <p:attrNameLst>
                                          <p:attrName>style.visibility</p:attrName>
                                        </p:attrNameLst>
                                      </p:cBhvr>
                                      <p:to>
                                        <p:strVal val="visible"/>
                                      </p:to>
                                    </p:set>
                                    <p:animEffect transition="in" filter="fade">
                                      <p:cBhvr>
                                        <p:cTn id="309" dur="500"/>
                                        <p:tgtEl>
                                          <p:spTgt spid="158"/>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159"/>
                                        </p:tgtEl>
                                        <p:attrNameLst>
                                          <p:attrName>style.visibility</p:attrName>
                                        </p:attrNameLst>
                                      </p:cBhvr>
                                      <p:to>
                                        <p:strVal val="visible"/>
                                      </p:to>
                                    </p:set>
                                    <p:animEffect transition="in" filter="fade">
                                      <p:cBhvr>
                                        <p:cTn id="312" dur="500"/>
                                        <p:tgtEl>
                                          <p:spTgt spid="159"/>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160"/>
                                        </p:tgtEl>
                                        <p:attrNameLst>
                                          <p:attrName>style.visibility</p:attrName>
                                        </p:attrNameLst>
                                      </p:cBhvr>
                                      <p:to>
                                        <p:strVal val="visible"/>
                                      </p:to>
                                    </p:set>
                                    <p:animEffect transition="in" filter="fade">
                                      <p:cBhvr>
                                        <p:cTn id="315" dur="500"/>
                                        <p:tgtEl>
                                          <p:spTgt spid="160"/>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161"/>
                                        </p:tgtEl>
                                        <p:attrNameLst>
                                          <p:attrName>style.visibility</p:attrName>
                                        </p:attrNameLst>
                                      </p:cBhvr>
                                      <p:to>
                                        <p:strVal val="visible"/>
                                      </p:to>
                                    </p:set>
                                    <p:animEffect transition="in" filter="fade">
                                      <p:cBhvr>
                                        <p:cTn id="318" dur="500"/>
                                        <p:tgtEl>
                                          <p:spTgt spid="161"/>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162"/>
                                        </p:tgtEl>
                                        <p:attrNameLst>
                                          <p:attrName>style.visibility</p:attrName>
                                        </p:attrNameLst>
                                      </p:cBhvr>
                                      <p:to>
                                        <p:strVal val="visible"/>
                                      </p:to>
                                    </p:set>
                                    <p:animEffect transition="in" filter="fade">
                                      <p:cBhvr>
                                        <p:cTn id="321" dur="500"/>
                                        <p:tgtEl>
                                          <p:spTgt spid="162"/>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163"/>
                                        </p:tgtEl>
                                        <p:attrNameLst>
                                          <p:attrName>style.visibility</p:attrName>
                                        </p:attrNameLst>
                                      </p:cBhvr>
                                      <p:to>
                                        <p:strVal val="visible"/>
                                      </p:to>
                                    </p:set>
                                    <p:animEffect transition="in" filter="fade">
                                      <p:cBhvr>
                                        <p:cTn id="324" dur="500"/>
                                        <p:tgtEl>
                                          <p:spTgt spid="163"/>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164"/>
                                        </p:tgtEl>
                                        <p:attrNameLst>
                                          <p:attrName>style.visibility</p:attrName>
                                        </p:attrNameLst>
                                      </p:cBhvr>
                                      <p:to>
                                        <p:strVal val="visible"/>
                                      </p:to>
                                    </p:set>
                                    <p:animEffect transition="in" filter="fade">
                                      <p:cBhvr>
                                        <p:cTn id="327" dur="500"/>
                                        <p:tgtEl>
                                          <p:spTgt spid="164"/>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165"/>
                                        </p:tgtEl>
                                        <p:attrNameLst>
                                          <p:attrName>style.visibility</p:attrName>
                                        </p:attrNameLst>
                                      </p:cBhvr>
                                      <p:to>
                                        <p:strVal val="visible"/>
                                      </p:to>
                                    </p:set>
                                    <p:animEffect transition="in" filter="fade">
                                      <p:cBhvr>
                                        <p:cTn id="330" dur="500"/>
                                        <p:tgtEl>
                                          <p:spTgt spid="165"/>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166"/>
                                        </p:tgtEl>
                                        <p:attrNameLst>
                                          <p:attrName>style.visibility</p:attrName>
                                        </p:attrNameLst>
                                      </p:cBhvr>
                                      <p:to>
                                        <p:strVal val="visible"/>
                                      </p:to>
                                    </p:set>
                                    <p:animEffect transition="in" filter="fade">
                                      <p:cBhvr>
                                        <p:cTn id="333" dur="500"/>
                                        <p:tgtEl>
                                          <p:spTgt spid="166"/>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167"/>
                                        </p:tgtEl>
                                        <p:attrNameLst>
                                          <p:attrName>style.visibility</p:attrName>
                                        </p:attrNameLst>
                                      </p:cBhvr>
                                      <p:to>
                                        <p:strVal val="visible"/>
                                      </p:to>
                                    </p:set>
                                    <p:animEffect transition="in" filter="fade">
                                      <p:cBhvr>
                                        <p:cTn id="336" dur="500"/>
                                        <p:tgtEl>
                                          <p:spTgt spid="167"/>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170"/>
                                        </p:tgtEl>
                                        <p:attrNameLst>
                                          <p:attrName>style.visibility</p:attrName>
                                        </p:attrNameLst>
                                      </p:cBhvr>
                                      <p:to>
                                        <p:strVal val="visible"/>
                                      </p:to>
                                    </p:set>
                                    <p:animEffect transition="in" filter="fade">
                                      <p:cBhvr>
                                        <p:cTn id="339" dur="500"/>
                                        <p:tgtEl>
                                          <p:spTgt spid="170"/>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171"/>
                                        </p:tgtEl>
                                        <p:attrNameLst>
                                          <p:attrName>style.visibility</p:attrName>
                                        </p:attrNameLst>
                                      </p:cBhvr>
                                      <p:to>
                                        <p:strVal val="visible"/>
                                      </p:to>
                                    </p:set>
                                    <p:animEffect transition="in" filter="fade">
                                      <p:cBhvr>
                                        <p:cTn id="342" dur="500"/>
                                        <p:tgtEl>
                                          <p:spTgt spid="171"/>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172"/>
                                        </p:tgtEl>
                                        <p:attrNameLst>
                                          <p:attrName>style.visibility</p:attrName>
                                        </p:attrNameLst>
                                      </p:cBhvr>
                                      <p:to>
                                        <p:strVal val="visible"/>
                                      </p:to>
                                    </p:set>
                                    <p:animEffect transition="in" filter="fade">
                                      <p:cBhvr>
                                        <p:cTn id="345" dur="500"/>
                                        <p:tgtEl>
                                          <p:spTgt spid="172"/>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173"/>
                                        </p:tgtEl>
                                        <p:attrNameLst>
                                          <p:attrName>style.visibility</p:attrName>
                                        </p:attrNameLst>
                                      </p:cBhvr>
                                      <p:to>
                                        <p:strVal val="visible"/>
                                      </p:to>
                                    </p:set>
                                    <p:animEffect transition="in" filter="fade">
                                      <p:cBhvr>
                                        <p:cTn id="348" dur="500"/>
                                        <p:tgtEl>
                                          <p:spTgt spid="173"/>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140"/>
                                        </p:tgtEl>
                                        <p:attrNameLst>
                                          <p:attrName>style.visibility</p:attrName>
                                        </p:attrNameLst>
                                      </p:cBhvr>
                                      <p:to>
                                        <p:strVal val="visible"/>
                                      </p:to>
                                    </p:set>
                                    <p:animEffect transition="in" filter="fade">
                                      <p:cBhvr>
                                        <p:cTn id="351" dur="500"/>
                                        <p:tgtEl>
                                          <p:spTgt spid="140"/>
                                        </p:tgtEl>
                                      </p:cBhvr>
                                    </p:animEffect>
                                  </p:childTnLst>
                                </p:cTn>
                              </p:par>
                            </p:childTnLst>
                          </p:cTn>
                        </p:par>
                        <p:par>
                          <p:cTn id="352" fill="hold">
                            <p:stCondLst>
                              <p:cond delay="3000"/>
                            </p:stCondLst>
                            <p:childTnLst>
                              <p:par>
                                <p:cTn id="353" presetID="10" presetClass="entr" presetSubtype="0" fill="hold" grpId="0" nodeType="afterEffect">
                                  <p:stCondLst>
                                    <p:cond delay="0"/>
                                  </p:stCondLst>
                                  <p:childTnLst>
                                    <p:set>
                                      <p:cBhvr>
                                        <p:cTn id="354" dur="1" fill="hold">
                                          <p:stCondLst>
                                            <p:cond delay="0"/>
                                          </p:stCondLst>
                                        </p:cTn>
                                        <p:tgtEl>
                                          <p:spTgt spid="177"/>
                                        </p:tgtEl>
                                        <p:attrNameLst>
                                          <p:attrName>style.visibility</p:attrName>
                                        </p:attrNameLst>
                                      </p:cBhvr>
                                      <p:to>
                                        <p:strVal val="visible"/>
                                      </p:to>
                                    </p:set>
                                    <p:animEffect transition="in" filter="fade">
                                      <p:cBhvr>
                                        <p:cTn id="355" dur="500"/>
                                        <p:tgtEl>
                                          <p:spTgt spid="177"/>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195"/>
                                        </p:tgtEl>
                                        <p:attrNameLst>
                                          <p:attrName>style.visibility</p:attrName>
                                        </p:attrNameLst>
                                      </p:cBhvr>
                                      <p:to>
                                        <p:strVal val="visible"/>
                                      </p:to>
                                    </p:set>
                                    <p:animEffect transition="in" filter="fade">
                                      <p:cBhvr>
                                        <p:cTn id="358" dur="500"/>
                                        <p:tgtEl>
                                          <p:spTgt spid="195"/>
                                        </p:tgtEl>
                                      </p:cBhvr>
                                    </p:animEffect>
                                  </p:childTnLst>
                                </p:cTn>
                              </p:par>
                              <p:par>
                                <p:cTn id="359" presetID="10" presetClass="entr" presetSubtype="0" fill="hold" grpId="0" nodeType="withEffect">
                                  <p:stCondLst>
                                    <p:cond delay="0"/>
                                  </p:stCondLst>
                                  <p:childTnLst>
                                    <p:set>
                                      <p:cBhvr>
                                        <p:cTn id="360" dur="1" fill="hold">
                                          <p:stCondLst>
                                            <p:cond delay="0"/>
                                          </p:stCondLst>
                                        </p:cTn>
                                        <p:tgtEl>
                                          <p:spTgt spid="196"/>
                                        </p:tgtEl>
                                        <p:attrNameLst>
                                          <p:attrName>style.visibility</p:attrName>
                                        </p:attrNameLst>
                                      </p:cBhvr>
                                      <p:to>
                                        <p:strVal val="visible"/>
                                      </p:to>
                                    </p:set>
                                    <p:animEffect transition="in" filter="fade">
                                      <p:cBhvr>
                                        <p:cTn id="361" dur="500"/>
                                        <p:tgtEl>
                                          <p:spTgt spid="196"/>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197"/>
                                        </p:tgtEl>
                                        <p:attrNameLst>
                                          <p:attrName>style.visibility</p:attrName>
                                        </p:attrNameLst>
                                      </p:cBhvr>
                                      <p:to>
                                        <p:strVal val="visible"/>
                                      </p:to>
                                    </p:set>
                                    <p:animEffect transition="in" filter="fade">
                                      <p:cBhvr>
                                        <p:cTn id="364" dur="500"/>
                                        <p:tgtEl>
                                          <p:spTgt spid="197"/>
                                        </p:tgtEl>
                                      </p:cBhvr>
                                    </p:animEffect>
                                  </p:childTnLst>
                                </p:cTn>
                              </p:par>
                              <p:par>
                                <p:cTn id="365" presetID="10" presetClass="entr" presetSubtype="0" fill="hold" grpId="0" nodeType="withEffect">
                                  <p:stCondLst>
                                    <p:cond delay="0"/>
                                  </p:stCondLst>
                                  <p:childTnLst>
                                    <p:set>
                                      <p:cBhvr>
                                        <p:cTn id="366" dur="1" fill="hold">
                                          <p:stCondLst>
                                            <p:cond delay="0"/>
                                          </p:stCondLst>
                                        </p:cTn>
                                        <p:tgtEl>
                                          <p:spTgt spid="198"/>
                                        </p:tgtEl>
                                        <p:attrNameLst>
                                          <p:attrName>style.visibility</p:attrName>
                                        </p:attrNameLst>
                                      </p:cBhvr>
                                      <p:to>
                                        <p:strVal val="visible"/>
                                      </p:to>
                                    </p:set>
                                    <p:animEffect transition="in" filter="fade">
                                      <p:cBhvr>
                                        <p:cTn id="367" dur="500"/>
                                        <p:tgtEl>
                                          <p:spTgt spid="198"/>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199"/>
                                        </p:tgtEl>
                                        <p:attrNameLst>
                                          <p:attrName>style.visibility</p:attrName>
                                        </p:attrNameLst>
                                      </p:cBhvr>
                                      <p:to>
                                        <p:strVal val="visible"/>
                                      </p:to>
                                    </p:set>
                                    <p:animEffect transition="in" filter="fade">
                                      <p:cBhvr>
                                        <p:cTn id="370" dur="500"/>
                                        <p:tgtEl>
                                          <p:spTgt spid="199"/>
                                        </p:tgtEl>
                                      </p:cBhvr>
                                    </p:animEffect>
                                  </p:childTnLst>
                                </p:cTn>
                              </p:par>
                              <p:par>
                                <p:cTn id="371" presetID="10" presetClass="entr" presetSubtype="0" fill="hold" grpId="0" nodeType="withEffect">
                                  <p:stCondLst>
                                    <p:cond delay="0"/>
                                  </p:stCondLst>
                                  <p:childTnLst>
                                    <p:set>
                                      <p:cBhvr>
                                        <p:cTn id="372" dur="1" fill="hold">
                                          <p:stCondLst>
                                            <p:cond delay="0"/>
                                          </p:stCondLst>
                                        </p:cTn>
                                        <p:tgtEl>
                                          <p:spTgt spid="200"/>
                                        </p:tgtEl>
                                        <p:attrNameLst>
                                          <p:attrName>style.visibility</p:attrName>
                                        </p:attrNameLst>
                                      </p:cBhvr>
                                      <p:to>
                                        <p:strVal val="visible"/>
                                      </p:to>
                                    </p:set>
                                    <p:animEffect transition="in" filter="fade">
                                      <p:cBhvr>
                                        <p:cTn id="373" dur="500"/>
                                        <p:tgtEl>
                                          <p:spTgt spid="200"/>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201"/>
                                        </p:tgtEl>
                                        <p:attrNameLst>
                                          <p:attrName>style.visibility</p:attrName>
                                        </p:attrNameLst>
                                      </p:cBhvr>
                                      <p:to>
                                        <p:strVal val="visible"/>
                                      </p:to>
                                    </p:set>
                                    <p:animEffect transition="in" filter="fade">
                                      <p:cBhvr>
                                        <p:cTn id="376" dur="500"/>
                                        <p:tgtEl>
                                          <p:spTgt spid="201"/>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202"/>
                                        </p:tgtEl>
                                        <p:attrNameLst>
                                          <p:attrName>style.visibility</p:attrName>
                                        </p:attrNameLst>
                                      </p:cBhvr>
                                      <p:to>
                                        <p:strVal val="visible"/>
                                      </p:to>
                                    </p:set>
                                    <p:animEffect transition="in" filter="fade">
                                      <p:cBhvr>
                                        <p:cTn id="379" dur="500"/>
                                        <p:tgtEl>
                                          <p:spTgt spid="202"/>
                                        </p:tgtEl>
                                      </p:cBhvr>
                                    </p:animEffect>
                                  </p:childTnLst>
                                </p:cTn>
                              </p:par>
                              <p:par>
                                <p:cTn id="380" presetID="10" presetClass="entr" presetSubtype="0" fill="hold" grpId="0" nodeType="withEffect">
                                  <p:stCondLst>
                                    <p:cond delay="0"/>
                                  </p:stCondLst>
                                  <p:childTnLst>
                                    <p:set>
                                      <p:cBhvr>
                                        <p:cTn id="381" dur="1" fill="hold">
                                          <p:stCondLst>
                                            <p:cond delay="0"/>
                                          </p:stCondLst>
                                        </p:cTn>
                                        <p:tgtEl>
                                          <p:spTgt spid="203"/>
                                        </p:tgtEl>
                                        <p:attrNameLst>
                                          <p:attrName>style.visibility</p:attrName>
                                        </p:attrNameLst>
                                      </p:cBhvr>
                                      <p:to>
                                        <p:strVal val="visible"/>
                                      </p:to>
                                    </p:set>
                                    <p:animEffect transition="in" filter="fade">
                                      <p:cBhvr>
                                        <p:cTn id="382" dur="500"/>
                                        <p:tgtEl>
                                          <p:spTgt spid="203"/>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204"/>
                                        </p:tgtEl>
                                        <p:attrNameLst>
                                          <p:attrName>style.visibility</p:attrName>
                                        </p:attrNameLst>
                                      </p:cBhvr>
                                      <p:to>
                                        <p:strVal val="visible"/>
                                      </p:to>
                                    </p:set>
                                    <p:animEffect transition="in" filter="fade">
                                      <p:cBhvr>
                                        <p:cTn id="385" dur="500"/>
                                        <p:tgtEl>
                                          <p:spTgt spid="204"/>
                                        </p:tgtEl>
                                      </p:cBhvr>
                                    </p:animEffect>
                                  </p:childTnLst>
                                </p:cTn>
                              </p:par>
                              <p:par>
                                <p:cTn id="386" presetID="10" presetClass="entr" presetSubtype="0" fill="hold" grpId="0" nodeType="withEffect">
                                  <p:stCondLst>
                                    <p:cond delay="0"/>
                                  </p:stCondLst>
                                  <p:childTnLst>
                                    <p:set>
                                      <p:cBhvr>
                                        <p:cTn id="387" dur="1" fill="hold">
                                          <p:stCondLst>
                                            <p:cond delay="0"/>
                                          </p:stCondLst>
                                        </p:cTn>
                                        <p:tgtEl>
                                          <p:spTgt spid="205"/>
                                        </p:tgtEl>
                                        <p:attrNameLst>
                                          <p:attrName>style.visibility</p:attrName>
                                        </p:attrNameLst>
                                      </p:cBhvr>
                                      <p:to>
                                        <p:strVal val="visible"/>
                                      </p:to>
                                    </p:set>
                                    <p:animEffect transition="in" filter="fade">
                                      <p:cBhvr>
                                        <p:cTn id="388" dur="500"/>
                                        <p:tgtEl>
                                          <p:spTgt spid="205"/>
                                        </p:tgtEl>
                                      </p:cBhvr>
                                    </p:animEffect>
                                  </p:childTnLst>
                                </p:cTn>
                              </p:par>
                              <p:par>
                                <p:cTn id="389" presetID="10" presetClass="entr" presetSubtype="0" fill="hold" grpId="0" nodeType="withEffect">
                                  <p:stCondLst>
                                    <p:cond delay="0"/>
                                  </p:stCondLst>
                                  <p:childTnLst>
                                    <p:set>
                                      <p:cBhvr>
                                        <p:cTn id="390" dur="1" fill="hold">
                                          <p:stCondLst>
                                            <p:cond delay="0"/>
                                          </p:stCondLst>
                                        </p:cTn>
                                        <p:tgtEl>
                                          <p:spTgt spid="206"/>
                                        </p:tgtEl>
                                        <p:attrNameLst>
                                          <p:attrName>style.visibility</p:attrName>
                                        </p:attrNameLst>
                                      </p:cBhvr>
                                      <p:to>
                                        <p:strVal val="visible"/>
                                      </p:to>
                                    </p:set>
                                    <p:animEffect transition="in" filter="fade">
                                      <p:cBhvr>
                                        <p:cTn id="391" dur="500"/>
                                        <p:tgtEl>
                                          <p:spTgt spid="206"/>
                                        </p:tgtEl>
                                      </p:cBhvr>
                                    </p:animEffect>
                                  </p:childTnLst>
                                </p:cTn>
                              </p:par>
                              <p:par>
                                <p:cTn id="392" presetID="10" presetClass="entr" presetSubtype="0" fill="hold" grpId="0" nodeType="withEffect">
                                  <p:stCondLst>
                                    <p:cond delay="0"/>
                                  </p:stCondLst>
                                  <p:childTnLst>
                                    <p:set>
                                      <p:cBhvr>
                                        <p:cTn id="393" dur="1" fill="hold">
                                          <p:stCondLst>
                                            <p:cond delay="0"/>
                                          </p:stCondLst>
                                        </p:cTn>
                                        <p:tgtEl>
                                          <p:spTgt spid="212"/>
                                        </p:tgtEl>
                                        <p:attrNameLst>
                                          <p:attrName>style.visibility</p:attrName>
                                        </p:attrNameLst>
                                      </p:cBhvr>
                                      <p:to>
                                        <p:strVal val="visible"/>
                                      </p:to>
                                    </p:set>
                                    <p:animEffect transition="in" filter="fade">
                                      <p:cBhvr>
                                        <p:cTn id="394" dur="500"/>
                                        <p:tgtEl>
                                          <p:spTgt spid="212"/>
                                        </p:tgtEl>
                                      </p:cBhvr>
                                    </p:animEffect>
                                  </p:childTnLst>
                                </p:cTn>
                              </p:par>
                              <p:par>
                                <p:cTn id="395" presetID="10" presetClass="entr" presetSubtype="0" fill="hold" grpId="0" nodeType="withEffect">
                                  <p:stCondLst>
                                    <p:cond delay="0"/>
                                  </p:stCondLst>
                                  <p:childTnLst>
                                    <p:set>
                                      <p:cBhvr>
                                        <p:cTn id="396" dur="1" fill="hold">
                                          <p:stCondLst>
                                            <p:cond delay="0"/>
                                          </p:stCondLst>
                                        </p:cTn>
                                        <p:tgtEl>
                                          <p:spTgt spid="213"/>
                                        </p:tgtEl>
                                        <p:attrNameLst>
                                          <p:attrName>style.visibility</p:attrName>
                                        </p:attrNameLst>
                                      </p:cBhvr>
                                      <p:to>
                                        <p:strVal val="visible"/>
                                      </p:to>
                                    </p:set>
                                    <p:animEffect transition="in" filter="fade">
                                      <p:cBhvr>
                                        <p:cTn id="397" dur="500"/>
                                        <p:tgtEl>
                                          <p:spTgt spid="213"/>
                                        </p:tgtEl>
                                      </p:cBhvr>
                                    </p:animEffect>
                                  </p:childTnLst>
                                </p:cTn>
                              </p:par>
                              <p:par>
                                <p:cTn id="398" presetID="10" presetClass="entr" presetSubtype="0" fill="hold" grpId="0" nodeType="withEffect">
                                  <p:stCondLst>
                                    <p:cond delay="0"/>
                                  </p:stCondLst>
                                  <p:childTnLst>
                                    <p:set>
                                      <p:cBhvr>
                                        <p:cTn id="399" dur="1" fill="hold">
                                          <p:stCondLst>
                                            <p:cond delay="0"/>
                                          </p:stCondLst>
                                        </p:cTn>
                                        <p:tgtEl>
                                          <p:spTgt spid="214"/>
                                        </p:tgtEl>
                                        <p:attrNameLst>
                                          <p:attrName>style.visibility</p:attrName>
                                        </p:attrNameLst>
                                      </p:cBhvr>
                                      <p:to>
                                        <p:strVal val="visible"/>
                                      </p:to>
                                    </p:set>
                                    <p:animEffect transition="in" filter="fade">
                                      <p:cBhvr>
                                        <p:cTn id="400" dur="500"/>
                                        <p:tgtEl>
                                          <p:spTgt spid="214"/>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215"/>
                                        </p:tgtEl>
                                        <p:attrNameLst>
                                          <p:attrName>style.visibility</p:attrName>
                                        </p:attrNameLst>
                                      </p:cBhvr>
                                      <p:to>
                                        <p:strVal val="visible"/>
                                      </p:to>
                                    </p:set>
                                    <p:animEffect transition="in" filter="fade">
                                      <p:cBhvr>
                                        <p:cTn id="403" dur="500"/>
                                        <p:tgtEl>
                                          <p:spTgt spid="215"/>
                                        </p:tgtEl>
                                      </p:cBhvr>
                                    </p:animEffect>
                                  </p:childTnLst>
                                </p:cTn>
                              </p:par>
                              <p:par>
                                <p:cTn id="404" presetID="10" presetClass="entr" presetSubtype="0" fill="hold" grpId="0" nodeType="withEffect">
                                  <p:stCondLst>
                                    <p:cond delay="0"/>
                                  </p:stCondLst>
                                  <p:childTnLst>
                                    <p:set>
                                      <p:cBhvr>
                                        <p:cTn id="405" dur="1" fill="hold">
                                          <p:stCondLst>
                                            <p:cond delay="0"/>
                                          </p:stCondLst>
                                        </p:cTn>
                                        <p:tgtEl>
                                          <p:spTgt spid="216"/>
                                        </p:tgtEl>
                                        <p:attrNameLst>
                                          <p:attrName>style.visibility</p:attrName>
                                        </p:attrNameLst>
                                      </p:cBhvr>
                                      <p:to>
                                        <p:strVal val="visible"/>
                                      </p:to>
                                    </p:set>
                                    <p:animEffect transition="in" filter="fade">
                                      <p:cBhvr>
                                        <p:cTn id="406" dur="500"/>
                                        <p:tgtEl>
                                          <p:spTgt spid="216"/>
                                        </p:tgtEl>
                                      </p:cBhvr>
                                    </p:animEffect>
                                  </p:childTnLst>
                                </p:cTn>
                              </p:par>
                              <p:par>
                                <p:cTn id="407" presetID="10" presetClass="entr" presetSubtype="0" fill="hold" grpId="0" nodeType="withEffect">
                                  <p:stCondLst>
                                    <p:cond delay="0"/>
                                  </p:stCondLst>
                                  <p:childTnLst>
                                    <p:set>
                                      <p:cBhvr>
                                        <p:cTn id="408" dur="1" fill="hold">
                                          <p:stCondLst>
                                            <p:cond delay="0"/>
                                          </p:stCondLst>
                                        </p:cTn>
                                        <p:tgtEl>
                                          <p:spTgt spid="217"/>
                                        </p:tgtEl>
                                        <p:attrNameLst>
                                          <p:attrName>style.visibility</p:attrName>
                                        </p:attrNameLst>
                                      </p:cBhvr>
                                      <p:to>
                                        <p:strVal val="visible"/>
                                      </p:to>
                                    </p:set>
                                    <p:animEffect transition="in" filter="fade">
                                      <p:cBhvr>
                                        <p:cTn id="409" dur="500"/>
                                        <p:tgtEl>
                                          <p:spTgt spid="217"/>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218"/>
                                        </p:tgtEl>
                                        <p:attrNameLst>
                                          <p:attrName>style.visibility</p:attrName>
                                        </p:attrNameLst>
                                      </p:cBhvr>
                                      <p:to>
                                        <p:strVal val="visible"/>
                                      </p:to>
                                    </p:set>
                                    <p:animEffect transition="in" filter="fade">
                                      <p:cBhvr>
                                        <p:cTn id="412" dur="500"/>
                                        <p:tgtEl>
                                          <p:spTgt spid="218"/>
                                        </p:tgtEl>
                                      </p:cBhvr>
                                    </p:animEffect>
                                  </p:childTnLst>
                                </p:cTn>
                              </p:par>
                              <p:par>
                                <p:cTn id="413" presetID="10" presetClass="entr" presetSubtype="0" fill="hold" grpId="0" nodeType="withEffect">
                                  <p:stCondLst>
                                    <p:cond delay="0"/>
                                  </p:stCondLst>
                                  <p:childTnLst>
                                    <p:set>
                                      <p:cBhvr>
                                        <p:cTn id="414" dur="1" fill="hold">
                                          <p:stCondLst>
                                            <p:cond delay="0"/>
                                          </p:stCondLst>
                                        </p:cTn>
                                        <p:tgtEl>
                                          <p:spTgt spid="220"/>
                                        </p:tgtEl>
                                        <p:attrNameLst>
                                          <p:attrName>style.visibility</p:attrName>
                                        </p:attrNameLst>
                                      </p:cBhvr>
                                      <p:to>
                                        <p:strVal val="visible"/>
                                      </p:to>
                                    </p:set>
                                    <p:animEffect transition="in" filter="fade">
                                      <p:cBhvr>
                                        <p:cTn id="415" dur="500"/>
                                        <p:tgtEl>
                                          <p:spTgt spid="220"/>
                                        </p:tgtEl>
                                      </p:cBhvr>
                                    </p:animEffect>
                                  </p:childTnLst>
                                </p:cTn>
                              </p:par>
                              <p:par>
                                <p:cTn id="416" presetID="10" presetClass="entr" presetSubtype="0" fill="hold" grpId="0" nodeType="withEffect">
                                  <p:stCondLst>
                                    <p:cond delay="0"/>
                                  </p:stCondLst>
                                  <p:childTnLst>
                                    <p:set>
                                      <p:cBhvr>
                                        <p:cTn id="417" dur="1" fill="hold">
                                          <p:stCondLst>
                                            <p:cond delay="0"/>
                                          </p:stCondLst>
                                        </p:cTn>
                                        <p:tgtEl>
                                          <p:spTgt spid="221"/>
                                        </p:tgtEl>
                                        <p:attrNameLst>
                                          <p:attrName>style.visibility</p:attrName>
                                        </p:attrNameLst>
                                      </p:cBhvr>
                                      <p:to>
                                        <p:strVal val="visible"/>
                                      </p:to>
                                    </p:set>
                                    <p:animEffect transition="in" filter="fade">
                                      <p:cBhvr>
                                        <p:cTn id="418" dur="500"/>
                                        <p:tgtEl>
                                          <p:spTgt spid="221"/>
                                        </p:tgtEl>
                                      </p:cBhvr>
                                    </p:animEffect>
                                  </p:childTnLst>
                                </p:cTn>
                              </p:par>
                            </p:childTnLst>
                          </p:cTn>
                        </p:par>
                        <p:par>
                          <p:cTn id="419" fill="hold">
                            <p:stCondLst>
                              <p:cond delay="3500"/>
                            </p:stCondLst>
                            <p:childTnLst>
                              <p:par>
                                <p:cTn id="420" presetID="10" presetClass="entr" presetSubtype="0" fill="hold" grpId="0" nodeType="afterEffect">
                                  <p:stCondLst>
                                    <p:cond delay="0"/>
                                  </p:stCondLst>
                                  <p:childTnLst>
                                    <p:set>
                                      <p:cBhvr>
                                        <p:cTn id="421" dur="1" fill="hold">
                                          <p:stCondLst>
                                            <p:cond delay="0"/>
                                          </p:stCondLst>
                                        </p:cTn>
                                        <p:tgtEl>
                                          <p:spTgt spid="168"/>
                                        </p:tgtEl>
                                        <p:attrNameLst>
                                          <p:attrName>style.visibility</p:attrName>
                                        </p:attrNameLst>
                                      </p:cBhvr>
                                      <p:to>
                                        <p:strVal val="visible"/>
                                      </p:to>
                                    </p:set>
                                    <p:animEffect transition="in" filter="fade">
                                      <p:cBhvr>
                                        <p:cTn id="422" dur="500"/>
                                        <p:tgtEl>
                                          <p:spTgt spid="168"/>
                                        </p:tgtEl>
                                      </p:cBhvr>
                                    </p:animEffect>
                                  </p:childTnLst>
                                </p:cTn>
                              </p:par>
                              <p:par>
                                <p:cTn id="423" presetID="10" presetClass="entr" presetSubtype="0" fill="hold" grpId="0" nodeType="withEffect">
                                  <p:stCondLst>
                                    <p:cond delay="0"/>
                                  </p:stCondLst>
                                  <p:childTnLst>
                                    <p:set>
                                      <p:cBhvr>
                                        <p:cTn id="424" dur="1" fill="hold">
                                          <p:stCondLst>
                                            <p:cond delay="0"/>
                                          </p:stCondLst>
                                        </p:cTn>
                                        <p:tgtEl>
                                          <p:spTgt spid="169"/>
                                        </p:tgtEl>
                                        <p:attrNameLst>
                                          <p:attrName>style.visibility</p:attrName>
                                        </p:attrNameLst>
                                      </p:cBhvr>
                                      <p:to>
                                        <p:strVal val="visible"/>
                                      </p:to>
                                    </p:set>
                                    <p:animEffect transition="in" filter="fade">
                                      <p:cBhvr>
                                        <p:cTn id="425" dur="500"/>
                                        <p:tgtEl>
                                          <p:spTgt spid="169"/>
                                        </p:tgtEl>
                                      </p:cBhvr>
                                    </p:animEffect>
                                  </p:childTnLst>
                                </p:cTn>
                              </p:par>
                              <p:par>
                                <p:cTn id="426" presetID="10" presetClass="entr" presetSubtype="0" fill="hold" grpId="0" nodeType="withEffect">
                                  <p:stCondLst>
                                    <p:cond delay="0"/>
                                  </p:stCondLst>
                                  <p:childTnLst>
                                    <p:set>
                                      <p:cBhvr>
                                        <p:cTn id="427" dur="1" fill="hold">
                                          <p:stCondLst>
                                            <p:cond delay="0"/>
                                          </p:stCondLst>
                                        </p:cTn>
                                        <p:tgtEl>
                                          <p:spTgt spid="207"/>
                                        </p:tgtEl>
                                        <p:attrNameLst>
                                          <p:attrName>style.visibility</p:attrName>
                                        </p:attrNameLst>
                                      </p:cBhvr>
                                      <p:to>
                                        <p:strVal val="visible"/>
                                      </p:to>
                                    </p:set>
                                    <p:animEffect transition="in" filter="fade">
                                      <p:cBhvr>
                                        <p:cTn id="428" dur="500"/>
                                        <p:tgtEl>
                                          <p:spTgt spid="207"/>
                                        </p:tgtEl>
                                      </p:cBhvr>
                                    </p:animEffect>
                                  </p:childTnLst>
                                </p:cTn>
                              </p:par>
                              <p:par>
                                <p:cTn id="429" presetID="10" presetClass="entr" presetSubtype="0" fill="hold" grpId="0" nodeType="withEffect">
                                  <p:stCondLst>
                                    <p:cond delay="0"/>
                                  </p:stCondLst>
                                  <p:childTnLst>
                                    <p:set>
                                      <p:cBhvr>
                                        <p:cTn id="430" dur="1" fill="hold">
                                          <p:stCondLst>
                                            <p:cond delay="0"/>
                                          </p:stCondLst>
                                        </p:cTn>
                                        <p:tgtEl>
                                          <p:spTgt spid="208"/>
                                        </p:tgtEl>
                                        <p:attrNameLst>
                                          <p:attrName>style.visibility</p:attrName>
                                        </p:attrNameLst>
                                      </p:cBhvr>
                                      <p:to>
                                        <p:strVal val="visible"/>
                                      </p:to>
                                    </p:set>
                                    <p:animEffect transition="in" filter="fade">
                                      <p:cBhvr>
                                        <p:cTn id="431" dur="500"/>
                                        <p:tgtEl>
                                          <p:spTgt spid="208"/>
                                        </p:tgtEl>
                                      </p:cBhvr>
                                    </p:animEffect>
                                  </p:childTnLst>
                                </p:cTn>
                              </p:par>
                              <p:par>
                                <p:cTn id="432" presetID="10" presetClass="entr" presetSubtype="0" fill="hold" grpId="0" nodeType="withEffect">
                                  <p:stCondLst>
                                    <p:cond delay="0"/>
                                  </p:stCondLst>
                                  <p:childTnLst>
                                    <p:set>
                                      <p:cBhvr>
                                        <p:cTn id="433" dur="1" fill="hold">
                                          <p:stCondLst>
                                            <p:cond delay="0"/>
                                          </p:stCondLst>
                                        </p:cTn>
                                        <p:tgtEl>
                                          <p:spTgt spid="209"/>
                                        </p:tgtEl>
                                        <p:attrNameLst>
                                          <p:attrName>style.visibility</p:attrName>
                                        </p:attrNameLst>
                                      </p:cBhvr>
                                      <p:to>
                                        <p:strVal val="visible"/>
                                      </p:to>
                                    </p:set>
                                    <p:animEffect transition="in" filter="fade">
                                      <p:cBhvr>
                                        <p:cTn id="434" dur="500"/>
                                        <p:tgtEl>
                                          <p:spTgt spid="209"/>
                                        </p:tgtEl>
                                      </p:cBhvr>
                                    </p:animEffect>
                                  </p:childTnLst>
                                </p:cTn>
                              </p:par>
                              <p:par>
                                <p:cTn id="435" presetID="10" presetClass="entr" presetSubtype="0" fill="hold" grpId="0" nodeType="withEffect">
                                  <p:stCondLst>
                                    <p:cond delay="0"/>
                                  </p:stCondLst>
                                  <p:childTnLst>
                                    <p:set>
                                      <p:cBhvr>
                                        <p:cTn id="436" dur="1" fill="hold">
                                          <p:stCondLst>
                                            <p:cond delay="0"/>
                                          </p:stCondLst>
                                        </p:cTn>
                                        <p:tgtEl>
                                          <p:spTgt spid="210"/>
                                        </p:tgtEl>
                                        <p:attrNameLst>
                                          <p:attrName>style.visibility</p:attrName>
                                        </p:attrNameLst>
                                      </p:cBhvr>
                                      <p:to>
                                        <p:strVal val="visible"/>
                                      </p:to>
                                    </p:set>
                                    <p:animEffect transition="in" filter="fade">
                                      <p:cBhvr>
                                        <p:cTn id="437" dur="500"/>
                                        <p:tgtEl>
                                          <p:spTgt spid="210"/>
                                        </p:tgtEl>
                                      </p:cBhvr>
                                    </p:animEffect>
                                  </p:childTnLst>
                                </p:cTn>
                              </p:par>
                            </p:childTnLst>
                          </p:cTn>
                        </p:par>
                        <p:par>
                          <p:cTn id="438" fill="hold">
                            <p:stCondLst>
                              <p:cond delay="4000"/>
                            </p:stCondLst>
                            <p:childTnLst>
                              <p:par>
                                <p:cTn id="439" presetID="10" presetClass="entr" presetSubtype="0" fill="hold" grpId="0" nodeType="afterEffect">
                                  <p:stCondLst>
                                    <p:cond delay="0"/>
                                  </p:stCondLst>
                                  <p:childTnLst>
                                    <p:set>
                                      <p:cBhvr>
                                        <p:cTn id="440" dur="1" fill="hold">
                                          <p:stCondLst>
                                            <p:cond delay="0"/>
                                          </p:stCondLst>
                                        </p:cTn>
                                        <p:tgtEl>
                                          <p:spTgt spid="176"/>
                                        </p:tgtEl>
                                        <p:attrNameLst>
                                          <p:attrName>style.visibility</p:attrName>
                                        </p:attrNameLst>
                                      </p:cBhvr>
                                      <p:to>
                                        <p:strVal val="visible"/>
                                      </p:to>
                                    </p:set>
                                    <p:animEffect transition="in" filter="fade">
                                      <p:cBhvr>
                                        <p:cTn id="441" dur="500"/>
                                        <p:tgtEl>
                                          <p:spTgt spid="176"/>
                                        </p:tgtEl>
                                      </p:cBhvr>
                                    </p:animEffect>
                                  </p:childTnLst>
                                </p:cTn>
                              </p:par>
                              <p:par>
                                <p:cTn id="442" presetID="10" presetClass="entr" presetSubtype="0" fill="hold" grpId="0" nodeType="withEffect">
                                  <p:stCondLst>
                                    <p:cond delay="0"/>
                                  </p:stCondLst>
                                  <p:childTnLst>
                                    <p:set>
                                      <p:cBhvr>
                                        <p:cTn id="443" dur="1" fill="hold">
                                          <p:stCondLst>
                                            <p:cond delay="0"/>
                                          </p:stCondLst>
                                        </p:cTn>
                                        <p:tgtEl>
                                          <p:spTgt spid="222"/>
                                        </p:tgtEl>
                                        <p:attrNameLst>
                                          <p:attrName>style.visibility</p:attrName>
                                        </p:attrNameLst>
                                      </p:cBhvr>
                                      <p:to>
                                        <p:strVal val="visible"/>
                                      </p:to>
                                    </p:set>
                                    <p:animEffect transition="in" filter="fade">
                                      <p:cBhvr>
                                        <p:cTn id="444" dur="500"/>
                                        <p:tgtEl>
                                          <p:spTgt spid="222"/>
                                        </p:tgtEl>
                                      </p:cBhvr>
                                    </p:animEffect>
                                  </p:childTnLst>
                                </p:cTn>
                              </p:par>
                              <p:par>
                                <p:cTn id="445" presetID="22" presetClass="entr" presetSubtype="4" fill="hold" grpId="0" nodeType="withEffect">
                                  <p:stCondLst>
                                    <p:cond delay="0"/>
                                  </p:stCondLst>
                                  <p:childTnLst>
                                    <p:set>
                                      <p:cBhvr>
                                        <p:cTn id="446" dur="1" fill="hold">
                                          <p:stCondLst>
                                            <p:cond delay="0"/>
                                          </p:stCondLst>
                                        </p:cTn>
                                        <p:tgtEl>
                                          <p:spTgt spid="226"/>
                                        </p:tgtEl>
                                        <p:attrNameLst>
                                          <p:attrName>style.visibility</p:attrName>
                                        </p:attrNameLst>
                                      </p:cBhvr>
                                      <p:to>
                                        <p:strVal val="visible"/>
                                      </p:to>
                                    </p:set>
                                    <p:animEffect transition="in" filter="wipe(down)">
                                      <p:cBhvr>
                                        <p:cTn id="447"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9" grpId="0" animBg="1"/>
      <p:bldP spid="40" grpId="0" animBg="1"/>
      <p:bldP spid="41" grpId="0" animBg="1"/>
      <p:bldP spid="42" grpId="0" animBg="1"/>
      <p:bldP spid="43" grpId="0" animBg="1"/>
      <p:bldP spid="44" grpId="0" animBg="1"/>
      <p:bldP spid="45" grpId="0" animBg="1"/>
      <p:bldP spid="46" grpId="0" animBg="1"/>
      <p:bldP spid="48" grpId="0"/>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p:bldP spid="105" grpId="0" animBg="1"/>
      <p:bldP spid="106" grpId="0" animBg="1"/>
      <p:bldP spid="107" grpId="0" animBg="1"/>
      <p:bldP spid="108" grpId="0" animBg="1"/>
      <p:bldP spid="109" grpId="0"/>
      <p:bldP spid="110" grpId="0"/>
      <p:bldP spid="111" grpId="0" animBg="1"/>
      <p:bldP spid="118" grpId="0" animBg="1"/>
      <p:bldP spid="119" grpId="0" animBg="1"/>
      <p:bldP spid="120" grpId="0" animBg="1"/>
      <p:bldP spid="121" grpId="0" animBg="1"/>
      <p:bldP spid="124" grpId="0" animBg="1"/>
      <p:bldP spid="127" grpId="0" animBg="1"/>
      <p:bldP spid="132" grpId="0" animBg="1"/>
      <p:bldP spid="133" grpId="0" animBg="1"/>
      <p:bldP spid="134" grpId="0" animBg="1"/>
      <p:bldP spid="135" grpId="0" animBg="1"/>
      <p:bldP spid="136" grpId="0" animBg="1"/>
      <p:bldP spid="137" grpId="0" animBg="1"/>
      <p:bldP spid="138" grpId="0" animBg="1"/>
      <p:bldP spid="139" grpId="0" animBg="1"/>
      <p:bldP spid="140" grpId="0"/>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p:bldP spid="170" grpId="0" animBg="1"/>
      <p:bldP spid="171" grpId="0" animBg="1"/>
      <p:bldP spid="172" grpId="0" animBg="1"/>
      <p:bldP spid="173" grpId="0" animBg="1"/>
      <p:bldP spid="174" grpId="0"/>
      <p:bldP spid="175" grpId="0"/>
      <p:bldP spid="177" grpId="0"/>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2" grpId="0" animBg="1"/>
      <p:bldP spid="213" grpId="0" animBg="1"/>
      <p:bldP spid="214" grpId="0" animBg="1"/>
      <p:bldP spid="215" grpId="0" animBg="1"/>
      <p:bldP spid="216" grpId="0" animBg="1"/>
      <p:bldP spid="217" grpId="0" animBg="1"/>
      <p:bldP spid="218" grpId="0" animBg="1"/>
      <p:bldP spid="220" grpId="0" animBg="1"/>
      <p:bldP spid="221" grpId="0" animBg="1"/>
      <p:bldP spid="176" grpId="0" animBg="1"/>
      <p:bldP spid="222" grpId="0" animBg="1"/>
      <p:bldP spid="225" grpId="0"/>
      <p:bldP spid="2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4113031" y="6109323"/>
            <a:ext cx="8003986" cy="276999"/>
          </a:xfrm>
          <a:prstGeom prst="rect">
            <a:avLst/>
          </a:prstGeom>
          <a:noFill/>
        </p:spPr>
        <p:txBody>
          <a:bodyPr wrap="none" rtlCol="0">
            <a:spAutoFit/>
          </a:bodyPr>
          <a:lstStyle/>
          <a:p>
            <a:r>
              <a:rPr lang="en-US" altLang="ko-KR" sz="1200" b="1" dirty="0">
                <a:solidFill>
                  <a:schemeClr val="tx2"/>
                </a:solidFill>
              </a:rPr>
              <a:t>ref. Semi-Supervised Learning Literature Survey</a:t>
            </a:r>
            <a:r>
              <a:rPr lang="en-US" altLang="ko-KR" sz="1200" b="1" dirty="0" smtClean="0">
                <a:solidFill>
                  <a:schemeClr val="tx2"/>
                </a:solidFill>
              </a:rPr>
              <a:t>, Technical Report 1530, Univ. of Wisconsin-Madison, 2006.</a:t>
            </a:r>
            <a:endParaRPr lang="ko-KR" altLang="en-US" sz="1200" b="1" dirty="0">
              <a:solidFill>
                <a:schemeClr val="tx2"/>
              </a:solidFill>
            </a:endParaRPr>
          </a:p>
        </p:txBody>
      </p:sp>
      <p:sp>
        <p:nvSpPr>
          <p:cNvPr id="10" name="TextBox 9"/>
          <p:cNvSpPr txBox="1"/>
          <p:nvPr/>
        </p:nvSpPr>
        <p:spPr>
          <a:xfrm>
            <a:off x="1865943" y="2277894"/>
            <a:ext cx="3077381" cy="400110"/>
          </a:xfrm>
          <a:prstGeom prst="rect">
            <a:avLst/>
          </a:prstGeom>
          <a:noFill/>
        </p:spPr>
        <p:txBody>
          <a:bodyPr wrap="none" rtlCol="0">
            <a:spAutoFit/>
          </a:bodyPr>
          <a:lstStyle/>
          <a:p>
            <a:r>
              <a:rPr lang="en-US" altLang="ko-KR" sz="2000" dirty="0" smtClean="0">
                <a:solidFill>
                  <a:schemeClr val="tx1">
                    <a:lumMod val="65000"/>
                    <a:lumOff val="35000"/>
                  </a:schemeClr>
                </a:solidFill>
                <a:latin typeface="Calibri" panose="020F0502020204030204" pitchFamily="34" charset="0"/>
                <a:cs typeface="Calibri" panose="020F0502020204030204" pitchFamily="34" charset="0"/>
              </a:rPr>
              <a:t>Can you Collect More Data?</a:t>
            </a:r>
            <a:endParaRPr lang="ko-KR" alt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1" name="TextBox 10"/>
          <p:cNvSpPr txBox="1"/>
          <p:nvPr/>
        </p:nvSpPr>
        <p:spPr>
          <a:xfrm>
            <a:off x="1865943" y="2734386"/>
            <a:ext cx="4201343" cy="400110"/>
          </a:xfrm>
          <a:prstGeom prst="rect">
            <a:avLst/>
          </a:prstGeom>
          <a:noFill/>
        </p:spPr>
        <p:txBody>
          <a:bodyPr wrap="none" rtlCol="0">
            <a:spAutoFit/>
          </a:bodyPr>
          <a:lstStyle/>
          <a:p>
            <a:r>
              <a:rPr lang="en-US" altLang="ko-KR" sz="2000" dirty="0" smtClean="0">
                <a:solidFill>
                  <a:schemeClr val="tx1">
                    <a:lumMod val="65000"/>
                    <a:lumOff val="35000"/>
                  </a:schemeClr>
                </a:solidFill>
                <a:latin typeface="Calibri" panose="020F0502020204030204" pitchFamily="34" charset="0"/>
                <a:cs typeface="Calibri" panose="020F0502020204030204" pitchFamily="34" charset="0"/>
              </a:rPr>
              <a:t>Try Changing Your performance Metric</a:t>
            </a:r>
            <a:endParaRPr lang="ko-KR" alt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2" name="TextBox 11"/>
          <p:cNvSpPr txBox="1"/>
          <p:nvPr/>
        </p:nvSpPr>
        <p:spPr>
          <a:xfrm>
            <a:off x="1865942" y="3190878"/>
            <a:ext cx="3138744" cy="400110"/>
          </a:xfrm>
          <a:prstGeom prst="rect">
            <a:avLst/>
          </a:prstGeom>
          <a:noFill/>
        </p:spPr>
        <p:txBody>
          <a:bodyPr wrap="none" rtlCol="0">
            <a:spAutoFit/>
          </a:bodyPr>
          <a:lstStyle/>
          <a:p>
            <a:r>
              <a:rPr lang="en-US" altLang="ko-KR" sz="2000" dirty="0" smtClean="0">
                <a:solidFill>
                  <a:schemeClr val="tx1">
                    <a:lumMod val="65000"/>
                    <a:lumOff val="35000"/>
                  </a:schemeClr>
                </a:solidFill>
                <a:latin typeface="Calibri" panose="020F0502020204030204" pitchFamily="34" charset="0"/>
                <a:cs typeface="Calibri" panose="020F0502020204030204" pitchFamily="34" charset="0"/>
              </a:rPr>
              <a:t>Try Resampling Your Dataset</a:t>
            </a:r>
          </a:p>
        </p:txBody>
      </p:sp>
      <p:sp>
        <p:nvSpPr>
          <p:cNvPr id="13" name="TextBox 12"/>
          <p:cNvSpPr txBox="1"/>
          <p:nvPr/>
        </p:nvSpPr>
        <p:spPr>
          <a:xfrm>
            <a:off x="1865942" y="3647370"/>
            <a:ext cx="3480633" cy="400110"/>
          </a:xfrm>
          <a:prstGeom prst="rect">
            <a:avLst/>
          </a:prstGeom>
          <a:noFill/>
        </p:spPr>
        <p:txBody>
          <a:bodyPr wrap="none" rtlCol="0">
            <a:spAutoFit/>
          </a:bodyPr>
          <a:lstStyle/>
          <a:p>
            <a:r>
              <a:rPr lang="en-US" altLang="ko-KR" sz="2000" dirty="0" smtClean="0">
                <a:solidFill>
                  <a:schemeClr val="tx1">
                    <a:lumMod val="65000"/>
                    <a:lumOff val="35000"/>
                  </a:schemeClr>
                </a:solidFill>
                <a:latin typeface="Calibri" panose="020F0502020204030204" pitchFamily="34" charset="0"/>
                <a:cs typeface="Calibri" panose="020F0502020204030204" pitchFamily="34" charset="0"/>
              </a:rPr>
              <a:t>Try Generate Synthetic Samples</a:t>
            </a:r>
          </a:p>
        </p:txBody>
      </p:sp>
      <p:sp>
        <p:nvSpPr>
          <p:cNvPr id="14" name="TextBox 13"/>
          <p:cNvSpPr txBox="1"/>
          <p:nvPr/>
        </p:nvSpPr>
        <p:spPr>
          <a:xfrm>
            <a:off x="1865942" y="4103862"/>
            <a:ext cx="2749279" cy="400110"/>
          </a:xfrm>
          <a:prstGeom prst="rect">
            <a:avLst/>
          </a:prstGeom>
          <a:noFill/>
        </p:spPr>
        <p:txBody>
          <a:bodyPr wrap="none" rtlCol="0">
            <a:spAutoFit/>
          </a:bodyPr>
          <a:lstStyle/>
          <a:p>
            <a:r>
              <a:rPr lang="en-US" altLang="ko-KR" sz="2000" b="1" dirty="0" smtClean="0">
                <a:solidFill>
                  <a:srgbClr val="FF0000"/>
                </a:solidFill>
                <a:latin typeface="Calibri" panose="020F0502020204030204" pitchFamily="34" charset="0"/>
                <a:cs typeface="Calibri" panose="020F0502020204030204" pitchFamily="34" charset="0"/>
              </a:rPr>
              <a:t>Try Different Algorithms</a:t>
            </a:r>
          </a:p>
        </p:txBody>
      </p:sp>
      <p:sp>
        <p:nvSpPr>
          <p:cNvPr id="15" name="TextBox 14"/>
          <p:cNvSpPr txBox="1"/>
          <p:nvPr/>
        </p:nvSpPr>
        <p:spPr>
          <a:xfrm>
            <a:off x="1865942" y="4560354"/>
            <a:ext cx="2384114" cy="400110"/>
          </a:xfrm>
          <a:prstGeom prst="rect">
            <a:avLst/>
          </a:prstGeom>
          <a:noFill/>
        </p:spPr>
        <p:txBody>
          <a:bodyPr wrap="none" rtlCol="0">
            <a:spAutoFit/>
          </a:bodyPr>
          <a:lstStyle/>
          <a:p>
            <a:r>
              <a:rPr lang="en-US" altLang="ko-KR" sz="2000" dirty="0" smtClean="0">
                <a:solidFill>
                  <a:schemeClr val="tx1">
                    <a:lumMod val="65000"/>
                    <a:lumOff val="35000"/>
                  </a:schemeClr>
                </a:solidFill>
                <a:latin typeface="Calibri" panose="020F0502020204030204" pitchFamily="34" charset="0"/>
                <a:cs typeface="Calibri" panose="020F0502020204030204" pitchFamily="34" charset="0"/>
              </a:rPr>
              <a:t>Try Penalized Models</a:t>
            </a:r>
          </a:p>
        </p:txBody>
      </p:sp>
      <p:sp>
        <p:nvSpPr>
          <p:cNvPr id="16" name="TextBox 15"/>
          <p:cNvSpPr txBox="1"/>
          <p:nvPr/>
        </p:nvSpPr>
        <p:spPr>
          <a:xfrm>
            <a:off x="1865942" y="5016846"/>
            <a:ext cx="2924583" cy="400110"/>
          </a:xfrm>
          <a:prstGeom prst="rect">
            <a:avLst/>
          </a:prstGeom>
          <a:noFill/>
        </p:spPr>
        <p:txBody>
          <a:bodyPr wrap="none" rtlCol="0">
            <a:spAutoFit/>
          </a:bodyPr>
          <a:lstStyle/>
          <a:p>
            <a:r>
              <a:rPr lang="en-US" altLang="ko-KR" sz="2000" dirty="0" smtClean="0">
                <a:solidFill>
                  <a:schemeClr val="tx1">
                    <a:lumMod val="65000"/>
                    <a:lumOff val="35000"/>
                  </a:schemeClr>
                </a:solidFill>
                <a:latin typeface="Calibri" panose="020F0502020204030204" pitchFamily="34" charset="0"/>
                <a:cs typeface="Calibri" panose="020F0502020204030204" pitchFamily="34" charset="0"/>
              </a:rPr>
              <a:t>Try a Different Perspective</a:t>
            </a:r>
          </a:p>
        </p:txBody>
      </p:sp>
      <p:sp>
        <p:nvSpPr>
          <p:cNvPr id="18" name="TextBox 17"/>
          <p:cNvSpPr txBox="1"/>
          <p:nvPr/>
        </p:nvSpPr>
        <p:spPr>
          <a:xfrm>
            <a:off x="1865941" y="5473337"/>
            <a:ext cx="2247090" cy="400110"/>
          </a:xfrm>
          <a:prstGeom prst="rect">
            <a:avLst/>
          </a:prstGeom>
          <a:noFill/>
        </p:spPr>
        <p:txBody>
          <a:bodyPr wrap="none" rtlCol="0">
            <a:spAutoFit/>
          </a:bodyPr>
          <a:lstStyle/>
          <a:p>
            <a:r>
              <a:rPr lang="en-US" altLang="ko-KR" sz="2000" dirty="0" smtClean="0">
                <a:solidFill>
                  <a:schemeClr val="tx1">
                    <a:lumMod val="65000"/>
                    <a:lumOff val="35000"/>
                  </a:schemeClr>
                </a:solidFill>
                <a:latin typeface="Calibri" panose="020F0502020204030204" pitchFamily="34" charset="0"/>
                <a:cs typeface="Calibri" panose="020F0502020204030204" pitchFamily="34" charset="0"/>
              </a:rPr>
              <a:t>Try Getting Creative</a:t>
            </a:r>
          </a:p>
        </p:txBody>
      </p:sp>
      <p:sp>
        <p:nvSpPr>
          <p:cNvPr id="22" name="직사각형 21"/>
          <p:cNvSpPr/>
          <p:nvPr/>
        </p:nvSpPr>
        <p:spPr>
          <a:xfrm>
            <a:off x="1437617" y="2273278"/>
            <a:ext cx="441147" cy="400110"/>
          </a:xfrm>
          <a:prstGeom prst="rect">
            <a:avLst/>
          </a:prstGeom>
          <a:noFill/>
        </p:spPr>
        <p:txBody>
          <a:bodyPr wrap="none" lIns="91440" tIns="45720" rIns="91440" bIns="45720">
            <a:spAutoFit/>
          </a:bodyPr>
          <a:lstStyle/>
          <a:p>
            <a:pPr algn="ctr"/>
            <a:r>
              <a:rPr lang="ko-KR" alt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cs typeface="Calibri" panose="020F0502020204030204" pitchFamily="34" charset="0"/>
              </a:rPr>
              <a:t>①</a:t>
            </a:r>
            <a:endParaRPr lang="en-US" altLang="ko-KR"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4" name="직사각형 23"/>
          <p:cNvSpPr/>
          <p:nvPr/>
        </p:nvSpPr>
        <p:spPr>
          <a:xfrm>
            <a:off x="1437618" y="2733084"/>
            <a:ext cx="441147" cy="400110"/>
          </a:xfrm>
          <a:prstGeom prst="rect">
            <a:avLst/>
          </a:prstGeom>
          <a:noFill/>
        </p:spPr>
        <p:txBody>
          <a:bodyPr wrap="none" lIns="91440" tIns="45720" rIns="91440" bIns="45720">
            <a:spAutoFit/>
          </a:bodyPr>
          <a:lstStyle/>
          <a:p>
            <a:pPr algn="ctr"/>
            <a:r>
              <a:rPr lang="ko-KR" altLang="en-US"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cs typeface="Calibri" panose="020F0502020204030204" pitchFamily="34" charset="0"/>
              </a:rPr>
              <a:t>②</a:t>
            </a:r>
            <a:endParaRPr lang="en-US" altLang="ko-KR"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5" name="직사각형 24"/>
          <p:cNvSpPr/>
          <p:nvPr/>
        </p:nvSpPr>
        <p:spPr>
          <a:xfrm>
            <a:off x="1437618" y="3192358"/>
            <a:ext cx="441147" cy="400110"/>
          </a:xfrm>
          <a:prstGeom prst="rect">
            <a:avLst/>
          </a:prstGeom>
          <a:noFill/>
        </p:spPr>
        <p:txBody>
          <a:bodyPr wrap="none" lIns="91440" tIns="45720" rIns="91440" bIns="45720">
            <a:spAutoFit/>
          </a:bodyPr>
          <a:lstStyle/>
          <a:p>
            <a:pPr algn="ctr"/>
            <a:r>
              <a:rPr lang="ko-KR" altLang="en-US"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cs typeface="Calibri" panose="020F0502020204030204" pitchFamily="34" charset="0"/>
              </a:rPr>
              <a:t>③</a:t>
            </a:r>
            <a:endParaRPr lang="en-US" altLang="ko-KR"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6" name="직사각형 25"/>
          <p:cNvSpPr/>
          <p:nvPr/>
        </p:nvSpPr>
        <p:spPr>
          <a:xfrm>
            <a:off x="1437618" y="3651632"/>
            <a:ext cx="441147" cy="400110"/>
          </a:xfrm>
          <a:prstGeom prst="rect">
            <a:avLst/>
          </a:prstGeom>
          <a:noFill/>
        </p:spPr>
        <p:txBody>
          <a:bodyPr wrap="none" lIns="91440" tIns="45720" rIns="91440" bIns="45720">
            <a:spAutoFit/>
          </a:bodyPr>
          <a:lstStyle/>
          <a:p>
            <a:pPr algn="ctr"/>
            <a:r>
              <a:rPr lang="ko-KR" altLang="en-US"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cs typeface="Calibri" panose="020F0502020204030204" pitchFamily="34" charset="0"/>
              </a:rPr>
              <a:t>④</a:t>
            </a:r>
            <a:endParaRPr lang="en-US" altLang="ko-KR"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7" name="직사각형 26"/>
          <p:cNvSpPr/>
          <p:nvPr/>
        </p:nvSpPr>
        <p:spPr>
          <a:xfrm>
            <a:off x="1437618" y="4110906"/>
            <a:ext cx="441147" cy="400110"/>
          </a:xfrm>
          <a:prstGeom prst="rect">
            <a:avLst/>
          </a:prstGeom>
          <a:noFill/>
        </p:spPr>
        <p:txBody>
          <a:bodyPr wrap="none" lIns="91440" tIns="45720" rIns="91440" bIns="45720">
            <a:spAutoFit/>
          </a:bodyPr>
          <a:lstStyle/>
          <a:p>
            <a:pPr algn="ctr"/>
            <a:r>
              <a:rPr lang="ko-KR" altLang="en-US"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cs typeface="Calibri" panose="020F0502020204030204" pitchFamily="34" charset="0"/>
              </a:rPr>
              <a:t>⑤</a:t>
            </a:r>
            <a:endParaRPr lang="en-US" altLang="ko-KR"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8" name="직사각형 27"/>
          <p:cNvSpPr/>
          <p:nvPr/>
        </p:nvSpPr>
        <p:spPr>
          <a:xfrm>
            <a:off x="1437618" y="4570180"/>
            <a:ext cx="441147" cy="400110"/>
          </a:xfrm>
          <a:prstGeom prst="rect">
            <a:avLst/>
          </a:prstGeom>
          <a:noFill/>
        </p:spPr>
        <p:txBody>
          <a:bodyPr wrap="none" lIns="91440" tIns="45720" rIns="91440" bIns="45720">
            <a:spAutoFit/>
          </a:bodyPr>
          <a:lstStyle/>
          <a:p>
            <a:pPr algn="ctr"/>
            <a:r>
              <a:rPr lang="ko-KR" altLang="en-US"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cs typeface="Calibri" panose="020F0502020204030204" pitchFamily="34" charset="0"/>
              </a:rPr>
              <a:t>⑥</a:t>
            </a:r>
            <a:endParaRPr lang="en-US" altLang="ko-KR"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9" name="직사각형 28"/>
          <p:cNvSpPr/>
          <p:nvPr/>
        </p:nvSpPr>
        <p:spPr>
          <a:xfrm>
            <a:off x="1437617" y="5029454"/>
            <a:ext cx="441147" cy="400110"/>
          </a:xfrm>
          <a:prstGeom prst="rect">
            <a:avLst/>
          </a:prstGeom>
          <a:noFill/>
        </p:spPr>
        <p:txBody>
          <a:bodyPr wrap="none" lIns="91440" tIns="45720" rIns="91440" bIns="45720">
            <a:spAutoFit/>
          </a:bodyPr>
          <a:lstStyle/>
          <a:p>
            <a:pPr algn="ctr"/>
            <a:r>
              <a:rPr lang="ko-KR" altLang="en-US"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cs typeface="Calibri" panose="020F0502020204030204" pitchFamily="34" charset="0"/>
              </a:rPr>
              <a:t>⑦</a:t>
            </a:r>
            <a:endParaRPr lang="en-US" altLang="ko-KR"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0" name="직사각형 29"/>
          <p:cNvSpPr/>
          <p:nvPr/>
        </p:nvSpPr>
        <p:spPr>
          <a:xfrm>
            <a:off x="1437617" y="5488726"/>
            <a:ext cx="441147" cy="400110"/>
          </a:xfrm>
          <a:prstGeom prst="rect">
            <a:avLst/>
          </a:prstGeom>
          <a:noFill/>
        </p:spPr>
        <p:txBody>
          <a:bodyPr wrap="none" lIns="91440" tIns="45720" rIns="91440" bIns="45720">
            <a:spAutoFit/>
          </a:bodyPr>
          <a:lstStyle/>
          <a:p>
            <a:pPr algn="ctr"/>
            <a:r>
              <a:rPr lang="ko-KR" altLang="en-US"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cs typeface="Calibri" panose="020F0502020204030204" pitchFamily="34" charset="0"/>
              </a:rPr>
              <a:t>⑧</a:t>
            </a:r>
            <a:endParaRPr lang="en-US" altLang="ko-KR"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3" name="TextBox 22"/>
          <p:cNvSpPr txBox="1"/>
          <p:nvPr/>
        </p:nvSpPr>
        <p:spPr>
          <a:xfrm>
            <a:off x="1185573" y="1503562"/>
            <a:ext cx="8641525" cy="400110"/>
          </a:xfrm>
          <a:prstGeom prst="rect">
            <a:avLst/>
          </a:prstGeom>
          <a:noFill/>
        </p:spPr>
        <p:txBody>
          <a:bodyPr wrap="square" rtlCol="0">
            <a:spAutoFit/>
          </a:bodyPr>
          <a:lstStyle/>
          <a:p>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8 </a:t>
            </a: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ways To solve the problem of Imbalanced </a:t>
            </a:r>
            <a:r>
              <a:rPr lang="en-US" altLang="ko-KR" sz="2000" b="1" dirty="0">
                <a:solidFill>
                  <a:schemeClr val="tx1">
                    <a:lumMod val="65000"/>
                    <a:lumOff val="35000"/>
                  </a:schemeClr>
                </a:solidFill>
                <a:latin typeface="Calibri" panose="020F0502020204030204" pitchFamily="34" charset="0"/>
                <a:cs typeface="Calibri" panose="020F0502020204030204" pitchFamily="34" charset="0"/>
              </a:rPr>
              <a:t>Training </a:t>
            </a:r>
            <a:r>
              <a:rPr lang="en-US" altLang="ko-KR" sz="2000" b="1" dirty="0" smtClean="0">
                <a:solidFill>
                  <a:schemeClr val="tx1">
                    <a:lumMod val="65000"/>
                    <a:lumOff val="35000"/>
                  </a:schemeClr>
                </a:solidFill>
                <a:latin typeface="Calibri" panose="020F0502020204030204" pitchFamily="34" charset="0"/>
                <a:cs typeface="Calibri" panose="020F0502020204030204" pitchFamily="34" charset="0"/>
              </a:rPr>
              <a:t>Data</a:t>
            </a:r>
            <a:endParaRPr lang="en-US" altLang="ko-KR" sz="2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2" name="제목 2"/>
          <p:cNvSpPr>
            <a:spLocks noGrp="1"/>
          </p:cNvSpPr>
          <p:nvPr>
            <p:ph type="title"/>
          </p:nvPr>
        </p:nvSpPr>
        <p:spPr/>
        <p:txBody>
          <a:bodyPr>
            <a:noAutofit/>
          </a:bodyPr>
          <a:lstStyle/>
          <a:p>
            <a:r>
              <a:rPr lang="en-US" altLang="ko-KR" sz="2400" b="1" dirty="0">
                <a:latin typeface="Calibri" panose="020F0502020204030204" pitchFamily="34" charset="0"/>
                <a:ea typeface="맑은 고딕" panose="020B0503020000020004" pitchFamily="50" charset="-127"/>
                <a:cs typeface="Calibri" panose="020F0502020204030204" pitchFamily="34" charset="0"/>
              </a:rPr>
              <a:t>II. Related work</a:t>
            </a:r>
            <a:endParaRPr lang="ko-KR" altLang="en-US" sz="2400" dirty="0"/>
          </a:p>
        </p:txBody>
      </p:sp>
    </p:spTree>
    <p:extLst>
      <p:ext uri="{BB962C8B-B14F-4D97-AF65-F5344CB8AC3E}">
        <p14:creationId xmlns:p14="http://schemas.microsoft.com/office/powerpoint/2010/main" val="914582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테마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테마2" id="{8F3F344F-3D77-414C-A0A6-3C9A0D475778}" vid="{00E9F1D8-7CEB-4531-8650-18D87B4BB9EB}"/>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테마2</Template>
  <TotalTime>6848</TotalTime>
  <Words>5802</Words>
  <Application>Microsoft Office PowerPoint</Application>
  <PresentationFormat>와이드스크린</PresentationFormat>
  <Paragraphs>801</Paragraphs>
  <Slides>24</Slides>
  <Notes>24</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24</vt:i4>
      </vt:variant>
    </vt:vector>
  </HeadingPairs>
  <TitlesOfParts>
    <vt:vector size="33" baseType="lpstr">
      <vt:lpstr>Quicksand</vt:lpstr>
      <vt:lpstr>맑은 고딕</vt:lpstr>
      <vt:lpstr>Arial</vt:lpstr>
      <vt:lpstr>Calibri</vt:lpstr>
      <vt:lpstr>Cambria Math</vt:lpstr>
      <vt:lpstr>times</vt:lpstr>
      <vt:lpstr>Times New Roman</vt:lpstr>
      <vt:lpstr>Wingdings</vt:lpstr>
      <vt:lpstr>테마2</vt:lpstr>
      <vt:lpstr>Error Data Analysis of the Photovoltaic Energy Monitoring System Using the Prediction Interval for Multivariate Linear Regression</vt:lpstr>
      <vt:lpstr>Contents</vt:lpstr>
      <vt:lpstr>I. Motivation</vt:lpstr>
      <vt:lpstr>I. Motivation</vt:lpstr>
      <vt:lpstr>I. Motivation</vt:lpstr>
      <vt:lpstr>I. Motivation</vt:lpstr>
      <vt:lpstr>I. Motivation</vt:lpstr>
      <vt:lpstr>II. Related work</vt:lpstr>
      <vt:lpstr>II. Related work</vt:lpstr>
      <vt:lpstr>III. Multivariate Linear Regression Analysis Strategy </vt:lpstr>
      <vt:lpstr>III. Multivariate Linear Regression Analysis Strategy </vt:lpstr>
      <vt:lpstr>III. Multivariate Linear Regression Analysis Strategy </vt:lpstr>
      <vt:lpstr>III. Multivariate Linear Regression Analysis Strategy </vt:lpstr>
      <vt:lpstr>III. Multivariate Linear Regression Analysis Strategy </vt:lpstr>
      <vt:lpstr>III. Multivariate Linear Regression Analysis Strategy </vt:lpstr>
      <vt:lpstr>III. Multivariate Linear Regression Analysis Strategy </vt:lpstr>
      <vt:lpstr>III. Multivariate Linear Regression Analysis Strategy </vt:lpstr>
      <vt:lpstr>III. Multivariate Linear Regression Analysis Strategy </vt:lpstr>
      <vt:lpstr>III. Multivariate Linear Regression Analysis Strategy </vt:lpstr>
      <vt:lpstr>III. Multivariate Linear Regression Analysis Strategy </vt:lpstr>
      <vt:lpstr>IV. Result</vt:lpstr>
      <vt:lpstr>V. Evaluation</vt:lpstr>
      <vt:lpstr>VI. Conclusions and Feature Works</vt:lpstr>
      <vt:lpstr>PowerPoint 프레젠테이션</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Error Data Analysis of the Photovoltaic Energy Monitoring System Using the Prediction Interval for Multivariate Linear Regression</dc:title>
  <dc:creator>yoyo</dc:creator>
  <cp:lastModifiedBy>eun</cp:lastModifiedBy>
  <cp:revision>283</cp:revision>
  <dcterms:created xsi:type="dcterms:W3CDTF">2017-08-07T03:47:35Z</dcterms:created>
  <dcterms:modified xsi:type="dcterms:W3CDTF">2017-08-19T02:51:59Z</dcterms:modified>
</cp:coreProperties>
</file>