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60" r:id="rId2"/>
    <p:sldId id="257" r:id="rId3"/>
    <p:sldId id="259" r:id="rId4"/>
    <p:sldId id="307" r:id="rId5"/>
    <p:sldId id="303" r:id="rId6"/>
    <p:sldId id="310" r:id="rId7"/>
    <p:sldId id="277" r:id="rId8"/>
    <p:sldId id="298" r:id="rId9"/>
    <p:sldId id="313" r:id="rId10"/>
    <p:sldId id="315" r:id="rId11"/>
    <p:sldId id="316" r:id="rId12"/>
    <p:sldId id="317" r:id="rId13"/>
    <p:sldId id="318" r:id="rId14"/>
    <p:sldId id="319" r:id="rId15"/>
    <p:sldId id="320" r:id="rId16"/>
    <p:sldId id="322" r:id="rId17"/>
    <p:sldId id="308" r:id="rId18"/>
    <p:sldId id="311" r:id="rId19"/>
    <p:sldId id="323" r:id="rId20"/>
    <p:sldId id="290" r:id="rId21"/>
    <p:sldId id="294" r:id="rId22"/>
    <p:sldId id="291" r:id="rId23"/>
    <p:sldId id="273" r:id="rId24"/>
  </p:sldIdLst>
  <p:sldSz cx="6858000" cy="5143500"/>
  <p:notesSz cx="6858000" cy="9144000"/>
  <p:embeddedFontLst>
    <p:embeddedFont>
      <p:font typeface="Copperplate Gothic Light" panose="020E0507020206020404" pitchFamily="34" charset="0"/>
      <p:regular r:id="rId27"/>
    </p:embeddedFont>
    <p:embeddedFont>
      <p:font typeface="맑은 고딕" panose="020B0503020000020004" pitchFamily="50" charset="-127"/>
      <p:regular r:id="rId28"/>
      <p:bold r:id="rId2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3551"/>
    <a:srgbClr val="F8CF3A"/>
    <a:srgbClr val="9B3937"/>
    <a:srgbClr val="3B3919"/>
    <a:srgbClr val="2D3222"/>
    <a:srgbClr val="1E2352"/>
    <a:srgbClr val="383E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70936" autoAdjust="0"/>
  </p:normalViewPr>
  <p:slideViewPr>
    <p:cSldViewPr>
      <p:cViewPr varScale="1">
        <p:scale>
          <a:sx n="107" d="100"/>
          <a:sy n="107" d="100"/>
        </p:scale>
        <p:origin x="2394" y="78"/>
      </p:cViewPr>
      <p:guideLst>
        <p:guide orient="horz" pos="162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53685;&#54633;%20&#47928;&#49436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/>
              <a:t>세계 소프트웨어 시장규모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시장규모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#,##0_);[Red]\(#,##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평판 TV</c:v>
                </c:pt>
                <c:pt idx="1">
                  <c:v>LCD 패널</c:v>
                </c:pt>
                <c:pt idx="2">
                  <c:v>휴대폰</c:v>
                </c:pt>
                <c:pt idx="3">
                  <c:v>반도체</c:v>
                </c:pt>
                <c:pt idx="4">
                  <c:v>소프트웨어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946</c:v>
                </c:pt>
                <c:pt idx="1">
                  <c:v>735</c:v>
                </c:pt>
                <c:pt idx="2">
                  <c:v>3958</c:v>
                </c:pt>
                <c:pt idx="3">
                  <c:v>3372</c:v>
                </c:pt>
                <c:pt idx="4">
                  <c:v>12498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57-4670-AC4D-E961DC125E5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531844560"/>
        <c:axId val="531840752"/>
      </c:barChart>
      <c:catAx>
        <c:axId val="53184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531840752"/>
        <c:crosses val="autoZero"/>
        <c:auto val="1"/>
        <c:lblAlgn val="ctr"/>
        <c:lblOffset val="100"/>
        <c:noMultiLvlLbl val="0"/>
      </c:catAx>
      <c:valAx>
        <c:axId val="531840752"/>
        <c:scaling>
          <c:orientation val="minMax"/>
          <c:max val="13000"/>
          <c:min val="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531844560"/>
        <c:crosses val="autoZero"/>
        <c:crossBetween val="between"/>
        <c:majorUnit val="4000"/>
        <c:minorUnit val="2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459283-240A-4773-AFBD-8CD0CE3D76B6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AA1762-0477-48CB-BEB9-2F6FE1E07F2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42750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540215-389D-4EFD-98FC-8D632BE219A0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2F090C-C392-4741-85B4-5A4258BAAB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6627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실무적인 관점에서 </a:t>
            </a:r>
            <a:r>
              <a:rPr lang="en-US" altLang="ko-KR" dirty="0" smtClean="0"/>
              <a:t>Refactoring</a:t>
            </a:r>
            <a:r>
              <a:rPr lang="ko-KR" altLang="en-US" dirty="0" smtClean="0"/>
              <a:t>의 </a:t>
            </a:r>
            <a:r>
              <a:rPr lang="en-US" altLang="ko-KR" dirty="0" smtClean="0"/>
              <a:t>Priority</a:t>
            </a:r>
            <a:r>
              <a:rPr lang="ko-KR" altLang="en-US" dirty="0" smtClean="0"/>
              <a:t>화의 체계적인 </a:t>
            </a:r>
            <a:r>
              <a:rPr lang="en-US" altLang="ko-KR" dirty="0" smtClean="0"/>
              <a:t>Solution </a:t>
            </a:r>
            <a:r>
              <a:rPr lang="ko-KR" altLang="en-US" dirty="0" smtClean="0"/>
              <a:t>제안</a:t>
            </a:r>
            <a:endParaRPr lang="en-US" altLang="ko-KR" dirty="0" smtClean="0"/>
          </a:p>
          <a:p>
            <a:r>
              <a:rPr lang="en-US" altLang="ko-KR" dirty="0" smtClean="0"/>
              <a:t>22</a:t>
            </a:r>
            <a:r>
              <a:rPr lang="ko-KR" altLang="en-US" dirty="0" smtClean="0"/>
              <a:t>가지의 </a:t>
            </a:r>
            <a:r>
              <a:rPr lang="en-US" altLang="ko-KR" dirty="0" smtClean="0"/>
              <a:t>Bad Smell </a:t>
            </a:r>
            <a:r>
              <a:rPr lang="ko-KR" altLang="en-US" dirty="0" smtClean="0"/>
              <a:t>중 유지보수 차원에서 </a:t>
            </a:r>
            <a:r>
              <a:rPr lang="en-US" altLang="ko-KR" dirty="0" smtClean="0"/>
              <a:t>7</a:t>
            </a:r>
            <a:r>
              <a:rPr lang="ko-KR" altLang="en-US" dirty="0" smtClean="0"/>
              <a:t>개를 먼저 찾았다</a:t>
            </a:r>
            <a:r>
              <a:rPr lang="en-US" altLang="ko-KR" dirty="0" smtClean="0"/>
              <a:t>. Reproduction</a:t>
            </a:r>
            <a:r>
              <a:rPr lang="ko-KR" altLang="en-US" dirty="0" smtClean="0"/>
              <a:t>을 위해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Call by value</a:t>
            </a:r>
            <a:r>
              <a:rPr lang="ko-KR" altLang="en-US" dirty="0" smtClean="0"/>
              <a:t>와 </a:t>
            </a:r>
            <a:r>
              <a:rPr lang="en-US" altLang="ko-KR" dirty="0" smtClean="0"/>
              <a:t>Call</a:t>
            </a:r>
            <a:r>
              <a:rPr lang="en-US" altLang="ko-KR" baseline="0" dirty="0" smtClean="0"/>
              <a:t> by reference </a:t>
            </a:r>
            <a:r>
              <a:rPr lang="ko-KR" altLang="en-US" baseline="0" dirty="0" smtClean="0"/>
              <a:t>의 개수 차이</a:t>
            </a:r>
            <a:r>
              <a:rPr lang="en-US" altLang="ko-KR" baseline="0" dirty="0" smtClean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F090C-C392-4741-85B4-5A4258BAABB9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1108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F090C-C392-4741-85B4-5A4258BAABB9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4222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F090C-C392-4741-85B4-5A4258BAABB9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8890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F090C-C392-4741-85B4-5A4258BAABB9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211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F090C-C392-4741-85B4-5A4258BAABB9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7061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F090C-C392-4741-85B4-5A4258BAABB9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96036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유지보수 관점에서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F090C-C392-4741-85B4-5A4258BAABB9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12727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F090C-C392-4741-85B4-5A4258BAABB9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8409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F090C-C392-4741-85B4-5A4258BAABB9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92716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F090C-C392-4741-85B4-5A4258BAABB9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64163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모든 나쁜 패턴들을 쉽게 </a:t>
            </a:r>
            <a:r>
              <a:rPr lang="en-US" altLang="ko-KR" dirty="0" smtClean="0"/>
              <a:t>SQL</a:t>
            </a:r>
            <a:r>
              <a:rPr lang="ko-KR" altLang="en-US" dirty="0" smtClean="0"/>
              <a:t>화 및 오픈 소스화함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각각의 </a:t>
            </a:r>
            <a:r>
              <a:rPr lang="en-US" altLang="ko-KR" dirty="0" smtClean="0"/>
              <a:t>Bad</a:t>
            </a:r>
            <a:r>
              <a:rPr lang="ko-KR" altLang="en-US" dirty="0" smtClean="0"/>
              <a:t>코드 패턴을 분석하여 실제 복잡도와 성능에 대해서도 연구를 </a:t>
            </a:r>
            <a:r>
              <a:rPr lang="ko-KR" altLang="en-US" dirty="0" err="1" smtClean="0"/>
              <a:t>진행할것입니다</a:t>
            </a:r>
            <a:r>
              <a:rPr lang="en-US" altLang="ko-KR" dirty="0" smtClean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F090C-C392-4741-85B4-5A4258BAABB9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0677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유지보수 관점에서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F090C-C392-4741-85B4-5A4258BAABB9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27779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F090C-C392-4741-85B4-5A4258BAABB9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1331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2013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12</a:t>
            </a:r>
            <a:r>
              <a:rPr lang="ko-KR" altLang="en-US" dirty="0" smtClean="0"/>
              <a:t>월</a:t>
            </a:r>
            <a:r>
              <a:rPr lang="en-US" altLang="ko-KR" dirty="0" smtClean="0"/>
              <a:t>, </a:t>
            </a:r>
            <a:r>
              <a:rPr lang="ko-KR" altLang="en-US" dirty="0" smtClean="0"/>
              <a:t>당시 암스테르담 시에서 월세 보조금 지급 대상 </a:t>
            </a:r>
            <a:r>
              <a:rPr lang="en-US" altLang="ko-KR" dirty="0" smtClean="0"/>
              <a:t>1</a:t>
            </a:r>
            <a:r>
              <a:rPr lang="ko-KR" altLang="en-US" dirty="0" smtClean="0"/>
              <a:t>만 가구에 기준 대비 </a:t>
            </a:r>
            <a:r>
              <a:rPr lang="en-US" altLang="ko-KR" dirty="0" smtClean="0"/>
              <a:t>100</a:t>
            </a:r>
            <a:r>
              <a:rPr lang="ko-KR" altLang="en-US" dirty="0" smtClean="0"/>
              <a:t>배나 되는 월세 보조금을 지급한 일이 생겼습니다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원래는 약 </a:t>
            </a:r>
            <a:r>
              <a:rPr lang="en-US" altLang="ko-KR" dirty="0" smtClean="0"/>
              <a:t>20</a:t>
            </a:r>
            <a:r>
              <a:rPr lang="ko-KR" altLang="en-US" dirty="0" smtClean="0"/>
              <a:t>만원 정도의 보조금을 받을 예정이었으나 시에서는 약 </a:t>
            </a:r>
            <a:r>
              <a:rPr lang="en-US" altLang="ko-KR" dirty="0" smtClean="0"/>
              <a:t>2000</a:t>
            </a:r>
            <a:r>
              <a:rPr lang="ko-KR" altLang="en-US" dirty="0" smtClean="0"/>
              <a:t>만원을 지급하였으며 심지어 약 </a:t>
            </a:r>
            <a:r>
              <a:rPr lang="en-US" altLang="ko-KR" dirty="0" smtClean="0"/>
              <a:t>3400</a:t>
            </a:r>
            <a:r>
              <a:rPr lang="ko-KR" altLang="en-US" dirty="0" smtClean="0"/>
              <a:t>만원을 받은 가구도 있었습니다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원인은 소프트웨어였습니다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조사에 따르면 시 의회에서 주택 보조금을 지급하기 위해 사용하는 소프트웨어의 단위는 유로가 아니라 유로 센트로 설정되어 있었던 것입니다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예를 들면</a:t>
            </a:r>
            <a:r>
              <a:rPr lang="en-US" altLang="ko-KR" dirty="0" smtClean="0"/>
              <a:t>, </a:t>
            </a:r>
            <a:r>
              <a:rPr lang="ko-KR" altLang="en-US" dirty="0" smtClean="0"/>
              <a:t>시에서 </a:t>
            </a:r>
            <a:r>
              <a:rPr lang="en-US" altLang="ko-KR" dirty="0" smtClean="0"/>
              <a:t>100(</a:t>
            </a:r>
            <a:r>
              <a:rPr lang="ko-KR" altLang="en-US" dirty="0" smtClean="0"/>
              <a:t>유로</a:t>
            </a:r>
            <a:r>
              <a:rPr lang="en-US" altLang="ko-KR" dirty="0" smtClean="0"/>
              <a:t>)</a:t>
            </a:r>
            <a:r>
              <a:rPr lang="ko-KR" altLang="en-US" dirty="0" smtClean="0"/>
              <a:t>을 입력하면 </a:t>
            </a:r>
            <a:r>
              <a:rPr lang="en-US" altLang="ko-KR" dirty="0" smtClean="0"/>
              <a:t>10000(</a:t>
            </a:r>
            <a:r>
              <a:rPr lang="ko-KR" altLang="en-US" dirty="0" smtClean="0"/>
              <a:t>유로 센트</a:t>
            </a:r>
            <a:r>
              <a:rPr lang="en-US" altLang="ko-KR" dirty="0" smtClean="0"/>
              <a:t>)</a:t>
            </a:r>
            <a:r>
              <a:rPr lang="ko-KR" altLang="en-US" dirty="0" smtClean="0"/>
              <a:t>으로 인식하고 지급할 때는 </a:t>
            </a:r>
            <a:r>
              <a:rPr lang="en-US" altLang="ko-KR" dirty="0" smtClean="0"/>
              <a:t>10000</a:t>
            </a:r>
            <a:r>
              <a:rPr lang="ko-KR" altLang="en-US" dirty="0" smtClean="0"/>
              <a:t>유로로 인식하여 결과적으로 예산보다 </a:t>
            </a:r>
            <a:r>
              <a:rPr lang="en-US" altLang="ko-KR" dirty="0" smtClean="0"/>
              <a:t>100</a:t>
            </a:r>
            <a:r>
              <a:rPr lang="ko-KR" altLang="en-US" dirty="0" smtClean="0"/>
              <a:t>배나 많은 금액을 지출하였습니다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결국 소프트웨어의 단위</a:t>
            </a:r>
            <a:r>
              <a:rPr lang="ko-KR" altLang="en-US" baseline="0" dirty="0" smtClean="0"/>
              <a:t> 하나를 정확히 체크하지 못하여 약 </a:t>
            </a:r>
            <a:r>
              <a:rPr lang="en-US" altLang="ko-KR" baseline="0" dirty="0" smtClean="0"/>
              <a:t>2200</a:t>
            </a:r>
            <a:r>
              <a:rPr lang="ko-KR" altLang="en-US" baseline="0" dirty="0" smtClean="0"/>
              <a:t>억 정도를 지출하고 </a:t>
            </a:r>
            <a:r>
              <a:rPr lang="en-US" altLang="ko-KR" baseline="0" dirty="0" smtClean="0"/>
              <a:t>1.3%</a:t>
            </a:r>
            <a:r>
              <a:rPr lang="ko-KR" altLang="en-US" baseline="0" dirty="0" smtClean="0"/>
              <a:t>만 복구할 수 있었다</a:t>
            </a:r>
            <a:r>
              <a:rPr lang="en-US" altLang="ko-KR" baseline="0" dirty="0" smtClean="0"/>
              <a:t>.</a:t>
            </a:r>
            <a:endParaRPr lang="en-US" altLang="ko-KR" dirty="0" smtClean="0"/>
          </a:p>
          <a:p>
            <a:r>
              <a:rPr lang="ko-KR" altLang="en-US" dirty="0" smtClean="0"/>
              <a:t>게다가 유지보수비용으로 </a:t>
            </a:r>
            <a:r>
              <a:rPr lang="ko-KR" altLang="en-US" dirty="0" smtClean="0"/>
              <a:t>약 </a:t>
            </a:r>
            <a:r>
              <a:rPr lang="en-US" altLang="ko-KR" dirty="0" smtClean="0"/>
              <a:t>4</a:t>
            </a:r>
            <a:r>
              <a:rPr lang="ko-KR" altLang="en-US" dirty="0" smtClean="0"/>
              <a:t>억을 </a:t>
            </a:r>
            <a:r>
              <a:rPr lang="ko-KR" altLang="en-US" dirty="0" smtClean="0"/>
              <a:t>추가로 </a:t>
            </a:r>
            <a:r>
              <a:rPr lang="ko-KR" altLang="en-US" dirty="0" smtClean="0"/>
              <a:t>지출하였다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F090C-C392-4741-85B4-5A4258BAABB9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5411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이처럼 전체 </a:t>
            </a:r>
            <a:r>
              <a:rPr lang="en-US" altLang="ko-KR" dirty="0" smtClean="0"/>
              <a:t>IT</a:t>
            </a:r>
            <a:r>
              <a:rPr lang="ko-KR" altLang="en-US" dirty="0" smtClean="0"/>
              <a:t>산업에서의 소프트웨어의 중요성은 점점 커지고 있습니다</a:t>
            </a:r>
            <a:r>
              <a:rPr lang="en-US" altLang="ko-KR" dirty="0" smtClean="0"/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오늘날 소프트웨어는 각종 산업 뿐만 아니라 일상생활에도 영향력을 높이고 있습니다</a:t>
            </a:r>
            <a:r>
              <a:rPr lang="en-US" altLang="ko-KR" dirty="0" smtClean="0"/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그 규모는 약 </a:t>
            </a:r>
            <a:r>
              <a:rPr lang="en-US" altLang="ko-KR" dirty="0" smtClean="0"/>
              <a:t>1300</a:t>
            </a:r>
            <a:r>
              <a:rPr lang="ko-KR" altLang="en-US" dirty="0" smtClean="0"/>
              <a:t>억 정도로 반도체 시장의 </a:t>
            </a:r>
            <a:r>
              <a:rPr lang="en-US" altLang="ko-KR" dirty="0" smtClean="0"/>
              <a:t>3</a:t>
            </a:r>
            <a:r>
              <a:rPr lang="ko-KR" altLang="en-US" dirty="0" smtClean="0"/>
              <a:t>배</a:t>
            </a:r>
            <a:r>
              <a:rPr lang="en-US" altLang="ko-KR" dirty="0" smtClean="0"/>
              <a:t>, </a:t>
            </a:r>
            <a:r>
              <a:rPr lang="ko-KR" altLang="en-US" dirty="0" smtClean="0"/>
              <a:t>휴대폰 시장의 </a:t>
            </a:r>
            <a:r>
              <a:rPr lang="en-US" altLang="ko-KR" dirty="0" smtClean="0"/>
              <a:t>2.8</a:t>
            </a:r>
            <a:r>
              <a:rPr lang="ko-KR" altLang="en-US" dirty="0" smtClean="0"/>
              <a:t>배로 아주 거대 해짐을 알 수 있습니다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F090C-C392-4741-85B4-5A4258BAABB9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7923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그래서 기존 연구에서는 소스코드를 </a:t>
            </a:r>
            <a:r>
              <a:rPr lang="ko-KR" altLang="en-US" dirty="0" err="1" smtClean="0"/>
              <a:t>가시화화는</a:t>
            </a:r>
            <a:r>
              <a:rPr lang="ko-KR" altLang="en-US" dirty="0" smtClean="0"/>
              <a:t> 자동화된 </a:t>
            </a:r>
            <a:r>
              <a:rPr lang="ko-KR" altLang="en-US" dirty="0" err="1" smtClean="0"/>
              <a:t>툴체인을</a:t>
            </a:r>
            <a:r>
              <a:rPr lang="ko-KR" altLang="en-US" dirty="0" smtClean="0"/>
              <a:t> 개발하였습니다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err="1" smtClean="0"/>
              <a:t>툴체인은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비가시성인</a:t>
            </a:r>
            <a:r>
              <a:rPr lang="ko-KR" altLang="en-US" dirty="0" smtClean="0"/>
              <a:t> 소스코드를 가시화하여 더 쉽게 파악할 수 있도록 도와줄 수 있습니다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다음 그림은 </a:t>
            </a:r>
            <a:r>
              <a:rPr lang="ko-KR" altLang="en-US" dirty="0" err="1" smtClean="0"/>
              <a:t>툴체인의</a:t>
            </a:r>
            <a:r>
              <a:rPr lang="ko-KR" altLang="en-US" dirty="0" smtClean="0"/>
              <a:t> 모습입니다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먼저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F090C-C392-4741-85B4-5A4258BAABB9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0910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F090C-C392-4741-85B4-5A4258BAABB9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0434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F090C-C392-4741-85B4-5A4258BAABB9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8927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F090C-C392-4741-85B4-5A4258BAABB9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8627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F090C-C392-4741-85B4-5A4258BAABB9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2885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514350" y="1597820"/>
            <a:ext cx="5829300" cy="11025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4972050" y="205979"/>
            <a:ext cx="1543050" cy="4388644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342900" y="205979"/>
            <a:ext cx="4514850" cy="438864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3483770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3483770" y="1631156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42901" y="204787"/>
            <a:ext cx="2256235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681287" y="204789"/>
            <a:ext cx="383381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342901" y="1076327"/>
            <a:ext cx="2256235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344216" y="4025504"/>
            <a:ext cx="41148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2000">
              <a:schemeClr val="bg2">
                <a:tint val="80000"/>
                <a:satMod val="300000"/>
              </a:schemeClr>
            </a:gs>
            <a:gs pos="90826">
              <a:schemeClr val="bg2">
                <a:lumMod val="75000"/>
              </a:schemeClr>
            </a:gs>
            <a:gs pos="71000">
              <a:schemeClr val="bg2">
                <a:lumMod val="9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0EDBD-1C2D-4C1E-B459-B60219FAB484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685800" rtl="0" eaLnBrk="1" latinLnBrk="1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511053" y="3633867"/>
            <a:ext cx="3855488" cy="954107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>
              <a:lnSpc>
                <a:spcPct val="50000"/>
              </a:lnSpc>
            </a:pP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홍익대학교 소프트웨어공학연구실</a:t>
            </a:r>
            <a:endParaRPr lang="en-US" altLang="ko-KR" sz="14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박 지 </a:t>
            </a:r>
            <a:r>
              <a:rPr lang="ko-KR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훈</a:t>
            </a:r>
            <a:endParaRPr lang="en-US" altLang="ko-KR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  <a:p>
            <a:pPr algn="ctr">
              <a:lnSpc>
                <a:spcPct val="200000"/>
              </a:lnSpc>
            </a:pPr>
            <a:r>
              <a:rPr lang="ko-KR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지도교수 </a:t>
            </a:r>
            <a:r>
              <a:rPr lang="en-US" altLang="ko-K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: </a:t>
            </a:r>
            <a:r>
              <a:rPr lang="ko-KR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김영철</a:t>
            </a:r>
            <a:endParaRPr lang="ko-KR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188640" y="4659982"/>
            <a:ext cx="648072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/>
        </p:nvCxnSpPr>
        <p:spPr>
          <a:xfrm>
            <a:off x="1106742" y="454919"/>
            <a:ext cx="5562618" cy="3703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316419"/>
            <a:ext cx="1242138" cy="276999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Hongik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SELab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8535" y="1275606"/>
            <a:ext cx="56605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2800" b="1" dirty="0" smtClean="0">
                <a:solidFill>
                  <a:schemeClr val="accent2">
                    <a:lumMod val="75000"/>
                  </a:schemeClr>
                </a:solidFill>
                <a:latin typeface="Copperplate Gothic Light" panose="020E0507020206020404" pitchFamily="34" charset="0"/>
              </a:rPr>
              <a:t>기존 자바 파서 확장 기반의</a:t>
            </a:r>
            <a:r>
              <a:rPr lang="en-US" altLang="ko-KR" sz="2800" b="1" u="sng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anose="020E0507020206020404" pitchFamily="34" charset="0"/>
              </a:rPr>
              <a:t/>
            </a:r>
            <a:br>
              <a:rPr lang="en-US" altLang="ko-KR" sz="2800" b="1" u="sng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anose="020E0507020206020404" pitchFamily="34" charset="0"/>
              </a:rPr>
            </a:br>
            <a:r>
              <a:rPr lang="en-US" altLang="ko-KR" sz="2800" b="1" dirty="0" smtClean="0">
                <a:solidFill>
                  <a:schemeClr val="accent2">
                    <a:lumMod val="75000"/>
                  </a:schemeClr>
                </a:solidFill>
                <a:latin typeface="Copperplate Gothic Light" panose="020E0507020206020404" pitchFamily="34" charset="0"/>
              </a:rPr>
              <a:t>                      </a:t>
            </a:r>
            <a:r>
              <a:rPr lang="ko-KR" altLang="en-US" sz="2800" b="1" dirty="0" smtClean="0">
                <a:solidFill>
                  <a:schemeClr val="accent2">
                    <a:lumMod val="75000"/>
                  </a:schemeClr>
                </a:solidFill>
                <a:latin typeface="Copperplate Gothic Light" panose="020E0507020206020404" pitchFamily="34" charset="0"/>
              </a:rPr>
              <a:t>코드 정적 분석기 구현</a:t>
            </a:r>
            <a:endParaRPr lang="en-US" altLang="ko-KR" sz="2800" b="1" dirty="0" smtClean="0">
              <a:solidFill>
                <a:schemeClr val="accent2">
                  <a:lumMod val="75000"/>
                </a:schemeClr>
              </a:solidFill>
              <a:latin typeface="Copperplate Gothic Light" panose="020E0507020206020404" pitchFamily="34" charset="0"/>
            </a:endParaRPr>
          </a:p>
          <a:p>
            <a:pPr algn="r"/>
            <a:r>
              <a:rPr lang="en-US" altLang="ko-KR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anose="020E0507020206020404" pitchFamily="34" charset="0"/>
              </a:rPr>
              <a:t>Implementing a Code Static Analysis</a:t>
            </a:r>
            <a:br>
              <a:rPr lang="en-US" altLang="ko-KR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anose="020E0507020206020404" pitchFamily="34" charset="0"/>
              </a:rPr>
            </a:br>
            <a:r>
              <a:rPr lang="en-US" altLang="ko-KR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anose="020E0507020206020404" pitchFamily="34" charset="0"/>
              </a:rPr>
              <a:t>based on the Java Parser</a:t>
            </a:r>
            <a:endParaRPr lang="ko-KR" altLang="en-US" sz="2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Light" panose="020E0507020206020404" pitchFamily="34" charset="0"/>
            </a:endParaRPr>
          </a:p>
        </p:txBody>
      </p:sp>
      <p:cxnSp>
        <p:nvCxnSpPr>
          <p:cNvPr id="12" name="직선 연결선 11"/>
          <p:cNvCxnSpPr/>
          <p:nvPr/>
        </p:nvCxnSpPr>
        <p:spPr>
          <a:xfrm>
            <a:off x="1209364" y="2186486"/>
            <a:ext cx="4968552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282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/>
          <p:cNvCxnSpPr/>
          <p:nvPr/>
        </p:nvCxnSpPr>
        <p:spPr>
          <a:xfrm>
            <a:off x="188640" y="4704324"/>
            <a:ext cx="648072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888120" y="454920"/>
            <a:ext cx="5781241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188640" y="4676659"/>
            <a:ext cx="162018" cy="55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latin typeface="+mn-ea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507342" y="427255"/>
            <a:ext cx="162018" cy="55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388559" y="339502"/>
            <a:ext cx="16741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spc="-113" dirty="0" smtClean="0">
                <a:latin typeface="+mn-ea"/>
              </a:rPr>
              <a:t>Java Parser</a:t>
            </a:r>
            <a:endParaRPr lang="ko-KR" altLang="en-US" sz="1050" spc="-113" dirty="0">
              <a:latin typeface="+mn-ea"/>
            </a:endParaRPr>
          </a:p>
        </p:txBody>
      </p:sp>
      <p:sp>
        <p:nvSpPr>
          <p:cNvPr id="26" name="모서리가 둥근 직사각형 25"/>
          <p:cNvSpPr/>
          <p:nvPr/>
        </p:nvSpPr>
        <p:spPr>
          <a:xfrm>
            <a:off x="1033794" y="1561900"/>
            <a:ext cx="1431159" cy="57606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Modifier</a:t>
            </a:r>
            <a:endParaRPr lang="en-US" altLang="ko-K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모서리가 둥근 직사각형 26"/>
          <p:cNvSpPr/>
          <p:nvPr/>
        </p:nvSpPr>
        <p:spPr>
          <a:xfrm>
            <a:off x="116632" y="2709509"/>
            <a:ext cx="1027391" cy="576064"/>
          </a:xfrm>
          <a:prstGeom prst="roundRect">
            <a:avLst/>
          </a:prstGeom>
          <a:solidFill>
            <a:srgbClr val="1B355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Body</a:t>
            </a:r>
            <a:endParaRPr lang="en-US" altLang="ko-K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0" name="꺾인 연결선 29"/>
          <p:cNvCxnSpPr>
            <a:stCxn id="58" idx="2"/>
            <a:endCxn id="26" idx="0"/>
          </p:cNvCxnSpPr>
          <p:nvPr/>
        </p:nvCxnSpPr>
        <p:spPr>
          <a:xfrm rot="5400000">
            <a:off x="2361847" y="586658"/>
            <a:ext cx="362770" cy="1587715"/>
          </a:xfrm>
          <a:prstGeom prst="bentConnector3">
            <a:avLst>
              <a:gd name="adj1" fmla="val 50000"/>
            </a:avLst>
          </a:prstGeom>
          <a:ln>
            <a:prstDash val="sysDot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꺾인 연결선 30"/>
          <p:cNvCxnSpPr>
            <a:stCxn id="58" idx="2"/>
            <a:endCxn id="27" idx="0"/>
          </p:cNvCxnSpPr>
          <p:nvPr/>
        </p:nvCxnSpPr>
        <p:spPr>
          <a:xfrm rot="5400000">
            <a:off x="1228520" y="600939"/>
            <a:ext cx="1510379" cy="2706761"/>
          </a:xfrm>
          <a:prstGeom prst="bentConnector3">
            <a:avLst>
              <a:gd name="adj1" fmla="val 11474"/>
            </a:avLst>
          </a:prstGeom>
          <a:ln>
            <a:prstDash val="sysDot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꺾인 연결선 35"/>
          <p:cNvCxnSpPr>
            <a:stCxn id="27" idx="2"/>
            <a:endCxn id="51" idx="0"/>
          </p:cNvCxnSpPr>
          <p:nvPr/>
        </p:nvCxnSpPr>
        <p:spPr>
          <a:xfrm rot="16200000" flipH="1">
            <a:off x="690129" y="3225772"/>
            <a:ext cx="650173" cy="769774"/>
          </a:xfrm>
          <a:prstGeom prst="bentConnector3">
            <a:avLst>
              <a:gd name="adj1" fmla="val 50000"/>
            </a:avLst>
          </a:prstGeom>
          <a:ln>
            <a:prstDash val="sysDot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꺾인 연결선 36"/>
          <p:cNvCxnSpPr>
            <a:stCxn id="27" idx="2"/>
            <a:endCxn id="54" idx="0"/>
          </p:cNvCxnSpPr>
          <p:nvPr/>
        </p:nvCxnSpPr>
        <p:spPr>
          <a:xfrm rot="16200000" flipH="1">
            <a:off x="2321723" y="1594177"/>
            <a:ext cx="650173" cy="4032963"/>
          </a:xfrm>
          <a:prstGeom prst="bentConnector3">
            <a:avLst>
              <a:gd name="adj1" fmla="val 50000"/>
            </a:avLst>
          </a:prstGeom>
          <a:ln>
            <a:prstDash val="sysDot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모서리가 둥근 직사각형 41"/>
          <p:cNvSpPr/>
          <p:nvPr/>
        </p:nvSpPr>
        <p:spPr>
          <a:xfrm>
            <a:off x="2744620" y="1567592"/>
            <a:ext cx="1655805" cy="576064"/>
          </a:xfrm>
          <a:prstGeom prst="roundRect">
            <a:avLst/>
          </a:prstGeom>
          <a:solidFill>
            <a:srgbClr val="F8CF3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Return_Type</a:t>
            </a:r>
            <a:endParaRPr lang="en-US" altLang="ko-K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7" name="꺾인 연결선 46"/>
          <p:cNvCxnSpPr>
            <a:stCxn id="58" idx="2"/>
            <a:endCxn id="42" idx="0"/>
          </p:cNvCxnSpPr>
          <p:nvPr/>
        </p:nvCxnSpPr>
        <p:spPr>
          <a:xfrm rot="16200000" flipH="1">
            <a:off x="3270575" y="1265644"/>
            <a:ext cx="368462" cy="235434"/>
          </a:xfrm>
          <a:prstGeom prst="bentConnector3">
            <a:avLst>
              <a:gd name="adj1" fmla="val 50000"/>
            </a:avLst>
          </a:prstGeom>
          <a:ln>
            <a:prstDash val="sysDot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모서리가 둥근 직사각형 31"/>
          <p:cNvSpPr/>
          <p:nvPr/>
        </p:nvSpPr>
        <p:spPr>
          <a:xfrm>
            <a:off x="4838549" y="1561900"/>
            <a:ext cx="1230576" cy="57606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Name</a:t>
            </a:r>
            <a:endParaRPr lang="en-US" altLang="ko-K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4" name="꺾인 연결선 33"/>
          <p:cNvCxnSpPr>
            <a:stCxn id="58" idx="2"/>
            <a:endCxn id="32" idx="0"/>
          </p:cNvCxnSpPr>
          <p:nvPr/>
        </p:nvCxnSpPr>
        <p:spPr>
          <a:xfrm rot="16200000" flipH="1">
            <a:off x="4214078" y="322141"/>
            <a:ext cx="362770" cy="2116748"/>
          </a:xfrm>
          <a:prstGeom prst="bentConnector3">
            <a:avLst>
              <a:gd name="adj1" fmla="val 50000"/>
            </a:avLst>
          </a:prstGeom>
          <a:ln>
            <a:prstDash val="sysDot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6" name="모서리가 둥근 직사각형 45"/>
          <p:cNvSpPr/>
          <p:nvPr/>
        </p:nvSpPr>
        <p:spPr>
          <a:xfrm>
            <a:off x="3822580" y="2715766"/>
            <a:ext cx="1655805" cy="57606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Parameters</a:t>
            </a:r>
            <a:endParaRPr lang="en-US" altLang="ko-K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8" name="꺾인 연결선 47"/>
          <p:cNvCxnSpPr>
            <a:stCxn id="58" idx="2"/>
            <a:endCxn id="46" idx="0"/>
          </p:cNvCxnSpPr>
          <p:nvPr/>
        </p:nvCxnSpPr>
        <p:spPr>
          <a:xfrm rot="16200000" flipH="1">
            <a:off x="3235468" y="1300751"/>
            <a:ext cx="1516636" cy="1313394"/>
          </a:xfrm>
          <a:prstGeom prst="bentConnector3">
            <a:avLst>
              <a:gd name="adj1" fmla="val 11633"/>
            </a:avLst>
          </a:prstGeom>
          <a:ln>
            <a:prstDash val="sysDot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모서리가 둥근 직사각형 50"/>
          <p:cNvSpPr/>
          <p:nvPr/>
        </p:nvSpPr>
        <p:spPr>
          <a:xfrm>
            <a:off x="572199" y="3935746"/>
            <a:ext cx="1655805" cy="5760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Statement</a:t>
            </a:r>
            <a:endParaRPr lang="en-US" altLang="ko-K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모서리가 둥근 직사각형 53"/>
          <p:cNvSpPr/>
          <p:nvPr/>
        </p:nvSpPr>
        <p:spPr>
          <a:xfrm>
            <a:off x="3835388" y="3935746"/>
            <a:ext cx="1655805" cy="5760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Statement</a:t>
            </a:r>
          </a:p>
        </p:txBody>
      </p:sp>
      <p:cxnSp>
        <p:nvCxnSpPr>
          <p:cNvPr id="57" name="직선 연결선 56"/>
          <p:cNvCxnSpPr/>
          <p:nvPr/>
        </p:nvCxnSpPr>
        <p:spPr>
          <a:xfrm>
            <a:off x="2721802" y="4223778"/>
            <a:ext cx="615287" cy="0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모서리가 둥근 직사각형 57"/>
          <p:cNvSpPr/>
          <p:nvPr/>
        </p:nvSpPr>
        <p:spPr>
          <a:xfrm>
            <a:off x="2071063" y="627534"/>
            <a:ext cx="2532052" cy="571596"/>
          </a:xfrm>
          <a:prstGeom prst="roundRect">
            <a:avLst/>
          </a:prstGeom>
          <a:solidFill>
            <a:srgbClr val="9B393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MethodDeclaration</a:t>
            </a:r>
            <a:endParaRPr lang="en-US" altLang="ko-K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975443" y="2154236"/>
            <a:ext cx="1181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200" b="1" dirty="0" smtClean="0"/>
              <a:t>메서드의</a:t>
            </a:r>
            <a:r>
              <a:rPr lang="en-US" altLang="ko-KR" sz="1200" b="1" dirty="0" smtClean="0"/>
              <a:t/>
            </a:r>
            <a:br>
              <a:rPr lang="en-US" altLang="ko-KR" sz="1200" b="1" dirty="0" smtClean="0"/>
            </a:br>
            <a:r>
              <a:rPr lang="ko-KR" altLang="en-US" sz="1200" b="1" dirty="0" err="1" smtClean="0"/>
              <a:t>접근자</a:t>
            </a:r>
            <a:r>
              <a:rPr lang="ko-KR" altLang="en-US" sz="1200" b="1" dirty="0" smtClean="0"/>
              <a:t> 정보</a:t>
            </a:r>
            <a:endParaRPr lang="en-US" altLang="ko-KR" sz="1200" b="1" dirty="0" smtClean="0"/>
          </a:p>
        </p:txBody>
      </p:sp>
      <p:sp>
        <p:nvSpPr>
          <p:cNvPr id="73" name="TextBox 72"/>
          <p:cNvSpPr txBox="1"/>
          <p:nvPr/>
        </p:nvSpPr>
        <p:spPr>
          <a:xfrm>
            <a:off x="4709082" y="2152582"/>
            <a:ext cx="1697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200" b="1" dirty="0" smtClean="0"/>
              <a:t>메서드의 이름 정보</a:t>
            </a:r>
            <a:endParaRPr lang="en-US" altLang="ko-KR" sz="1200" b="1" dirty="0" smtClean="0"/>
          </a:p>
        </p:txBody>
      </p:sp>
      <p:sp>
        <p:nvSpPr>
          <p:cNvPr id="74" name="TextBox 73"/>
          <p:cNvSpPr txBox="1"/>
          <p:nvPr/>
        </p:nvSpPr>
        <p:spPr>
          <a:xfrm>
            <a:off x="2747257" y="2146920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200" b="1" dirty="0" smtClean="0"/>
              <a:t>메서드의</a:t>
            </a:r>
            <a:r>
              <a:rPr lang="en-US" altLang="ko-KR" sz="1200" b="1" dirty="0" smtClean="0"/>
              <a:t/>
            </a:r>
            <a:br>
              <a:rPr lang="en-US" altLang="ko-KR" sz="1200" b="1" dirty="0" smtClean="0"/>
            </a:br>
            <a:r>
              <a:rPr lang="ko-KR" altLang="en-US" sz="1200" b="1" dirty="0" smtClean="0"/>
              <a:t>반환 값 정보</a:t>
            </a:r>
            <a:endParaRPr lang="en-US" altLang="ko-KR" sz="1200" b="1" dirty="0" smtClean="0"/>
          </a:p>
        </p:txBody>
      </p:sp>
      <p:sp>
        <p:nvSpPr>
          <p:cNvPr id="78" name="TextBox 77"/>
          <p:cNvSpPr txBox="1"/>
          <p:nvPr/>
        </p:nvSpPr>
        <p:spPr>
          <a:xfrm>
            <a:off x="5478385" y="2767165"/>
            <a:ext cx="1335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200" b="1" dirty="0" smtClean="0"/>
              <a:t>메서드의</a:t>
            </a:r>
            <a:r>
              <a:rPr lang="en-US" altLang="ko-KR" sz="1200" b="1" dirty="0" smtClean="0"/>
              <a:t/>
            </a:r>
            <a:br>
              <a:rPr lang="en-US" altLang="ko-KR" sz="1200" b="1" dirty="0" smtClean="0"/>
            </a:br>
            <a:r>
              <a:rPr lang="ko-KR" altLang="en-US" sz="1200" b="1" dirty="0" err="1" smtClean="0"/>
              <a:t>파라미터</a:t>
            </a:r>
            <a:r>
              <a:rPr lang="ko-KR" altLang="en-US" sz="1200" b="1" dirty="0" smtClean="0"/>
              <a:t> 정보</a:t>
            </a:r>
            <a:endParaRPr lang="en-US" altLang="ko-KR" sz="1200" b="1" dirty="0" smtClean="0"/>
          </a:p>
        </p:txBody>
      </p:sp>
      <p:sp>
        <p:nvSpPr>
          <p:cNvPr id="83" name="TextBox 82"/>
          <p:cNvSpPr txBox="1"/>
          <p:nvPr/>
        </p:nvSpPr>
        <p:spPr>
          <a:xfrm>
            <a:off x="1129331" y="2778505"/>
            <a:ext cx="102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200" b="1" dirty="0" smtClean="0"/>
              <a:t>메서드의</a:t>
            </a:r>
            <a:r>
              <a:rPr lang="en-US" altLang="ko-KR" sz="1200" b="1" dirty="0" smtClean="0"/>
              <a:t/>
            </a:r>
            <a:br>
              <a:rPr lang="en-US" altLang="ko-KR" sz="1200" b="1" dirty="0" smtClean="0"/>
            </a:br>
            <a:r>
              <a:rPr lang="ko-KR" altLang="en-US" sz="1200" b="1" dirty="0" smtClean="0"/>
              <a:t>내용 정보</a:t>
            </a:r>
            <a:endParaRPr lang="en-US" altLang="ko-KR" sz="1200" b="1" dirty="0" smtClean="0"/>
          </a:p>
        </p:txBody>
      </p:sp>
      <p:sp>
        <p:nvSpPr>
          <p:cNvPr id="84" name="TextBox 83"/>
          <p:cNvSpPr txBox="1"/>
          <p:nvPr/>
        </p:nvSpPr>
        <p:spPr>
          <a:xfrm>
            <a:off x="5478385" y="3992945"/>
            <a:ext cx="1335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200" b="1" dirty="0" smtClean="0"/>
              <a:t>메서드 내용의</a:t>
            </a:r>
            <a:r>
              <a:rPr lang="en-US" altLang="ko-KR" sz="1200" b="1" dirty="0" smtClean="0"/>
              <a:t/>
            </a:r>
            <a:br>
              <a:rPr lang="en-US" altLang="ko-KR" sz="1200" b="1" dirty="0" smtClean="0"/>
            </a:br>
            <a:r>
              <a:rPr lang="en-US" altLang="ko-KR" sz="1200" b="1" dirty="0" smtClean="0"/>
              <a:t>Statement</a:t>
            </a:r>
            <a:r>
              <a:rPr lang="ko-KR" altLang="en-US" sz="1200" b="1" dirty="0" smtClean="0"/>
              <a:t>들</a:t>
            </a:r>
            <a:endParaRPr lang="en-US" altLang="ko-KR" sz="1200" b="1" dirty="0" smtClean="0"/>
          </a:p>
        </p:txBody>
      </p:sp>
    </p:spTree>
    <p:extLst>
      <p:ext uri="{BB962C8B-B14F-4D97-AF65-F5344CB8AC3E}">
        <p14:creationId xmlns:p14="http://schemas.microsoft.com/office/powerpoint/2010/main" val="256583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/>
          <p:cNvCxnSpPr/>
          <p:nvPr/>
        </p:nvCxnSpPr>
        <p:spPr>
          <a:xfrm>
            <a:off x="188640" y="4704324"/>
            <a:ext cx="648072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888120" y="454920"/>
            <a:ext cx="5781241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188640" y="4676659"/>
            <a:ext cx="162018" cy="55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latin typeface="+mn-ea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507342" y="427255"/>
            <a:ext cx="162018" cy="55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388559" y="339502"/>
            <a:ext cx="16741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spc="-113" dirty="0" smtClean="0">
                <a:latin typeface="+mn-ea"/>
              </a:rPr>
              <a:t>Java Parser</a:t>
            </a:r>
            <a:endParaRPr lang="ko-KR" altLang="en-US" sz="1050" spc="-113" dirty="0">
              <a:latin typeface="+mn-ea"/>
            </a:endParaRPr>
          </a:p>
        </p:txBody>
      </p:sp>
      <p:sp>
        <p:nvSpPr>
          <p:cNvPr id="54" name="모서리가 둥근 직사각형 53"/>
          <p:cNvSpPr/>
          <p:nvPr/>
        </p:nvSpPr>
        <p:spPr>
          <a:xfrm>
            <a:off x="548680" y="2142055"/>
            <a:ext cx="1655805" cy="5760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Statement</a:t>
            </a:r>
          </a:p>
        </p:txBody>
      </p:sp>
      <p:sp>
        <p:nvSpPr>
          <p:cNvPr id="23" name="모서리가 둥근 직사각형 22"/>
          <p:cNvSpPr/>
          <p:nvPr/>
        </p:nvSpPr>
        <p:spPr>
          <a:xfrm>
            <a:off x="3249169" y="632342"/>
            <a:ext cx="2340071" cy="47608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VariableStatement</a:t>
            </a:r>
            <a:endParaRPr lang="en-US" altLang="ko-K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3249169" y="1292720"/>
            <a:ext cx="2628103" cy="47608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ExpressionStatement</a:t>
            </a:r>
            <a:endParaRPr lang="en-US" altLang="ko-K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모서리가 둥근 직사각형 27"/>
          <p:cNvSpPr/>
          <p:nvPr/>
        </p:nvSpPr>
        <p:spPr>
          <a:xfrm>
            <a:off x="3249169" y="1953098"/>
            <a:ext cx="1908023" cy="47608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ForStatement</a:t>
            </a:r>
            <a:endParaRPr lang="en-US" altLang="ko-K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모서리가 둥근 직사각형 28"/>
          <p:cNvSpPr/>
          <p:nvPr/>
        </p:nvSpPr>
        <p:spPr>
          <a:xfrm>
            <a:off x="3249169" y="2613476"/>
            <a:ext cx="1908023" cy="47608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IfStatement</a:t>
            </a:r>
            <a:endParaRPr lang="en-US" altLang="ko-K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모서리가 둥근 직사각형 32"/>
          <p:cNvSpPr/>
          <p:nvPr/>
        </p:nvSpPr>
        <p:spPr>
          <a:xfrm>
            <a:off x="3249169" y="3273853"/>
            <a:ext cx="2124048" cy="4760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WhileStatement</a:t>
            </a:r>
            <a:endParaRPr lang="en-US" altLang="ko-K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모서리가 둥근 직사각형 34"/>
          <p:cNvSpPr/>
          <p:nvPr/>
        </p:nvSpPr>
        <p:spPr>
          <a:xfrm>
            <a:off x="3249169" y="3934230"/>
            <a:ext cx="2196056" cy="476086"/>
          </a:xfrm>
          <a:prstGeom prst="roundRect">
            <a:avLst/>
          </a:prstGeom>
          <a:solidFill>
            <a:srgbClr val="1B355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SwitchStatement</a:t>
            </a:r>
            <a:endParaRPr lang="en-US" altLang="ko-K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8" name="꺾인 연결선 37"/>
          <p:cNvCxnSpPr>
            <a:stCxn id="54" idx="3"/>
            <a:endCxn id="23" idx="1"/>
          </p:cNvCxnSpPr>
          <p:nvPr/>
        </p:nvCxnSpPr>
        <p:spPr>
          <a:xfrm flipV="1">
            <a:off x="2204485" y="870385"/>
            <a:ext cx="1044684" cy="1559702"/>
          </a:xfrm>
          <a:prstGeom prst="bentConnector3">
            <a:avLst>
              <a:gd name="adj1" fmla="val 50000"/>
            </a:avLst>
          </a:prstGeom>
          <a:ln>
            <a:prstDash val="sysDot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꺾인 연결선 38"/>
          <p:cNvCxnSpPr>
            <a:stCxn id="54" idx="3"/>
            <a:endCxn id="35" idx="1"/>
          </p:cNvCxnSpPr>
          <p:nvPr/>
        </p:nvCxnSpPr>
        <p:spPr>
          <a:xfrm>
            <a:off x="2204485" y="2430087"/>
            <a:ext cx="1044684" cy="1742186"/>
          </a:xfrm>
          <a:prstGeom prst="bentConnector3">
            <a:avLst>
              <a:gd name="adj1" fmla="val 50000"/>
            </a:avLst>
          </a:prstGeom>
          <a:ln>
            <a:prstDash val="sysDot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꺾인 연결선 39"/>
          <p:cNvCxnSpPr>
            <a:stCxn id="54" idx="3"/>
            <a:endCxn id="33" idx="1"/>
          </p:cNvCxnSpPr>
          <p:nvPr/>
        </p:nvCxnSpPr>
        <p:spPr>
          <a:xfrm>
            <a:off x="2204485" y="2430087"/>
            <a:ext cx="1044684" cy="1081809"/>
          </a:xfrm>
          <a:prstGeom prst="bentConnector3">
            <a:avLst>
              <a:gd name="adj1" fmla="val 50000"/>
            </a:avLst>
          </a:prstGeom>
          <a:ln>
            <a:prstDash val="sysDot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꺾인 연결선 40"/>
          <p:cNvCxnSpPr>
            <a:stCxn id="54" idx="3"/>
            <a:endCxn id="29" idx="1"/>
          </p:cNvCxnSpPr>
          <p:nvPr/>
        </p:nvCxnSpPr>
        <p:spPr>
          <a:xfrm>
            <a:off x="2204485" y="2430087"/>
            <a:ext cx="1044684" cy="421432"/>
          </a:xfrm>
          <a:prstGeom prst="bentConnector3">
            <a:avLst>
              <a:gd name="adj1" fmla="val 50000"/>
            </a:avLst>
          </a:prstGeom>
          <a:ln>
            <a:prstDash val="sysDot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꺾인 연결선 42"/>
          <p:cNvCxnSpPr>
            <a:stCxn id="54" idx="3"/>
            <a:endCxn id="28" idx="1"/>
          </p:cNvCxnSpPr>
          <p:nvPr/>
        </p:nvCxnSpPr>
        <p:spPr>
          <a:xfrm flipV="1">
            <a:off x="2204485" y="2191141"/>
            <a:ext cx="1044684" cy="238946"/>
          </a:xfrm>
          <a:prstGeom prst="bentConnector3">
            <a:avLst>
              <a:gd name="adj1" fmla="val 50000"/>
            </a:avLst>
          </a:prstGeom>
          <a:ln>
            <a:prstDash val="sysDot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꺾인 연결선 43"/>
          <p:cNvCxnSpPr>
            <a:stCxn id="54" idx="3"/>
            <a:endCxn id="24" idx="1"/>
          </p:cNvCxnSpPr>
          <p:nvPr/>
        </p:nvCxnSpPr>
        <p:spPr>
          <a:xfrm flipV="1">
            <a:off x="2204485" y="1530763"/>
            <a:ext cx="1044684" cy="899324"/>
          </a:xfrm>
          <a:prstGeom prst="bentConnector3">
            <a:avLst>
              <a:gd name="adj1" fmla="val 50000"/>
            </a:avLst>
          </a:prstGeom>
          <a:ln>
            <a:prstDash val="sysDot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714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/>
          <p:cNvCxnSpPr/>
          <p:nvPr/>
        </p:nvCxnSpPr>
        <p:spPr>
          <a:xfrm>
            <a:off x="188640" y="4704324"/>
            <a:ext cx="648072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888120" y="454920"/>
            <a:ext cx="5781241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188640" y="4676659"/>
            <a:ext cx="162018" cy="55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latin typeface="+mn-ea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507342" y="427255"/>
            <a:ext cx="162018" cy="55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388559" y="339502"/>
            <a:ext cx="16741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spc="-113" dirty="0" smtClean="0">
                <a:latin typeface="+mn-ea"/>
              </a:rPr>
              <a:t>Java Parser</a:t>
            </a:r>
            <a:endParaRPr lang="ko-KR" altLang="en-US" sz="1050" spc="-113" dirty="0">
              <a:latin typeface="+mn-ea"/>
            </a:endParaRPr>
          </a:p>
        </p:txBody>
      </p:sp>
      <p:sp>
        <p:nvSpPr>
          <p:cNvPr id="26" name="모서리가 둥근 직사각형 25"/>
          <p:cNvSpPr/>
          <p:nvPr/>
        </p:nvSpPr>
        <p:spPr>
          <a:xfrm>
            <a:off x="4372152" y="3509285"/>
            <a:ext cx="1655805" cy="5760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Statement</a:t>
            </a:r>
          </a:p>
        </p:txBody>
      </p:sp>
      <p:cxnSp>
        <p:nvCxnSpPr>
          <p:cNvPr id="27" name="꺾인 연결선 26"/>
          <p:cNvCxnSpPr>
            <a:stCxn id="67" idx="2"/>
            <a:endCxn id="72" idx="0"/>
          </p:cNvCxnSpPr>
          <p:nvPr/>
        </p:nvCxnSpPr>
        <p:spPr>
          <a:xfrm rot="5400000">
            <a:off x="1561705" y="726768"/>
            <a:ext cx="987202" cy="2273577"/>
          </a:xfrm>
          <a:prstGeom prst="bentConnector3">
            <a:avLst>
              <a:gd name="adj1" fmla="val 50000"/>
            </a:avLst>
          </a:prstGeom>
          <a:ln>
            <a:prstDash val="sysDot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꺾인 연결선 29"/>
          <p:cNvCxnSpPr>
            <a:stCxn id="67" idx="2"/>
            <a:endCxn id="75" idx="0"/>
          </p:cNvCxnSpPr>
          <p:nvPr/>
        </p:nvCxnSpPr>
        <p:spPr>
          <a:xfrm rot="5400000">
            <a:off x="2347503" y="1512566"/>
            <a:ext cx="987202" cy="701981"/>
          </a:xfrm>
          <a:prstGeom prst="bentConnector3">
            <a:avLst>
              <a:gd name="adj1" fmla="val 50000"/>
            </a:avLst>
          </a:prstGeom>
          <a:ln>
            <a:prstDash val="sysDot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꺾인 연결선 30"/>
          <p:cNvCxnSpPr>
            <a:stCxn id="67" idx="2"/>
            <a:endCxn id="77" idx="0"/>
          </p:cNvCxnSpPr>
          <p:nvPr/>
        </p:nvCxnSpPr>
        <p:spPr>
          <a:xfrm rot="16200000" flipH="1">
            <a:off x="3085585" y="1476464"/>
            <a:ext cx="987202" cy="774184"/>
          </a:xfrm>
          <a:prstGeom prst="bentConnector3">
            <a:avLst>
              <a:gd name="adj1" fmla="val 50000"/>
            </a:avLst>
          </a:prstGeom>
          <a:ln>
            <a:prstDash val="sysDot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직선 연결선 56"/>
          <p:cNvCxnSpPr/>
          <p:nvPr/>
        </p:nvCxnSpPr>
        <p:spPr>
          <a:xfrm>
            <a:off x="5200055" y="2790635"/>
            <a:ext cx="0" cy="718650"/>
          </a:xfrm>
          <a:prstGeom prst="line">
            <a:avLst/>
          </a:prstGeom>
          <a:ln>
            <a:prstDash val="sysDot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7" name="모서리가 둥근 직사각형 66"/>
          <p:cNvSpPr/>
          <p:nvPr/>
        </p:nvSpPr>
        <p:spPr>
          <a:xfrm>
            <a:off x="2238082" y="771550"/>
            <a:ext cx="1908023" cy="59840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ForStatement</a:t>
            </a:r>
            <a:endParaRPr lang="en-US" altLang="ko-K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" name="모서리가 둥근 직사각형 71"/>
          <p:cNvSpPr/>
          <p:nvPr/>
        </p:nvSpPr>
        <p:spPr>
          <a:xfrm>
            <a:off x="247021" y="2357157"/>
            <a:ext cx="1342991" cy="576064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Initializer</a:t>
            </a:r>
            <a:endParaRPr lang="en-US" altLang="ko-K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모서리가 둥근 직사각형 74"/>
          <p:cNvSpPr/>
          <p:nvPr/>
        </p:nvSpPr>
        <p:spPr>
          <a:xfrm>
            <a:off x="1734029" y="2357157"/>
            <a:ext cx="1512168" cy="5760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Expression</a:t>
            </a:r>
            <a:endParaRPr lang="en-US" altLang="ko-K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" name="모서리가 둥근 직사각형 76"/>
          <p:cNvSpPr/>
          <p:nvPr/>
        </p:nvSpPr>
        <p:spPr>
          <a:xfrm>
            <a:off x="3390215" y="2357157"/>
            <a:ext cx="1152126" cy="576064"/>
          </a:xfrm>
          <a:prstGeom prst="roundRect">
            <a:avLst/>
          </a:prstGeom>
          <a:solidFill>
            <a:srgbClr val="F8CF3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Updater</a:t>
            </a:r>
            <a:endParaRPr lang="en-US" altLang="ko-K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9" name="모서리가 둥근 직사각형 78"/>
          <p:cNvSpPr/>
          <p:nvPr/>
        </p:nvSpPr>
        <p:spPr>
          <a:xfrm>
            <a:off x="4686359" y="2351466"/>
            <a:ext cx="1027391" cy="576064"/>
          </a:xfrm>
          <a:prstGeom prst="roundRect">
            <a:avLst/>
          </a:prstGeom>
          <a:solidFill>
            <a:srgbClr val="1B355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Body</a:t>
            </a:r>
            <a:endParaRPr lang="en-US" altLang="ko-K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0" name="꺾인 연결선 79"/>
          <p:cNvCxnSpPr>
            <a:stCxn id="67" idx="2"/>
            <a:endCxn id="79" idx="0"/>
          </p:cNvCxnSpPr>
          <p:nvPr/>
        </p:nvCxnSpPr>
        <p:spPr>
          <a:xfrm rot="16200000" flipH="1">
            <a:off x="3705319" y="856729"/>
            <a:ext cx="981511" cy="2007961"/>
          </a:xfrm>
          <a:prstGeom prst="bentConnector3">
            <a:avLst>
              <a:gd name="adj1" fmla="val 50000"/>
            </a:avLst>
          </a:prstGeom>
          <a:ln>
            <a:prstDash val="sysDot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376957" y="2968206"/>
            <a:ext cx="901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200" b="1" dirty="0" smtClean="0"/>
              <a:t>For</a:t>
            </a:r>
            <a:r>
              <a:rPr lang="ko-KR" altLang="en-US" sz="1200" b="1" dirty="0" smtClean="0"/>
              <a:t>문의</a:t>
            </a:r>
            <a:r>
              <a:rPr lang="en-US" altLang="ko-KR" sz="1200" b="1" dirty="0" smtClean="0"/>
              <a:t/>
            </a:r>
            <a:br>
              <a:rPr lang="en-US" altLang="ko-KR" sz="1200" b="1" dirty="0" smtClean="0"/>
            </a:br>
            <a:r>
              <a:rPr lang="ko-KR" altLang="en-US" sz="1200" b="1" dirty="0" smtClean="0"/>
              <a:t>초기 값</a:t>
            </a:r>
            <a:endParaRPr lang="en-US" altLang="ko-KR" sz="1200" b="1" dirty="0" smtClean="0"/>
          </a:p>
        </p:txBody>
      </p:sp>
      <p:sp>
        <p:nvSpPr>
          <p:cNvPr id="83" name="TextBox 82"/>
          <p:cNvSpPr txBox="1"/>
          <p:nvPr/>
        </p:nvSpPr>
        <p:spPr>
          <a:xfrm>
            <a:off x="1935880" y="2969955"/>
            <a:ext cx="102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200" b="1" dirty="0" smtClean="0"/>
              <a:t>For</a:t>
            </a:r>
            <a:r>
              <a:rPr lang="ko-KR" altLang="en-US" sz="1200" b="1" dirty="0" smtClean="0"/>
              <a:t>문의</a:t>
            </a:r>
            <a:r>
              <a:rPr lang="en-US" altLang="ko-KR" sz="1200" b="1" dirty="0"/>
              <a:t/>
            </a:r>
            <a:br>
              <a:rPr lang="en-US" altLang="ko-KR" sz="1200" b="1" dirty="0"/>
            </a:br>
            <a:r>
              <a:rPr lang="ko-KR" altLang="en-US" sz="1200" b="1" dirty="0" smtClean="0"/>
              <a:t>반복 범위</a:t>
            </a:r>
            <a:endParaRPr lang="en-US" altLang="ko-KR" sz="1200" b="1" dirty="0" smtClean="0"/>
          </a:p>
        </p:txBody>
      </p:sp>
      <p:sp>
        <p:nvSpPr>
          <p:cNvPr id="84" name="TextBox 83"/>
          <p:cNvSpPr txBox="1"/>
          <p:nvPr/>
        </p:nvSpPr>
        <p:spPr>
          <a:xfrm>
            <a:off x="3477421" y="2927529"/>
            <a:ext cx="901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200" b="1" dirty="0" smtClean="0"/>
              <a:t>For</a:t>
            </a:r>
            <a:r>
              <a:rPr lang="ko-KR" altLang="en-US" sz="1200" b="1" dirty="0" smtClean="0"/>
              <a:t>문의</a:t>
            </a:r>
            <a:r>
              <a:rPr lang="en-US" altLang="ko-KR" sz="1200" b="1" dirty="0" smtClean="0"/>
              <a:t/>
            </a:r>
            <a:br>
              <a:rPr lang="en-US" altLang="ko-KR" sz="1200" b="1" dirty="0" smtClean="0"/>
            </a:br>
            <a:r>
              <a:rPr lang="ko-KR" altLang="en-US" sz="1200" b="1" dirty="0" smtClean="0"/>
              <a:t>증감 값</a:t>
            </a:r>
            <a:endParaRPr lang="en-US" altLang="ko-KR" sz="1200" b="1" dirty="0" smtClean="0"/>
          </a:p>
        </p:txBody>
      </p:sp>
      <p:sp>
        <p:nvSpPr>
          <p:cNvPr id="85" name="TextBox 84"/>
          <p:cNvSpPr txBox="1"/>
          <p:nvPr/>
        </p:nvSpPr>
        <p:spPr>
          <a:xfrm>
            <a:off x="5713523" y="2408665"/>
            <a:ext cx="102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200" b="1" dirty="0" smtClean="0"/>
              <a:t>For</a:t>
            </a:r>
            <a:r>
              <a:rPr lang="ko-KR" altLang="en-US" sz="1200" b="1" dirty="0" smtClean="0"/>
              <a:t>문의</a:t>
            </a:r>
            <a:r>
              <a:rPr lang="en-US" altLang="ko-KR" sz="1200" b="1" dirty="0" smtClean="0"/>
              <a:t/>
            </a:r>
            <a:br>
              <a:rPr lang="en-US" altLang="ko-KR" sz="1200" b="1" dirty="0" smtClean="0"/>
            </a:br>
            <a:r>
              <a:rPr lang="ko-KR" altLang="en-US" sz="1200" b="1" dirty="0" smtClean="0"/>
              <a:t>내용 정보</a:t>
            </a:r>
            <a:endParaRPr lang="en-US" altLang="ko-KR" sz="1200" b="1" dirty="0" smtClean="0"/>
          </a:p>
        </p:txBody>
      </p:sp>
      <p:sp>
        <p:nvSpPr>
          <p:cNvPr id="86" name="TextBox 85"/>
          <p:cNvSpPr txBox="1"/>
          <p:nvPr/>
        </p:nvSpPr>
        <p:spPr>
          <a:xfrm>
            <a:off x="4532243" y="4122568"/>
            <a:ext cx="1260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200" b="1" dirty="0" smtClean="0"/>
              <a:t>For</a:t>
            </a:r>
            <a:r>
              <a:rPr lang="ko-KR" altLang="en-US" sz="1200" b="1" dirty="0" smtClean="0"/>
              <a:t>문 내용의</a:t>
            </a:r>
            <a:r>
              <a:rPr lang="en-US" altLang="ko-KR" sz="1200" b="1" dirty="0" smtClean="0"/>
              <a:t/>
            </a:r>
            <a:br>
              <a:rPr lang="en-US" altLang="ko-KR" sz="1200" b="1" dirty="0" smtClean="0"/>
            </a:br>
            <a:r>
              <a:rPr lang="en-US" altLang="ko-KR" sz="1200" b="1" dirty="0" smtClean="0"/>
              <a:t>Statement</a:t>
            </a:r>
            <a:r>
              <a:rPr lang="ko-KR" altLang="en-US" sz="1200" b="1" dirty="0" smtClean="0"/>
              <a:t>들</a:t>
            </a:r>
            <a:endParaRPr lang="en-US" altLang="ko-KR" sz="1200" b="1" dirty="0" smtClean="0"/>
          </a:p>
        </p:txBody>
      </p:sp>
    </p:spTree>
    <p:extLst>
      <p:ext uri="{BB962C8B-B14F-4D97-AF65-F5344CB8AC3E}">
        <p14:creationId xmlns:p14="http://schemas.microsoft.com/office/powerpoint/2010/main" val="254408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/>
          <p:cNvCxnSpPr/>
          <p:nvPr/>
        </p:nvCxnSpPr>
        <p:spPr>
          <a:xfrm>
            <a:off x="188640" y="4704324"/>
            <a:ext cx="648072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888120" y="454920"/>
            <a:ext cx="5781241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188640" y="4676659"/>
            <a:ext cx="162018" cy="55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latin typeface="+mn-ea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507342" y="427255"/>
            <a:ext cx="162018" cy="55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388559" y="339502"/>
            <a:ext cx="16741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spc="-113" dirty="0" smtClean="0">
                <a:latin typeface="+mn-ea"/>
              </a:rPr>
              <a:t>Java Parser</a:t>
            </a:r>
            <a:endParaRPr lang="ko-KR" altLang="en-US" sz="1050" spc="-113" dirty="0">
              <a:latin typeface="+mn-ea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548680" y="2211710"/>
            <a:ext cx="1468298" cy="57749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Condition</a:t>
            </a:r>
            <a:endParaRPr lang="en-US" altLang="ko-K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2438798" y="2211710"/>
            <a:ext cx="2016224" cy="57606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ThenStatement</a:t>
            </a:r>
            <a:endParaRPr lang="en-US" altLang="ko-K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4605067" y="2213140"/>
            <a:ext cx="1901011" cy="576064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ElseStatement</a:t>
            </a:r>
            <a:endParaRPr lang="en-US" altLang="ko-K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모서리가 둥근 직사각형 24"/>
          <p:cNvSpPr/>
          <p:nvPr/>
        </p:nvSpPr>
        <p:spPr>
          <a:xfrm>
            <a:off x="2619004" y="3507854"/>
            <a:ext cx="1655805" cy="5760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Statement</a:t>
            </a:r>
          </a:p>
        </p:txBody>
      </p:sp>
      <p:sp>
        <p:nvSpPr>
          <p:cNvPr id="26" name="모서리가 둥근 직사각형 25"/>
          <p:cNvSpPr/>
          <p:nvPr/>
        </p:nvSpPr>
        <p:spPr>
          <a:xfrm>
            <a:off x="4727669" y="3507854"/>
            <a:ext cx="1655805" cy="5760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Statement</a:t>
            </a:r>
          </a:p>
        </p:txBody>
      </p:sp>
      <p:cxnSp>
        <p:nvCxnSpPr>
          <p:cNvPr id="27" name="꺾인 연결선 26"/>
          <p:cNvCxnSpPr>
            <a:stCxn id="28" idx="2"/>
            <a:endCxn id="20" idx="0"/>
          </p:cNvCxnSpPr>
          <p:nvPr/>
        </p:nvCxnSpPr>
        <p:spPr>
          <a:xfrm rot="5400000">
            <a:off x="1943991" y="708794"/>
            <a:ext cx="841754" cy="2164078"/>
          </a:xfrm>
          <a:prstGeom prst="bentConnector3">
            <a:avLst>
              <a:gd name="adj1" fmla="val 50000"/>
            </a:avLst>
          </a:prstGeom>
          <a:ln>
            <a:prstDash val="sysDot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꺾인 연결선 29"/>
          <p:cNvCxnSpPr>
            <a:stCxn id="28" idx="2"/>
            <a:endCxn id="21" idx="0"/>
          </p:cNvCxnSpPr>
          <p:nvPr/>
        </p:nvCxnSpPr>
        <p:spPr>
          <a:xfrm rot="16200000" flipH="1">
            <a:off x="3026031" y="1790831"/>
            <a:ext cx="841754" cy="3"/>
          </a:xfrm>
          <a:prstGeom prst="bentConnector3">
            <a:avLst>
              <a:gd name="adj1" fmla="val 50000"/>
            </a:avLst>
          </a:prstGeom>
          <a:ln>
            <a:prstDash val="sysDot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꺾인 연결선 30"/>
          <p:cNvCxnSpPr>
            <a:stCxn id="28" idx="2"/>
            <a:endCxn id="22" idx="0"/>
          </p:cNvCxnSpPr>
          <p:nvPr/>
        </p:nvCxnSpPr>
        <p:spPr>
          <a:xfrm rot="16200000" flipH="1">
            <a:off x="4079647" y="737215"/>
            <a:ext cx="843184" cy="2108665"/>
          </a:xfrm>
          <a:prstGeom prst="bentConnector3">
            <a:avLst>
              <a:gd name="adj1" fmla="val 50000"/>
            </a:avLst>
          </a:prstGeom>
          <a:ln>
            <a:prstDash val="sysDot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꺾인 연결선 35"/>
          <p:cNvCxnSpPr/>
          <p:nvPr/>
        </p:nvCxnSpPr>
        <p:spPr>
          <a:xfrm rot="5400000">
            <a:off x="3322623" y="3147813"/>
            <a:ext cx="720080" cy="3"/>
          </a:xfrm>
          <a:prstGeom prst="bentConnector3">
            <a:avLst>
              <a:gd name="adj1" fmla="val 50000"/>
            </a:avLst>
          </a:prstGeom>
          <a:ln>
            <a:prstDash val="sysDot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직선 연결선 56"/>
          <p:cNvCxnSpPr/>
          <p:nvPr/>
        </p:nvCxnSpPr>
        <p:spPr>
          <a:xfrm>
            <a:off x="5877272" y="2789204"/>
            <a:ext cx="0" cy="718650"/>
          </a:xfrm>
          <a:prstGeom prst="line">
            <a:avLst/>
          </a:prstGeom>
          <a:ln>
            <a:prstDash val="sysDot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모서리가 둥근 직사각형 27"/>
          <p:cNvSpPr/>
          <p:nvPr/>
        </p:nvSpPr>
        <p:spPr>
          <a:xfrm>
            <a:off x="2619004" y="771550"/>
            <a:ext cx="1655805" cy="59840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IfStatement</a:t>
            </a:r>
            <a:endParaRPr lang="en-US" altLang="ko-K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5018" y="2810116"/>
            <a:ext cx="102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200" b="1" dirty="0" smtClean="0"/>
              <a:t>If</a:t>
            </a:r>
            <a:r>
              <a:rPr lang="ko-KR" altLang="en-US" sz="1200" b="1" dirty="0" smtClean="0"/>
              <a:t>문의</a:t>
            </a:r>
            <a:r>
              <a:rPr lang="en-US" altLang="ko-KR" sz="1200" b="1" dirty="0" smtClean="0"/>
              <a:t/>
            </a:r>
            <a:br>
              <a:rPr lang="en-US" altLang="ko-KR" sz="1200" b="1" dirty="0" smtClean="0"/>
            </a:br>
            <a:r>
              <a:rPr lang="ko-KR" altLang="en-US" sz="1200" b="1" dirty="0" smtClean="0"/>
              <a:t>조건 정보</a:t>
            </a:r>
            <a:endParaRPr lang="en-US" altLang="ko-KR" sz="1200" b="1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2472524" y="2806330"/>
            <a:ext cx="1172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200" b="1" dirty="0" smtClean="0"/>
              <a:t>조건이</a:t>
            </a:r>
            <a:r>
              <a:rPr lang="en-US" altLang="ko-KR" sz="1200" b="1" dirty="0" smtClean="0"/>
              <a:t/>
            </a:r>
            <a:br>
              <a:rPr lang="en-US" altLang="ko-KR" sz="1200" b="1" dirty="0" smtClean="0"/>
            </a:br>
            <a:r>
              <a:rPr lang="en-US" altLang="ko-KR" sz="1200" b="1" dirty="0" smtClean="0"/>
              <a:t>true</a:t>
            </a:r>
            <a:r>
              <a:rPr lang="ko-KR" altLang="en-US" sz="1200" b="1" dirty="0" smtClean="0"/>
              <a:t>일 경우</a:t>
            </a:r>
            <a:endParaRPr lang="en-US" altLang="ko-KR" sz="1200" b="1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4662107" y="2801524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200" b="1" dirty="0" smtClean="0"/>
              <a:t>조건이</a:t>
            </a:r>
            <a:r>
              <a:rPr lang="en-US" altLang="ko-KR" sz="1200" b="1" dirty="0" smtClean="0"/>
              <a:t/>
            </a:r>
            <a:br>
              <a:rPr lang="en-US" altLang="ko-KR" sz="1200" b="1" dirty="0" smtClean="0"/>
            </a:br>
            <a:r>
              <a:rPr lang="en-US" altLang="ko-KR" sz="1200" b="1" dirty="0" smtClean="0"/>
              <a:t>false</a:t>
            </a:r>
            <a:r>
              <a:rPr lang="ko-KR" altLang="en-US" sz="1200" b="1" dirty="0" smtClean="0"/>
              <a:t>일 경우</a:t>
            </a:r>
            <a:endParaRPr lang="en-US" altLang="ko-KR" sz="1200" b="1" dirty="0" smtClean="0"/>
          </a:p>
        </p:txBody>
      </p:sp>
    </p:spTree>
    <p:extLst>
      <p:ext uri="{BB962C8B-B14F-4D97-AF65-F5344CB8AC3E}">
        <p14:creationId xmlns:p14="http://schemas.microsoft.com/office/powerpoint/2010/main" val="138692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/>
          <p:cNvCxnSpPr/>
          <p:nvPr/>
        </p:nvCxnSpPr>
        <p:spPr>
          <a:xfrm>
            <a:off x="188640" y="4704324"/>
            <a:ext cx="648072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888120" y="454920"/>
            <a:ext cx="5781241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188640" y="4676659"/>
            <a:ext cx="162018" cy="55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latin typeface="+mn-ea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507342" y="427255"/>
            <a:ext cx="162018" cy="55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388559" y="339502"/>
            <a:ext cx="16741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spc="-113" dirty="0" smtClean="0">
                <a:latin typeface="+mn-ea"/>
              </a:rPr>
              <a:t>Java Parser</a:t>
            </a:r>
            <a:endParaRPr lang="ko-KR" altLang="en-US" sz="1050" spc="-113" dirty="0">
              <a:latin typeface="+mn-ea"/>
            </a:endParaRPr>
          </a:p>
        </p:txBody>
      </p:sp>
      <p:sp>
        <p:nvSpPr>
          <p:cNvPr id="26" name="모서리가 둥근 직사각형 25"/>
          <p:cNvSpPr/>
          <p:nvPr/>
        </p:nvSpPr>
        <p:spPr>
          <a:xfrm>
            <a:off x="3993138" y="3505846"/>
            <a:ext cx="1655805" cy="5760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Statement</a:t>
            </a:r>
          </a:p>
        </p:txBody>
      </p:sp>
      <p:cxnSp>
        <p:nvCxnSpPr>
          <p:cNvPr id="27" name="꺾인 연결선 26"/>
          <p:cNvCxnSpPr>
            <a:stCxn id="18" idx="2"/>
            <a:endCxn id="19" idx="0"/>
          </p:cNvCxnSpPr>
          <p:nvPr/>
        </p:nvCxnSpPr>
        <p:spPr>
          <a:xfrm rot="5400000">
            <a:off x="2322717" y="1087520"/>
            <a:ext cx="843185" cy="1405195"/>
          </a:xfrm>
          <a:prstGeom prst="bentConnector3">
            <a:avLst>
              <a:gd name="adj1" fmla="val 50000"/>
            </a:avLst>
          </a:prstGeom>
          <a:ln>
            <a:prstDash val="sysDot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직선 연결선 56"/>
          <p:cNvCxnSpPr/>
          <p:nvPr/>
        </p:nvCxnSpPr>
        <p:spPr>
          <a:xfrm>
            <a:off x="4834794" y="2787196"/>
            <a:ext cx="0" cy="718650"/>
          </a:xfrm>
          <a:prstGeom prst="line">
            <a:avLst/>
          </a:prstGeom>
          <a:ln>
            <a:prstDash val="sysDot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모서리가 둥근 직사각형 17"/>
          <p:cNvSpPr/>
          <p:nvPr/>
        </p:nvSpPr>
        <p:spPr>
          <a:xfrm>
            <a:off x="2384882" y="777349"/>
            <a:ext cx="2124048" cy="59117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WhileStatement</a:t>
            </a:r>
            <a:endParaRPr lang="en-US" altLang="ko-K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>
            <a:off x="1285627" y="2211710"/>
            <a:ext cx="1512168" cy="5760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Expression</a:t>
            </a:r>
            <a:endParaRPr lang="en-US" altLang="ko-K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모서리가 둥근 직사각형 22"/>
          <p:cNvSpPr/>
          <p:nvPr/>
        </p:nvSpPr>
        <p:spPr>
          <a:xfrm>
            <a:off x="4307346" y="2212163"/>
            <a:ext cx="1027391" cy="576064"/>
          </a:xfrm>
          <a:prstGeom prst="roundRect">
            <a:avLst/>
          </a:prstGeom>
          <a:solidFill>
            <a:srgbClr val="1B355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Body</a:t>
            </a:r>
            <a:endParaRPr lang="en-US" altLang="ko-K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4" name="꺾인 연결선 23"/>
          <p:cNvCxnSpPr>
            <a:stCxn id="18" idx="2"/>
            <a:endCxn id="23" idx="0"/>
          </p:cNvCxnSpPr>
          <p:nvPr/>
        </p:nvCxnSpPr>
        <p:spPr>
          <a:xfrm rot="16200000" flipH="1">
            <a:off x="3712155" y="1103276"/>
            <a:ext cx="843638" cy="1374136"/>
          </a:xfrm>
          <a:prstGeom prst="bentConnector3">
            <a:avLst>
              <a:gd name="adj1" fmla="val 50000"/>
            </a:avLst>
          </a:prstGeom>
          <a:ln>
            <a:prstDash val="sysDot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500537" y="2834124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200" b="1" dirty="0" smtClean="0"/>
              <a:t>While</a:t>
            </a:r>
            <a:r>
              <a:rPr lang="ko-KR" altLang="en-US" sz="1200" b="1" dirty="0" smtClean="0"/>
              <a:t>문의</a:t>
            </a:r>
            <a:r>
              <a:rPr lang="en-US" altLang="ko-KR" sz="1200" b="1" dirty="0" smtClean="0"/>
              <a:t/>
            </a:r>
            <a:br>
              <a:rPr lang="en-US" altLang="ko-KR" sz="1200" b="1" dirty="0" smtClean="0"/>
            </a:br>
            <a:r>
              <a:rPr lang="ko-KR" altLang="en-US" sz="1200" b="1" dirty="0" smtClean="0"/>
              <a:t>조건 정보</a:t>
            </a:r>
            <a:endParaRPr lang="en-US" altLang="ko-KR" sz="1200" b="1" dirty="0" smtClean="0"/>
          </a:p>
        </p:txBody>
      </p:sp>
      <p:sp>
        <p:nvSpPr>
          <p:cNvPr id="32" name="TextBox 31"/>
          <p:cNvSpPr txBox="1"/>
          <p:nvPr/>
        </p:nvSpPr>
        <p:spPr>
          <a:xfrm>
            <a:off x="5358152" y="2268909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200" b="1" dirty="0" smtClean="0"/>
              <a:t>While</a:t>
            </a:r>
            <a:r>
              <a:rPr lang="ko-KR" altLang="en-US" sz="1200" b="1" dirty="0" smtClean="0"/>
              <a:t>문의</a:t>
            </a:r>
            <a:r>
              <a:rPr lang="en-US" altLang="ko-KR" sz="1200" b="1" dirty="0" smtClean="0"/>
              <a:t/>
            </a:r>
            <a:br>
              <a:rPr lang="en-US" altLang="ko-KR" sz="1200" b="1" dirty="0" smtClean="0"/>
            </a:br>
            <a:r>
              <a:rPr lang="ko-KR" altLang="en-US" sz="1200" b="1" dirty="0" smtClean="0"/>
              <a:t>내용 정보</a:t>
            </a:r>
            <a:endParaRPr lang="en-US" altLang="ko-KR" sz="1200" b="1" dirty="0" smtClean="0"/>
          </a:p>
        </p:txBody>
      </p:sp>
      <p:sp>
        <p:nvSpPr>
          <p:cNvPr id="33" name="TextBox 32"/>
          <p:cNvSpPr txBox="1"/>
          <p:nvPr/>
        </p:nvSpPr>
        <p:spPr>
          <a:xfrm>
            <a:off x="4190995" y="4140550"/>
            <a:ext cx="1410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200" b="1" dirty="0" smtClean="0"/>
              <a:t>while</a:t>
            </a:r>
            <a:r>
              <a:rPr lang="ko-KR" altLang="en-US" sz="1200" b="1" dirty="0" smtClean="0"/>
              <a:t>문 내용의</a:t>
            </a:r>
            <a:r>
              <a:rPr lang="en-US" altLang="ko-KR" sz="1200" b="1" dirty="0" smtClean="0"/>
              <a:t/>
            </a:r>
            <a:br>
              <a:rPr lang="en-US" altLang="ko-KR" sz="1200" b="1" dirty="0" smtClean="0"/>
            </a:br>
            <a:r>
              <a:rPr lang="en-US" altLang="ko-KR" sz="1200" b="1" dirty="0" smtClean="0"/>
              <a:t>Statement</a:t>
            </a:r>
            <a:r>
              <a:rPr lang="ko-KR" altLang="en-US" sz="1200" b="1" dirty="0" smtClean="0"/>
              <a:t>들</a:t>
            </a:r>
            <a:endParaRPr lang="en-US" altLang="ko-KR" sz="1200" b="1" dirty="0" smtClean="0"/>
          </a:p>
        </p:txBody>
      </p:sp>
    </p:spTree>
    <p:extLst>
      <p:ext uri="{BB962C8B-B14F-4D97-AF65-F5344CB8AC3E}">
        <p14:creationId xmlns:p14="http://schemas.microsoft.com/office/powerpoint/2010/main" val="407451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/>
          <p:cNvCxnSpPr/>
          <p:nvPr/>
        </p:nvCxnSpPr>
        <p:spPr>
          <a:xfrm>
            <a:off x="188640" y="4704324"/>
            <a:ext cx="648072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888120" y="454920"/>
            <a:ext cx="5781241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188640" y="4676659"/>
            <a:ext cx="162018" cy="55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latin typeface="+mn-ea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507342" y="427255"/>
            <a:ext cx="162018" cy="55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388559" y="339502"/>
            <a:ext cx="16741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spc="-113" dirty="0" smtClean="0">
                <a:latin typeface="+mn-ea"/>
              </a:rPr>
              <a:t>Java Parser</a:t>
            </a:r>
            <a:endParaRPr lang="ko-KR" altLang="en-US" sz="1050" spc="-113" dirty="0">
              <a:latin typeface="+mn-ea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411048" y="3106781"/>
            <a:ext cx="1468298" cy="57749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Condition</a:t>
            </a:r>
            <a:endParaRPr lang="en-US" altLang="ko-K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1952021" y="2079355"/>
            <a:ext cx="1566266" cy="57606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SwitchCase</a:t>
            </a:r>
            <a:endParaRPr lang="en-US" altLang="ko-K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5359469" y="2088162"/>
            <a:ext cx="1143286" cy="576064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Break</a:t>
            </a:r>
            <a:endParaRPr lang="en-US" altLang="ko-K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모서리가 둥근 직사각형 24"/>
          <p:cNvSpPr/>
          <p:nvPr/>
        </p:nvSpPr>
        <p:spPr>
          <a:xfrm>
            <a:off x="2169427" y="3798741"/>
            <a:ext cx="1655805" cy="5760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Statement</a:t>
            </a:r>
          </a:p>
        </p:txBody>
      </p:sp>
      <p:sp>
        <p:nvSpPr>
          <p:cNvPr id="26" name="모서리가 둥근 직사각형 25"/>
          <p:cNvSpPr/>
          <p:nvPr/>
        </p:nvSpPr>
        <p:spPr>
          <a:xfrm>
            <a:off x="4653136" y="3798741"/>
            <a:ext cx="1655805" cy="5760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Statement</a:t>
            </a:r>
          </a:p>
        </p:txBody>
      </p:sp>
      <p:cxnSp>
        <p:nvCxnSpPr>
          <p:cNvPr id="27" name="꺾인 연결선 26"/>
          <p:cNvCxnSpPr>
            <a:stCxn id="19" idx="2"/>
            <a:endCxn id="20" idx="0"/>
          </p:cNvCxnSpPr>
          <p:nvPr/>
        </p:nvCxnSpPr>
        <p:spPr>
          <a:xfrm rot="5400000">
            <a:off x="1426924" y="1086799"/>
            <a:ext cx="1738256" cy="2301709"/>
          </a:xfrm>
          <a:prstGeom prst="bentConnector3">
            <a:avLst>
              <a:gd name="adj1" fmla="val 20775"/>
            </a:avLst>
          </a:prstGeom>
          <a:ln>
            <a:prstDash val="sysDot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꺾인 연결선 29"/>
          <p:cNvCxnSpPr>
            <a:stCxn id="19" idx="2"/>
            <a:endCxn id="21" idx="0"/>
          </p:cNvCxnSpPr>
          <p:nvPr/>
        </p:nvCxnSpPr>
        <p:spPr>
          <a:xfrm rot="5400000">
            <a:off x="2735615" y="1368064"/>
            <a:ext cx="710830" cy="711752"/>
          </a:xfrm>
          <a:prstGeom prst="bentConnector3">
            <a:avLst>
              <a:gd name="adj1" fmla="val 50000"/>
            </a:avLst>
          </a:prstGeom>
          <a:ln>
            <a:prstDash val="sysDot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꺾인 연결선 30"/>
          <p:cNvCxnSpPr>
            <a:stCxn id="19" idx="2"/>
            <a:endCxn id="22" idx="0"/>
          </p:cNvCxnSpPr>
          <p:nvPr/>
        </p:nvCxnSpPr>
        <p:spPr>
          <a:xfrm rot="16200000" flipH="1">
            <a:off x="4329191" y="486240"/>
            <a:ext cx="719637" cy="2484206"/>
          </a:xfrm>
          <a:prstGeom prst="bentConnector3">
            <a:avLst>
              <a:gd name="adj1" fmla="val 50000"/>
            </a:avLst>
          </a:prstGeom>
          <a:ln>
            <a:prstDash val="sysDot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꺾인 연결선 35"/>
          <p:cNvCxnSpPr>
            <a:endCxn id="25" idx="0"/>
          </p:cNvCxnSpPr>
          <p:nvPr/>
        </p:nvCxnSpPr>
        <p:spPr>
          <a:xfrm rot="5400000">
            <a:off x="2600871" y="2124802"/>
            <a:ext cx="2070398" cy="1277480"/>
          </a:xfrm>
          <a:prstGeom prst="bentConnector3">
            <a:avLst>
              <a:gd name="adj1" fmla="val 78551"/>
            </a:avLst>
          </a:prstGeom>
          <a:ln>
            <a:prstDash val="sysDot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모서리가 둥근 직사각형 18"/>
          <p:cNvSpPr/>
          <p:nvPr/>
        </p:nvSpPr>
        <p:spPr>
          <a:xfrm>
            <a:off x="2348878" y="777349"/>
            <a:ext cx="2196056" cy="591176"/>
          </a:xfrm>
          <a:prstGeom prst="roundRect">
            <a:avLst/>
          </a:prstGeom>
          <a:solidFill>
            <a:srgbClr val="1B355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SwitchStatement</a:t>
            </a:r>
            <a:endParaRPr lang="en-US" altLang="ko-K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9" name="꺾인 연결선 28"/>
          <p:cNvCxnSpPr>
            <a:endCxn id="26" idx="0"/>
          </p:cNvCxnSpPr>
          <p:nvPr/>
        </p:nvCxnSpPr>
        <p:spPr>
          <a:xfrm rot="16200000" flipH="1">
            <a:off x="3842727" y="2160429"/>
            <a:ext cx="2070396" cy="1206227"/>
          </a:xfrm>
          <a:prstGeom prst="bentConnector3">
            <a:avLst>
              <a:gd name="adj1" fmla="val 78552"/>
            </a:avLst>
          </a:prstGeom>
          <a:ln>
            <a:prstDash val="sysDot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직선 연결선 33"/>
          <p:cNvCxnSpPr/>
          <p:nvPr/>
        </p:nvCxnSpPr>
        <p:spPr>
          <a:xfrm>
            <a:off x="4030935" y="4128271"/>
            <a:ext cx="432048" cy="0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513124" y="3697958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200" b="1" dirty="0" smtClean="0"/>
              <a:t>switch</a:t>
            </a:r>
            <a:r>
              <a:rPr lang="ko-KR" altLang="en-US" sz="1200" b="1" dirty="0" smtClean="0"/>
              <a:t>문의</a:t>
            </a:r>
            <a:r>
              <a:rPr lang="en-US" altLang="ko-KR" sz="1200" b="1" dirty="0" smtClean="0"/>
              <a:t/>
            </a:r>
            <a:br>
              <a:rPr lang="en-US" altLang="ko-KR" sz="1200" b="1" dirty="0" smtClean="0"/>
            </a:br>
            <a:r>
              <a:rPr lang="ko-KR" altLang="en-US" sz="1200" b="1" dirty="0" smtClean="0"/>
              <a:t>비교 값 정보</a:t>
            </a:r>
            <a:endParaRPr lang="en-US" altLang="ko-KR" sz="1200" b="1" dirty="0" smtClean="0"/>
          </a:p>
        </p:txBody>
      </p:sp>
      <p:sp>
        <p:nvSpPr>
          <p:cNvPr id="58" name="TextBox 57"/>
          <p:cNvSpPr txBox="1"/>
          <p:nvPr/>
        </p:nvSpPr>
        <p:spPr>
          <a:xfrm>
            <a:off x="2141081" y="2664226"/>
            <a:ext cx="1188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200" b="1" dirty="0" smtClean="0"/>
              <a:t>case</a:t>
            </a:r>
            <a:r>
              <a:rPr lang="ko-KR" altLang="en-US" sz="1200" b="1" dirty="0" smtClean="0"/>
              <a:t>값 정보</a:t>
            </a:r>
            <a:endParaRPr lang="en-US" altLang="ko-KR" sz="1200" b="1" dirty="0" smtClean="0"/>
          </a:p>
        </p:txBody>
      </p:sp>
      <p:sp>
        <p:nvSpPr>
          <p:cNvPr id="59" name="TextBox 58"/>
          <p:cNvSpPr txBox="1"/>
          <p:nvPr/>
        </p:nvSpPr>
        <p:spPr>
          <a:xfrm>
            <a:off x="5219198" y="2664226"/>
            <a:ext cx="1283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200" b="1" dirty="0" smtClean="0"/>
              <a:t>Break</a:t>
            </a:r>
            <a:r>
              <a:rPr lang="ko-KR" altLang="en-US" sz="1200" b="1" dirty="0" smtClean="0"/>
              <a:t>문 정보</a:t>
            </a:r>
            <a:endParaRPr lang="en-US" altLang="ko-KR" sz="1200" b="1" dirty="0" smtClean="0"/>
          </a:p>
        </p:txBody>
      </p:sp>
    </p:spTree>
    <p:extLst>
      <p:ext uri="{BB962C8B-B14F-4D97-AF65-F5344CB8AC3E}">
        <p14:creationId xmlns:p14="http://schemas.microsoft.com/office/powerpoint/2010/main" val="405325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15943" y="1491630"/>
            <a:ext cx="972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dirty="0">
                <a:solidFill>
                  <a:schemeClr val="bg1"/>
                </a:solidFill>
                <a:latin typeface="+mn-ea"/>
              </a:rPr>
              <a:t>3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55180" y="2549538"/>
            <a:ext cx="3947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 smtClean="0">
                <a:solidFill>
                  <a:schemeClr val="bg1"/>
                </a:solidFill>
                <a:latin typeface="+mn-ea"/>
              </a:rPr>
              <a:t>기존 연구와의 차이점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2726922" y="2463738"/>
            <a:ext cx="1404156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480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/>
          <p:cNvCxnSpPr/>
          <p:nvPr/>
        </p:nvCxnSpPr>
        <p:spPr>
          <a:xfrm>
            <a:off x="188640" y="4704324"/>
            <a:ext cx="648072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1412776" y="454920"/>
            <a:ext cx="5256585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188640" y="4676659"/>
            <a:ext cx="162018" cy="55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latin typeface="+mn-ea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507342" y="427255"/>
            <a:ext cx="162018" cy="55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17394" y="339502"/>
            <a:ext cx="16741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50" spc="-113" dirty="0" smtClean="0">
                <a:latin typeface="+mn-ea"/>
              </a:rPr>
              <a:t>기존 연구와의 차이점</a:t>
            </a:r>
            <a:endParaRPr lang="ko-KR" altLang="en-US" sz="1050" spc="-113" dirty="0">
              <a:latin typeface="+mn-ea"/>
            </a:endParaRPr>
          </a:p>
        </p:txBody>
      </p:sp>
      <p:grpSp>
        <p:nvGrpSpPr>
          <p:cNvPr id="77" name="그룹 76"/>
          <p:cNvGrpSpPr/>
          <p:nvPr/>
        </p:nvGrpSpPr>
        <p:grpSpPr>
          <a:xfrm>
            <a:off x="689182" y="1248411"/>
            <a:ext cx="5479637" cy="2907515"/>
            <a:chOff x="1298266" y="1034902"/>
            <a:chExt cx="7306183" cy="3876686"/>
          </a:xfrm>
        </p:grpSpPr>
        <p:sp>
          <p:nvSpPr>
            <p:cNvPr id="78" name="TextBox 77"/>
            <p:cNvSpPr txBox="1"/>
            <p:nvPr/>
          </p:nvSpPr>
          <p:spPr>
            <a:xfrm>
              <a:off x="2486390" y="1034902"/>
              <a:ext cx="4893922" cy="40010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350" spc="-113" dirty="0">
                  <a:solidFill>
                    <a:schemeClr val="tx2">
                      <a:lumMod val="75000"/>
                    </a:schemeClr>
                  </a:solidFill>
                  <a:latin typeface="+mn-ea"/>
                </a:rPr>
                <a:t>Database Table</a:t>
              </a:r>
            </a:p>
          </p:txBody>
        </p:sp>
        <p:grpSp>
          <p:nvGrpSpPr>
            <p:cNvPr id="79" name="그룹 78"/>
            <p:cNvGrpSpPr/>
            <p:nvPr/>
          </p:nvGrpSpPr>
          <p:grpSpPr>
            <a:xfrm>
              <a:off x="1298266" y="1667793"/>
              <a:ext cx="7306182" cy="3203234"/>
              <a:chOff x="971600" y="1667793"/>
              <a:chExt cx="7306182" cy="3203234"/>
            </a:xfrm>
          </p:grpSpPr>
          <p:grpSp>
            <p:nvGrpSpPr>
              <p:cNvPr id="82" name="그룹 81"/>
              <p:cNvGrpSpPr/>
              <p:nvPr/>
            </p:nvGrpSpPr>
            <p:grpSpPr>
              <a:xfrm>
                <a:off x="3235981" y="1704472"/>
                <a:ext cx="1451959" cy="1212586"/>
                <a:chOff x="-945688" y="7781792"/>
                <a:chExt cx="1232172" cy="1013145"/>
              </a:xfrm>
            </p:grpSpPr>
            <p:sp>
              <p:nvSpPr>
                <p:cNvPr id="98" name="직사각형 1057"/>
                <p:cNvSpPr txBox="1"/>
                <p:nvPr/>
              </p:nvSpPr>
              <p:spPr>
                <a:xfrm>
                  <a:off x="-945688" y="7781792"/>
                  <a:ext cx="1232172" cy="83300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  <a:prstDash val="solid"/>
                </a:ln>
              </p:spPr>
              <p:txBody>
                <a:bodyPr wrap="square" lIns="24230" tIns="12115" rIns="24230" bIns="12115">
                  <a:spAutoFit/>
                </a:bodyPr>
                <a:lstStyle/>
                <a:p>
                  <a:pPr algn="ctr">
                    <a:defRPr lang="ko-KR" altLang="en-US"/>
                  </a:pPr>
                  <a:r>
                    <a:rPr lang="en-US" altLang="ko-KR" sz="800" b="1" dirty="0">
                      <a:latin typeface="+mn-ea"/>
                    </a:rPr>
                    <a:t>SNDB_CL</a:t>
                  </a:r>
                </a:p>
                <a:p>
                  <a:pPr>
                    <a:defRPr lang="ko-KR" altLang="en-US"/>
                  </a:pPr>
                  <a:endParaRPr lang="en-US" altLang="ko-KR" sz="400" dirty="0">
                    <a:latin typeface="+mn-ea"/>
                  </a:endParaRP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NAME (TEXT)</a:t>
                  </a: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START_LINE_NO (TEXT)</a:t>
                  </a: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PATH (TEXT)</a:t>
                  </a: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END_LINE_NO (TEXT)</a:t>
                  </a: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ATTRIBUTES (TEXT)</a:t>
                  </a:r>
                </a:p>
              </p:txBody>
            </p:sp>
            <p:sp>
              <p:nvSpPr>
                <p:cNvPr id="99" name="직사각형 1063"/>
                <p:cNvSpPr txBox="1"/>
                <p:nvPr/>
              </p:nvSpPr>
              <p:spPr>
                <a:xfrm>
                  <a:off x="-945687" y="8613388"/>
                  <a:ext cx="1226610" cy="181549"/>
                </a:xfrm>
                <a:prstGeom prst="rect">
                  <a:avLst/>
                </a:prstGeom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txBody>
                <a:bodyPr wrap="square" lIns="24230" tIns="12115" rIns="24230" bIns="12115">
                  <a:spAutoFit/>
                </a:bodyPr>
                <a:lstStyle/>
                <a:p>
                  <a:pPr algn="ctr">
                    <a:defRPr lang="ko-KR" altLang="en-US"/>
                  </a:pPr>
                  <a:r>
                    <a:rPr lang="ko-KR" altLang="en-US" sz="900" b="1" dirty="0">
                      <a:solidFill>
                        <a:schemeClr val="tx2"/>
                      </a:solidFill>
                      <a:latin typeface="+mn-ea"/>
                    </a:rPr>
                    <a:t>클래스 정보</a:t>
                  </a:r>
                </a:p>
              </p:txBody>
            </p:sp>
          </p:grpSp>
          <p:grpSp>
            <p:nvGrpSpPr>
              <p:cNvPr id="83" name="그룹 82"/>
              <p:cNvGrpSpPr/>
              <p:nvPr/>
            </p:nvGrpSpPr>
            <p:grpSpPr>
              <a:xfrm>
                <a:off x="6571992" y="1693083"/>
                <a:ext cx="1705790" cy="1357904"/>
                <a:chOff x="369462" y="9132802"/>
                <a:chExt cx="1466051" cy="1134562"/>
              </a:xfrm>
            </p:grpSpPr>
            <p:sp>
              <p:nvSpPr>
                <p:cNvPr id="96" name="직사각형 1057"/>
                <p:cNvSpPr txBox="1"/>
                <p:nvPr/>
              </p:nvSpPr>
              <p:spPr>
                <a:xfrm>
                  <a:off x="369462" y="9132802"/>
                  <a:ext cx="1466051" cy="953013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  <a:prstDash val="solid"/>
                </a:ln>
              </p:spPr>
              <p:txBody>
                <a:bodyPr wrap="square" lIns="24230" tIns="12115" rIns="24230" bIns="12115">
                  <a:spAutoFit/>
                </a:bodyPr>
                <a:lstStyle/>
                <a:p>
                  <a:pPr algn="ctr">
                    <a:defRPr lang="ko-KR" altLang="en-US"/>
                  </a:pPr>
                  <a:r>
                    <a:rPr lang="en-US" altLang="ko-KR" sz="800" b="1" dirty="0">
                      <a:latin typeface="+mn-ea"/>
                    </a:rPr>
                    <a:t>SNDB_IN</a:t>
                  </a:r>
                </a:p>
                <a:p>
                  <a:pPr>
                    <a:defRPr lang="ko-KR" altLang="en-US"/>
                  </a:pPr>
                  <a:endParaRPr lang="ko-KR" altLang="en-US" sz="400" dirty="0">
                    <a:latin typeface="+mn-ea"/>
                  </a:endParaRP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SUB_CLASS_NAME (TEXT)</a:t>
                  </a: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SUPER_CLASS_NAME (TEXT)</a:t>
                  </a: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START_LINE_NO (TEXT)</a:t>
                  </a: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PATH (TEXT)</a:t>
                  </a: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END_LINE_NO (TEXT)</a:t>
                  </a: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ATTRIBUTES (TEXT)</a:t>
                  </a:r>
                </a:p>
              </p:txBody>
            </p:sp>
            <p:sp>
              <p:nvSpPr>
                <p:cNvPr id="97" name="직사각형 1064"/>
                <p:cNvSpPr txBox="1"/>
                <p:nvPr/>
              </p:nvSpPr>
              <p:spPr>
                <a:xfrm>
                  <a:off x="369462" y="10085815"/>
                  <a:ext cx="1466051" cy="181549"/>
                </a:xfrm>
                <a:prstGeom prst="rect">
                  <a:avLst/>
                </a:prstGeom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txBody>
                <a:bodyPr wrap="square" lIns="24230" tIns="12115" rIns="24230" bIns="12115">
                  <a:spAutoFit/>
                </a:bodyPr>
                <a:lstStyle/>
                <a:p>
                  <a:pPr algn="ctr">
                    <a:defRPr lang="ko-KR" altLang="en-US"/>
                  </a:pPr>
                  <a:r>
                    <a:rPr lang="ko-KR" altLang="en-US" sz="900" b="1" dirty="0">
                      <a:solidFill>
                        <a:schemeClr val="tx2"/>
                      </a:solidFill>
                      <a:latin typeface="+mn-ea"/>
                    </a:rPr>
                    <a:t>상속 정보</a:t>
                  </a:r>
                </a:p>
              </p:txBody>
            </p:sp>
          </p:grpSp>
          <p:grpSp>
            <p:nvGrpSpPr>
              <p:cNvPr id="84" name="그룹 83"/>
              <p:cNvGrpSpPr/>
              <p:nvPr/>
            </p:nvGrpSpPr>
            <p:grpSpPr>
              <a:xfrm>
                <a:off x="4922231" y="1667793"/>
                <a:ext cx="1507549" cy="1357958"/>
                <a:chOff x="3609336" y="7760464"/>
                <a:chExt cx="1263306" cy="1134607"/>
              </a:xfrm>
            </p:grpSpPr>
            <p:sp>
              <p:nvSpPr>
                <p:cNvPr id="94" name="직사각형 1058"/>
                <p:cNvSpPr txBox="1"/>
                <p:nvPr/>
              </p:nvSpPr>
              <p:spPr>
                <a:xfrm>
                  <a:off x="3609336" y="7760464"/>
                  <a:ext cx="1263306" cy="953014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  <a:prstDash val="solid"/>
                </a:ln>
              </p:spPr>
              <p:txBody>
                <a:bodyPr wrap="square" lIns="24230" tIns="12115" rIns="24230" bIns="12115">
                  <a:spAutoFit/>
                </a:bodyPr>
                <a:lstStyle/>
                <a:p>
                  <a:pPr algn="ctr">
                    <a:defRPr lang="ko-KR" altLang="en-US"/>
                  </a:pPr>
                  <a:r>
                    <a:rPr lang="en-US" altLang="ko-KR" sz="800" b="1" dirty="0">
                      <a:latin typeface="+mn-ea"/>
                    </a:rPr>
                    <a:t>SNDB_IV</a:t>
                  </a:r>
                </a:p>
                <a:p>
                  <a:pPr>
                    <a:defRPr lang="ko-KR" altLang="en-US"/>
                  </a:pPr>
                  <a:endParaRPr lang="en-US" altLang="ko-KR" sz="400" dirty="0">
                    <a:latin typeface="+mn-ea"/>
                  </a:endParaRP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CLASS_NAME (TEXT)</a:t>
                  </a: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VARIABLE_NAME (TEXT)</a:t>
                  </a: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START_LINE_NO (TEXT)</a:t>
                  </a: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PATH(TEXT)</a:t>
                  </a: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END_LINE_NO (TEXT)</a:t>
                  </a: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ATTRIBUTES (TEXT)</a:t>
                  </a:r>
                </a:p>
              </p:txBody>
            </p:sp>
            <p:sp>
              <p:nvSpPr>
                <p:cNvPr id="95" name="직사각형 1065"/>
                <p:cNvSpPr txBox="1"/>
                <p:nvPr/>
              </p:nvSpPr>
              <p:spPr>
                <a:xfrm>
                  <a:off x="3609336" y="8713522"/>
                  <a:ext cx="1260215" cy="181549"/>
                </a:xfrm>
                <a:prstGeom prst="rect">
                  <a:avLst/>
                </a:prstGeom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txBody>
                <a:bodyPr wrap="square" lIns="24230" tIns="12115" rIns="24230" bIns="12115">
                  <a:spAutoFit/>
                </a:bodyPr>
                <a:lstStyle/>
                <a:p>
                  <a:pPr algn="ctr">
                    <a:defRPr lang="ko-KR" altLang="en-US"/>
                  </a:pPr>
                  <a:r>
                    <a:rPr lang="ko-KR" altLang="en-US" sz="900" b="1" dirty="0">
                      <a:solidFill>
                        <a:schemeClr val="tx2"/>
                      </a:solidFill>
                      <a:latin typeface="+mn-ea"/>
                    </a:rPr>
                    <a:t>전역변수 정보</a:t>
                  </a:r>
                </a:p>
              </p:txBody>
            </p:sp>
          </p:grpSp>
          <p:grpSp>
            <p:nvGrpSpPr>
              <p:cNvPr id="85" name="그룹 84"/>
              <p:cNvGrpSpPr/>
              <p:nvPr/>
            </p:nvGrpSpPr>
            <p:grpSpPr>
              <a:xfrm>
                <a:off x="4922232" y="3279406"/>
                <a:ext cx="1503860" cy="1214279"/>
                <a:chOff x="3609335" y="9402499"/>
                <a:chExt cx="1260215" cy="1014560"/>
              </a:xfrm>
            </p:grpSpPr>
            <p:sp>
              <p:nvSpPr>
                <p:cNvPr id="92" name="직사각형 1058"/>
                <p:cNvSpPr txBox="1"/>
                <p:nvPr/>
              </p:nvSpPr>
              <p:spPr>
                <a:xfrm>
                  <a:off x="3609335" y="9402499"/>
                  <a:ext cx="1260215" cy="83300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  <a:prstDash val="solid"/>
                </a:ln>
              </p:spPr>
              <p:txBody>
                <a:bodyPr wrap="square" lIns="24230" tIns="12115" rIns="24230" bIns="12115">
                  <a:spAutoFit/>
                </a:bodyPr>
                <a:lstStyle/>
                <a:p>
                  <a:pPr algn="ctr">
                    <a:defRPr lang="ko-KR" altLang="en-US"/>
                  </a:pPr>
                  <a:r>
                    <a:rPr lang="en-US" altLang="ko-KR" sz="800" b="1" dirty="0">
                      <a:latin typeface="+mn-ea"/>
                    </a:rPr>
                    <a:t>SNDB_LV</a:t>
                  </a:r>
                </a:p>
                <a:p>
                  <a:pPr>
                    <a:defRPr lang="ko-KR" altLang="en-US"/>
                  </a:pPr>
                  <a:endParaRPr lang="en-US" altLang="ko-KR" sz="400" dirty="0">
                    <a:latin typeface="+mn-ea"/>
                  </a:endParaRP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VARIABLE_NAME (TEXT)</a:t>
                  </a: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START_LINE_NO (TEXT)</a:t>
                  </a: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PATH(TEXT)</a:t>
                  </a: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END_LINE_NO (TEXT)</a:t>
                  </a: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ATTRIBUTES (TEXT)</a:t>
                  </a:r>
                </a:p>
              </p:txBody>
            </p:sp>
            <p:sp>
              <p:nvSpPr>
                <p:cNvPr id="93" name="직사각형 1066"/>
                <p:cNvSpPr txBox="1"/>
                <p:nvPr/>
              </p:nvSpPr>
              <p:spPr>
                <a:xfrm>
                  <a:off x="3609335" y="10235509"/>
                  <a:ext cx="1260215" cy="181550"/>
                </a:xfrm>
                <a:prstGeom prst="rect">
                  <a:avLst/>
                </a:prstGeom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txBody>
                <a:bodyPr wrap="square" lIns="24230" tIns="12115" rIns="24230" bIns="12115">
                  <a:spAutoFit/>
                </a:bodyPr>
                <a:lstStyle/>
                <a:p>
                  <a:pPr algn="ctr">
                    <a:defRPr lang="ko-KR" altLang="en-US"/>
                  </a:pPr>
                  <a:r>
                    <a:rPr lang="ko-KR" altLang="en-US" sz="900" b="1" dirty="0">
                      <a:solidFill>
                        <a:schemeClr val="tx2"/>
                      </a:solidFill>
                      <a:latin typeface="+mn-ea"/>
                    </a:rPr>
                    <a:t>지역변수 정보</a:t>
                  </a:r>
                </a:p>
              </p:txBody>
            </p:sp>
          </p:grpSp>
          <p:grpSp>
            <p:nvGrpSpPr>
              <p:cNvPr id="86" name="그룹 85"/>
              <p:cNvGrpSpPr/>
              <p:nvPr/>
            </p:nvGrpSpPr>
            <p:grpSpPr>
              <a:xfrm>
                <a:off x="3235981" y="3082235"/>
                <a:ext cx="1451956" cy="1788792"/>
                <a:chOff x="2041742" y="8224576"/>
                <a:chExt cx="1451598" cy="1494580"/>
              </a:xfrm>
            </p:grpSpPr>
            <p:sp>
              <p:nvSpPr>
                <p:cNvPr id="90" name="직사각형 1058"/>
                <p:cNvSpPr txBox="1"/>
                <p:nvPr/>
              </p:nvSpPr>
              <p:spPr>
                <a:xfrm>
                  <a:off x="2041742" y="8224576"/>
                  <a:ext cx="1451598" cy="1313031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  <a:prstDash val="solid"/>
                </a:ln>
              </p:spPr>
              <p:txBody>
                <a:bodyPr wrap="square" lIns="24230" tIns="12115" rIns="24230" bIns="12115">
                  <a:spAutoFit/>
                </a:bodyPr>
                <a:lstStyle/>
                <a:p>
                  <a:pPr algn="ctr">
                    <a:defRPr lang="ko-KR" altLang="en-US"/>
                  </a:pPr>
                  <a:r>
                    <a:rPr lang="en-US" altLang="ko-KR" sz="800" b="1" dirty="0">
                      <a:latin typeface="+mn-ea"/>
                    </a:rPr>
                    <a:t>SNDB_MD</a:t>
                  </a:r>
                </a:p>
                <a:p>
                  <a:pPr>
                    <a:defRPr lang="ko-KR" altLang="en-US"/>
                  </a:pPr>
                  <a:endParaRPr lang="en-US" altLang="ko-KR" sz="400" dirty="0">
                    <a:latin typeface="+mn-ea"/>
                  </a:endParaRP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CLASS_NAME</a:t>
                  </a:r>
                </a:p>
                <a:p>
                  <a:pPr>
                    <a:defRPr lang="ko-KR" altLang="en-US"/>
                  </a:pPr>
                  <a:r>
                    <a:rPr lang="ko-KR" altLang="en-US" sz="700" dirty="0">
                      <a:latin typeface="+mn-ea"/>
                    </a:rPr>
                    <a:t> </a:t>
                  </a:r>
                  <a:r>
                    <a:rPr lang="en-US" altLang="ko-KR" sz="700" dirty="0">
                      <a:latin typeface="+mn-ea"/>
                    </a:rPr>
                    <a:t>METHOD_NAME (TEXT)</a:t>
                  </a:r>
                </a:p>
                <a:p>
                  <a:pPr>
                    <a:defRPr lang="ko-KR" altLang="en-US"/>
                  </a:pPr>
                  <a:r>
                    <a:rPr lang="ko-KR" altLang="en-US" sz="700" dirty="0">
                      <a:latin typeface="+mn-ea"/>
                    </a:rPr>
                    <a:t> </a:t>
                  </a:r>
                  <a:r>
                    <a:rPr lang="en-US" altLang="ko-KR" sz="700" dirty="0">
                      <a:latin typeface="+mn-ea"/>
                    </a:rPr>
                    <a:t>START_LINE_NO (TEXT)</a:t>
                  </a:r>
                </a:p>
                <a:p>
                  <a:pPr>
                    <a:defRPr lang="ko-KR" altLang="en-US"/>
                  </a:pPr>
                  <a:r>
                    <a:rPr lang="ko-KR" altLang="en-US" sz="700" dirty="0">
                      <a:latin typeface="+mn-ea"/>
                    </a:rPr>
                    <a:t> </a:t>
                  </a:r>
                  <a:r>
                    <a:rPr lang="en-US" altLang="ko-KR" sz="700" dirty="0">
                      <a:latin typeface="+mn-ea"/>
                    </a:rPr>
                    <a:t>PATH(TEXT)</a:t>
                  </a:r>
                </a:p>
                <a:p>
                  <a:pPr>
                    <a:defRPr lang="ko-KR" altLang="en-US"/>
                  </a:pPr>
                  <a:r>
                    <a:rPr lang="ko-KR" altLang="en-US" sz="700" dirty="0">
                      <a:latin typeface="+mn-ea"/>
                    </a:rPr>
                    <a:t> </a:t>
                  </a:r>
                  <a:r>
                    <a:rPr lang="en-US" altLang="ko-KR" sz="700" dirty="0">
                      <a:latin typeface="+mn-ea"/>
                    </a:rPr>
                    <a:t>END_LINE_NO (TEXT)</a:t>
                  </a:r>
                </a:p>
                <a:p>
                  <a:pPr>
                    <a:defRPr lang="ko-KR" altLang="en-US"/>
                  </a:pPr>
                  <a:r>
                    <a:rPr lang="ko-KR" altLang="en-US" sz="700" dirty="0">
                      <a:latin typeface="+mn-ea"/>
                    </a:rPr>
                    <a:t> </a:t>
                  </a:r>
                  <a:r>
                    <a:rPr lang="en-US" altLang="ko-KR" sz="700" dirty="0">
                      <a:latin typeface="+mn-ea"/>
                    </a:rPr>
                    <a:t>ATTRIBUTES (TEXT)</a:t>
                  </a:r>
                </a:p>
                <a:p>
                  <a:pPr>
                    <a:defRPr lang="ko-KR" altLang="en-US"/>
                  </a:pPr>
                  <a:r>
                    <a:rPr lang="ko-KR" altLang="en-US" sz="700" dirty="0">
                      <a:latin typeface="+mn-ea"/>
                    </a:rPr>
                    <a:t> </a:t>
                  </a:r>
                  <a:r>
                    <a:rPr lang="en-US" altLang="ko-KR" sz="700" dirty="0">
                      <a:latin typeface="+mn-ea"/>
                    </a:rPr>
                    <a:t>RETURN_TYPE (TEXT)</a:t>
                  </a:r>
                </a:p>
                <a:p>
                  <a:pPr>
                    <a:defRPr lang="ko-KR" altLang="en-US"/>
                  </a:pPr>
                  <a:r>
                    <a:rPr lang="ko-KR" altLang="en-US" sz="700" dirty="0">
                      <a:latin typeface="+mn-ea"/>
                    </a:rPr>
                    <a:t> </a:t>
                  </a:r>
                  <a:r>
                    <a:rPr lang="en-US" altLang="ko-KR" sz="700" dirty="0">
                      <a:latin typeface="+mn-ea"/>
                    </a:rPr>
                    <a:t>ARGUMENT_NAMES (TEXT)</a:t>
                  </a:r>
                </a:p>
              </p:txBody>
            </p:sp>
            <p:sp>
              <p:nvSpPr>
                <p:cNvPr id="91" name="직사각형 1067"/>
                <p:cNvSpPr txBox="1"/>
                <p:nvPr/>
              </p:nvSpPr>
              <p:spPr>
                <a:xfrm>
                  <a:off x="2041742" y="9537607"/>
                  <a:ext cx="1445048" cy="181549"/>
                </a:xfrm>
                <a:prstGeom prst="rect">
                  <a:avLst/>
                </a:prstGeom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txBody>
                <a:bodyPr wrap="square" lIns="24230" tIns="12115" rIns="24230" bIns="12115">
                  <a:spAutoFit/>
                </a:bodyPr>
                <a:lstStyle/>
                <a:p>
                  <a:pPr algn="ctr">
                    <a:defRPr lang="ko-KR" altLang="en-US"/>
                  </a:pPr>
                  <a:r>
                    <a:rPr lang="ko-KR" altLang="en-US" sz="900" b="1" dirty="0">
                      <a:solidFill>
                        <a:schemeClr val="tx2"/>
                      </a:solidFill>
                      <a:latin typeface="+mn-ea"/>
                    </a:rPr>
                    <a:t>메서드 정보</a:t>
                  </a:r>
                </a:p>
              </p:txBody>
            </p:sp>
          </p:grpSp>
          <p:grpSp>
            <p:nvGrpSpPr>
              <p:cNvPr id="87" name="그룹 86"/>
              <p:cNvGrpSpPr/>
              <p:nvPr/>
            </p:nvGrpSpPr>
            <p:grpSpPr>
              <a:xfrm>
                <a:off x="971600" y="1693089"/>
                <a:ext cx="2034835" cy="2081438"/>
                <a:chOff x="5378820" y="7786488"/>
                <a:chExt cx="1772703" cy="1739092"/>
              </a:xfrm>
            </p:grpSpPr>
            <p:sp>
              <p:nvSpPr>
                <p:cNvPr id="88" name="직사각형 1058"/>
                <p:cNvSpPr txBox="1"/>
                <p:nvPr/>
              </p:nvSpPr>
              <p:spPr>
                <a:xfrm>
                  <a:off x="5378820" y="7786488"/>
                  <a:ext cx="1772703" cy="1553042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  <a:prstDash val="solid"/>
                </a:ln>
              </p:spPr>
              <p:txBody>
                <a:bodyPr wrap="square" lIns="24230" tIns="12115" rIns="24230" bIns="12115">
                  <a:spAutoFit/>
                </a:bodyPr>
                <a:lstStyle/>
                <a:p>
                  <a:pPr algn="ctr">
                    <a:defRPr lang="ko-KR" altLang="en-US"/>
                  </a:pPr>
                  <a:r>
                    <a:rPr lang="en-US" altLang="ko-KR" sz="800" b="1" dirty="0">
                      <a:latin typeface="+mn-ea"/>
                    </a:rPr>
                    <a:t>SNDB_BY</a:t>
                  </a:r>
                </a:p>
                <a:p>
                  <a:pPr>
                    <a:defRPr lang="ko-KR" altLang="en-US"/>
                  </a:pPr>
                  <a:endParaRPr lang="en-US" altLang="ko-KR" sz="400" dirty="0">
                    <a:latin typeface="+mn-ea"/>
                  </a:endParaRP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REFERRED_CLASS_NAME (TEXT)</a:t>
                  </a: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REFERRED_SYMBOL_NAME (TEXT)</a:t>
                  </a: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REFERRED_TYPE (TEXT)</a:t>
                  </a: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REFER_CLASS_NAME (TEXT)</a:t>
                  </a: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REFER_SYMBOL_NAME (TEXT)</a:t>
                  </a: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REFER_TYPE (TEXT)</a:t>
                  </a: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ACCESS (TEXT)</a:t>
                  </a: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LINE_NO (TEXT)</a:t>
                  </a: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PATH(TEXT)</a:t>
                  </a: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CALLER_ARGUMENT_TYPES (TEXT)</a:t>
                  </a: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REFER_ARGUMENT_TYPES (TEXT)</a:t>
                  </a:r>
                </a:p>
              </p:txBody>
            </p:sp>
            <p:sp>
              <p:nvSpPr>
                <p:cNvPr id="89" name="직사각형 1068"/>
                <p:cNvSpPr txBox="1"/>
                <p:nvPr/>
              </p:nvSpPr>
              <p:spPr>
                <a:xfrm>
                  <a:off x="5378820" y="9344031"/>
                  <a:ext cx="1772703" cy="181549"/>
                </a:xfrm>
                <a:prstGeom prst="rect">
                  <a:avLst/>
                </a:prstGeom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txBody>
                <a:bodyPr wrap="square" lIns="24230" tIns="12115" rIns="24230" bIns="12115">
                  <a:spAutoFit/>
                </a:bodyPr>
                <a:lstStyle/>
                <a:p>
                  <a:pPr algn="ctr">
                    <a:defRPr lang="ko-KR" altLang="en-US"/>
                  </a:pPr>
                  <a:r>
                    <a:rPr lang="ko-KR" altLang="en-US" sz="900" b="1" dirty="0">
                      <a:solidFill>
                        <a:schemeClr val="tx2"/>
                      </a:solidFill>
                      <a:latin typeface="+mn-ea"/>
                    </a:rPr>
                    <a:t>호출 정보</a:t>
                  </a:r>
                </a:p>
              </p:txBody>
            </p:sp>
          </p:grpSp>
        </p:grpSp>
        <p:sp>
          <p:nvSpPr>
            <p:cNvPr id="80" name="직사각형 1058"/>
            <p:cNvSpPr txBox="1"/>
            <p:nvPr/>
          </p:nvSpPr>
          <p:spPr>
            <a:xfrm>
              <a:off x="6898660" y="3266424"/>
              <a:ext cx="1705789" cy="142787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  <a:prstDash val="solid"/>
            </a:ln>
          </p:spPr>
          <p:txBody>
            <a:bodyPr wrap="square" lIns="24230" tIns="12115" rIns="24230" bIns="12115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800" b="1" dirty="0">
                  <a:latin typeface="+mn-ea"/>
                </a:rPr>
                <a:t>SNDB_COUPLING</a:t>
              </a:r>
            </a:p>
            <a:p>
              <a:pPr>
                <a:defRPr lang="ko-KR" altLang="en-US"/>
              </a:pPr>
              <a:endParaRPr lang="en-US" altLang="ko-KR" sz="400" dirty="0">
                <a:latin typeface="+mn-ea"/>
              </a:endParaRPr>
            </a:p>
            <a:p>
              <a:pPr>
                <a:defRPr lang="ko-KR" altLang="en-US"/>
              </a:pPr>
              <a:r>
                <a:rPr lang="en-US" altLang="ko-KR" sz="700" dirty="0">
                  <a:latin typeface="+mn-ea"/>
                </a:rPr>
                <a:t> CALLER (TEXT)</a:t>
              </a:r>
            </a:p>
            <a:p>
              <a:pPr>
                <a:defRPr lang="ko-KR" altLang="en-US"/>
              </a:pPr>
              <a:r>
                <a:rPr lang="en-US" altLang="ko-KR" sz="700" dirty="0">
                  <a:latin typeface="+mn-ea"/>
                </a:rPr>
                <a:t> CALLEE (TEXT)</a:t>
              </a:r>
            </a:p>
            <a:p>
              <a:pPr>
                <a:defRPr lang="ko-KR" altLang="en-US"/>
              </a:pPr>
              <a:r>
                <a:rPr lang="en-US" altLang="ko-KR" sz="700" dirty="0">
                  <a:latin typeface="+mn-ea"/>
                </a:rPr>
                <a:t> DATA (TEXT)</a:t>
              </a:r>
            </a:p>
            <a:p>
              <a:pPr>
                <a:defRPr lang="ko-KR" altLang="en-US"/>
              </a:pPr>
              <a:r>
                <a:rPr lang="en-US" altLang="ko-KR" sz="700" dirty="0">
                  <a:latin typeface="+mn-ea"/>
                </a:rPr>
                <a:t> STAMP (TEXT)</a:t>
              </a:r>
            </a:p>
            <a:p>
              <a:pPr>
                <a:defRPr lang="ko-KR" altLang="en-US"/>
              </a:pPr>
              <a:r>
                <a:rPr lang="en-US" altLang="ko-KR" sz="700" dirty="0">
                  <a:latin typeface="+mn-ea"/>
                </a:rPr>
                <a:t> CONTROL (TEXT)</a:t>
              </a:r>
            </a:p>
            <a:p>
              <a:pPr>
                <a:defRPr lang="ko-KR" altLang="en-US"/>
              </a:pPr>
              <a:r>
                <a:rPr lang="en-US" altLang="ko-KR" sz="700" dirty="0">
                  <a:latin typeface="+mn-ea"/>
                </a:rPr>
                <a:t> EXTERNAL (TEXT)</a:t>
              </a:r>
            </a:p>
            <a:p>
              <a:pPr>
                <a:defRPr lang="ko-KR" altLang="en-US"/>
              </a:pPr>
              <a:r>
                <a:rPr lang="en-US" altLang="ko-KR" sz="700" dirty="0">
                  <a:latin typeface="+mn-ea"/>
                </a:rPr>
                <a:t> COMMON (TEXT)</a:t>
              </a:r>
            </a:p>
            <a:p>
              <a:pPr>
                <a:defRPr lang="ko-KR" altLang="en-US"/>
              </a:pPr>
              <a:r>
                <a:rPr lang="en-US" altLang="ko-KR" sz="700" dirty="0">
                  <a:latin typeface="+mn-ea"/>
                </a:rPr>
                <a:t> CONTEXT (TEXT)</a:t>
              </a:r>
            </a:p>
          </p:txBody>
        </p:sp>
        <p:sp>
          <p:nvSpPr>
            <p:cNvPr id="81" name="직사각형 1068"/>
            <p:cNvSpPr txBox="1"/>
            <p:nvPr/>
          </p:nvSpPr>
          <p:spPr>
            <a:xfrm>
              <a:off x="6898658" y="4694300"/>
              <a:ext cx="1705789" cy="217288"/>
            </a:xfrm>
            <a:prstGeom prst="rect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square" lIns="24230" tIns="12115" rIns="24230" bIns="12115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900" b="1" dirty="0">
                  <a:solidFill>
                    <a:schemeClr val="tx2"/>
                  </a:solidFill>
                  <a:latin typeface="+mn-ea"/>
                </a:rPr>
                <a:t>결합도 정보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934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/>
          <p:cNvCxnSpPr/>
          <p:nvPr/>
        </p:nvCxnSpPr>
        <p:spPr>
          <a:xfrm>
            <a:off x="188640" y="4704324"/>
            <a:ext cx="648072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1389062" y="454920"/>
            <a:ext cx="5280299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188640" y="4676659"/>
            <a:ext cx="162018" cy="55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latin typeface="+mn-ea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507342" y="427255"/>
            <a:ext cx="162018" cy="55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latin typeface="+mn-ea"/>
            </a:endParaRPr>
          </a:p>
        </p:txBody>
      </p:sp>
      <p:grpSp>
        <p:nvGrpSpPr>
          <p:cNvPr id="77" name="그룹 76"/>
          <p:cNvGrpSpPr/>
          <p:nvPr/>
        </p:nvGrpSpPr>
        <p:grpSpPr>
          <a:xfrm>
            <a:off x="346230" y="1393313"/>
            <a:ext cx="6138532" cy="2658809"/>
            <a:chOff x="703086" y="1034902"/>
            <a:chExt cx="8184709" cy="3545077"/>
          </a:xfrm>
        </p:grpSpPr>
        <p:sp>
          <p:nvSpPr>
            <p:cNvPr id="78" name="TextBox 77"/>
            <p:cNvSpPr txBox="1"/>
            <p:nvPr/>
          </p:nvSpPr>
          <p:spPr>
            <a:xfrm>
              <a:off x="2366485" y="1034902"/>
              <a:ext cx="4893922" cy="40010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350" spc="-113" dirty="0" smtClean="0">
                  <a:solidFill>
                    <a:schemeClr val="tx2">
                      <a:lumMod val="75000"/>
                    </a:schemeClr>
                  </a:solidFill>
                  <a:latin typeface="+mn-ea"/>
                </a:rPr>
                <a:t>Improved Database </a:t>
              </a:r>
              <a:r>
                <a:rPr lang="en-US" altLang="ko-KR" sz="1350" spc="-113" dirty="0">
                  <a:solidFill>
                    <a:schemeClr val="tx2">
                      <a:lumMod val="75000"/>
                    </a:schemeClr>
                  </a:solidFill>
                  <a:latin typeface="+mn-ea"/>
                </a:rPr>
                <a:t>Table</a:t>
              </a:r>
            </a:p>
          </p:txBody>
        </p:sp>
        <p:grpSp>
          <p:nvGrpSpPr>
            <p:cNvPr id="79" name="그룹 78"/>
            <p:cNvGrpSpPr/>
            <p:nvPr/>
          </p:nvGrpSpPr>
          <p:grpSpPr>
            <a:xfrm>
              <a:off x="703086" y="1647227"/>
              <a:ext cx="6456516" cy="2932752"/>
              <a:chOff x="376420" y="1647227"/>
              <a:chExt cx="6456516" cy="2932752"/>
            </a:xfrm>
          </p:grpSpPr>
          <p:grpSp>
            <p:nvGrpSpPr>
              <p:cNvPr id="83" name="그룹 82"/>
              <p:cNvGrpSpPr/>
              <p:nvPr/>
            </p:nvGrpSpPr>
            <p:grpSpPr>
              <a:xfrm>
                <a:off x="5303013" y="1661289"/>
                <a:ext cx="1529923" cy="1501534"/>
                <a:chOff x="-721169" y="9106235"/>
                <a:chExt cx="1314901" cy="1254568"/>
              </a:xfrm>
            </p:grpSpPr>
            <p:sp>
              <p:nvSpPr>
                <p:cNvPr id="96" name="직사각형 1057"/>
                <p:cNvSpPr txBox="1"/>
                <p:nvPr/>
              </p:nvSpPr>
              <p:spPr>
                <a:xfrm>
                  <a:off x="-721169" y="9106235"/>
                  <a:ext cx="1314901" cy="10730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  <a:prstDash val="solid"/>
                </a:ln>
              </p:spPr>
              <p:txBody>
                <a:bodyPr wrap="square" lIns="24230" tIns="12115" rIns="24230" bIns="12115">
                  <a:spAutoFit/>
                </a:bodyPr>
                <a:lstStyle/>
                <a:p>
                  <a:pPr algn="ctr">
                    <a:defRPr lang="ko-KR" altLang="en-US"/>
                  </a:pPr>
                  <a:r>
                    <a:rPr lang="en-US" altLang="ko-KR" sz="800" b="1" dirty="0" smtClean="0">
                      <a:latin typeface="+mn-ea"/>
                    </a:rPr>
                    <a:t>JPDB_LOCAL_VAR</a:t>
                  </a:r>
                  <a:endParaRPr lang="en-US" altLang="ko-KR" sz="800" b="1" dirty="0">
                    <a:latin typeface="+mn-ea"/>
                  </a:endParaRPr>
                </a:p>
                <a:p>
                  <a:pPr>
                    <a:defRPr lang="ko-KR" altLang="en-US"/>
                  </a:pPr>
                  <a:endParaRPr lang="ko-KR" altLang="en-US" sz="400" dirty="0">
                    <a:latin typeface="+mn-ea"/>
                  </a:endParaRP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</a:t>
                  </a:r>
                  <a:r>
                    <a:rPr lang="en-US" altLang="ko-KR" sz="700" dirty="0" smtClean="0">
                      <a:latin typeface="+mn-ea"/>
                    </a:rPr>
                    <a:t>CLASS_NAME </a:t>
                  </a:r>
                  <a:r>
                    <a:rPr lang="en-US" altLang="ko-KR" sz="700" dirty="0">
                      <a:latin typeface="+mn-ea"/>
                    </a:rPr>
                    <a:t>(TEXT)</a:t>
                  </a: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</a:t>
                  </a:r>
                  <a:r>
                    <a:rPr lang="en-US" altLang="ko-KR" sz="700" dirty="0" smtClean="0">
                      <a:latin typeface="+mn-ea"/>
                    </a:rPr>
                    <a:t>METHOD_NAME </a:t>
                  </a:r>
                  <a:r>
                    <a:rPr lang="en-US" altLang="ko-KR" sz="700" dirty="0">
                      <a:latin typeface="+mn-ea"/>
                    </a:rPr>
                    <a:t>(TEXT)</a:t>
                  </a: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</a:t>
                  </a:r>
                  <a:r>
                    <a:rPr lang="en-US" altLang="ko-KR" sz="700" dirty="0" smtClean="0">
                      <a:latin typeface="+mn-ea"/>
                    </a:rPr>
                    <a:t>RETURN_TYPE </a:t>
                  </a:r>
                  <a:r>
                    <a:rPr lang="en-US" altLang="ko-KR" sz="700" dirty="0">
                      <a:latin typeface="+mn-ea"/>
                    </a:rPr>
                    <a:t>(TEXT)</a:t>
                  </a: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</a:t>
                  </a:r>
                  <a:r>
                    <a:rPr lang="en-US" altLang="ko-KR" sz="700" dirty="0" smtClean="0">
                      <a:latin typeface="+mn-ea"/>
                    </a:rPr>
                    <a:t>NAME (TEXT</a:t>
                  </a:r>
                  <a:r>
                    <a:rPr lang="en-US" altLang="ko-KR" sz="700" dirty="0">
                      <a:latin typeface="+mn-ea"/>
                    </a:rPr>
                    <a:t>)</a:t>
                  </a: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</a:t>
                  </a:r>
                  <a:r>
                    <a:rPr lang="en-US" altLang="ko-KR" sz="700" dirty="0" smtClean="0">
                      <a:latin typeface="+mn-ea"/>
                    </a:rPr>
                    <a:t>INITIALIZATION </a:t>
                  </a:r>
                  <a:r>
                    <a:rPr lang="en-US" altLang="ko-KR" sz="700" dirty="0">
                      <a:latin typeface="+mn-ea"/>
                    </a:rPr>
                    <a:t>(TEXT)</a:t>
                  </a: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</a:t>
                  </a:r>
                  <a:r>
                    <a:rPr lang="en-US" altLang="ko-KR" sz="700" dirty="0" smtClean="0">
                      <a:latin typeface="+mn-ea"/>
                    </a:rPr>
                    <a:t>LINE_NO (INTEGER)</a:t>
                  </a:r>
                </a:p>
                <a:p>
                  <a:pPr>
                    <a:defRPr lang="ko-KR" altLang="en-US"/>
                  </a:pPr>
                  <a:r>
                    <a:rPr lang="en-US" altLang="ko-KR" sz="700" dirty="0" smtClean="0">
                      <a:latin typeface="+mn-ea"/>
                    </a:rPr>
                    <a:t> FILE_PATH (TEXT)</a:t>
                  </a:r>
                  <a:endParaRPr lang="en-US" altLang="ko-KR" sz="700" dirty="0">
                    <a:latin typeface="+mn-ea"/>
                  </a:endParaRPr>
                </a:p>
              </p:txBody>
            </p:sp>
            <p:sp>
              <p:nvSpPr>
                <p:cNvPr id="97" name="직사각형 1064"/>
                <p:cNvSpPr txBox="1"/>
                <p:nvPr/>
              </p:nvSpPr>
              <p:spPr>
                <a:xfrm>
                  <a:off x="-721169" y="10179254"/>
                  <a:ext cx="1314901" cy="181549"/>
                </a:xfrm>
                <a:prstGeom prst="rect">
                  <a:avLst/>
                </a:prstGeom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txBody>
                <a:bodyPr wrap="square" lIns="24230" tIns="12115" rIns="24230" bIns="12115">
                  <a:spAutoFit/>
                </a:bodyPr>
                <a:lstStyle/>
                <a:p>
                  <a:pPr algn="ctr">
                    <a:defRPr lang="ko-KR" altLang="en-US"/>
                  </a:pPr>
                  <a:r>
                    <a:rPr lang="ko-KR" altLang="en-US" sz="900" b="1" dirty="0" smtClean="0">
                      <a:solidFill>
                        <a:schemeClr val="tx2"/>
                      </a:solidFill>
                      <a:latin typeface="+mn-ea"/>
                    </a:rPr>
                    <a:t>로컬 변수 </a:t>
                  </a:r>
                  <a:r>
                    <a:rPr lang="ko-KR" altLang="en-US" sz="900" b="1" dirty="0">
                      <a:solidFill>
                        <a:schemeClr val="tx2"/>
                      </a:solidFill>
                      <a:latin typeface="+mn-ea"/>
                    </a:rPr>
                    <a:t>정보</a:t>
                  </a:r>
                </a:p>
              </p:txBody>
            </p:sp>
          </p:grpSp>
          <p:grpSp>
            <p:nvGrpSpPr>
              <p:cNvPr id="84" name="그룹 83"/>
              <p:cNvGrpSpPr/>
              <p:nvPr/>
            </p:nvGrpSpPr>
            <p:grpSpPr>
              <a:xfrm>
                <a:off x="3568572" y="1700187"/>
                <a:ext cx="1536169" cy="1788793"/>
                <a:chOff x="2474987" y="7787531"/>
                <a:chExt cx="1287289" cy="1494580"/>
              </a:xfrm>
            </p:grpSpPr>
            <p:sp>
              <p:nvSpPr>
                <p:cNvPr id="94" name="직사각형 1058"/>
                <p:cNvSpPr txBox="1"/>
                <p:nvPr/>
              </p:nvSpPr>
              <p:spPr>
                <a:xfrm>
                  <a:off x="2474987" y="7787531"/>
                  <a:ext cx="1287289" cy="1313031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  <a:prstDash val="solid"/>
                </a:ln>
              </p:spPr>
              <p:txBody>
                <a:bodyPr wrap="square" lIns="24230" tIns="12115" rIns="24230" bIns="12115">
                  <a:spAutoFit/>
                </a:bodyPr>
                <a:lstStyle/>
                <a:p>
                  <a:pPr algn="ctr">
                    <a:defRPr lang="ko-KR" altLang="en-US"/>
                  </a:pPr>
                  <a:r>
                    <a:rPr lang="en-US" altLang="ko-KR" sz="800" b="1" dirty="0" smtClean="0">
                      <a:latin typeface="+mn-ea"/>
                    </a:rPr>
                    <a:t>JPDB_INSTANCE_VAR</a:t>
                  </a:r>
                  <a:endParaRPr lang="en-US" altLang="ko-KR" sz="800" b="1" dirty="0">
                    <a:latin typeface="+mn-ea"/>
                  </a:endParaRPr>
                </a:p>
                <a:p>
                  <a:pPr>
                    <a:defRPr lang="ko-KR" altLang="en-US"/>
                  </a:pPr>
                  <a:endParaRPr lang="en-US" altLang="ko-KR" sz="400" dirty="0">
                    <a:latin typeface="+mn-ea"/>
                  </a:endParaRP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CLASS_NAME (TEXT)</a:t>
                  </a: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</a:t>
                  </a:r>
                  <a:r>
                    <a:rPr lang="en-US" altLang="ko-KR" sz="700" dirty="0" smtClean="0">
                      <a:latin typeface="+mn-ea"/>
                    </a:rPr>
                    <a:t>ACCESSOR </a:t>
                  </a:r>
                  <a:r>
                    <a:rPr lang="en-US" altLang="ko-KR" sz="700" dirty="0">
                      <a:latin typeface="+mn-ea"/>
                    </a:rPr>
                    <a:t>(TEXT)</a:t>
                  </a: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</a:t>
                  </a:r>
                  <a:r>
                    <a:rPr lang="en-US" altLang="ko-KR" sz="700" dirty="0" smtClean="0">
                      <a:latin typeface="+mn-ea"/>
                    </a:rPr>
                    <a:t>STATIC </a:t>
                  </a:r>
                  <a:r>
                    <a:rPr lang="en-US" altLang="ko-KR" sz="700" dirty="0">
                      <a:latin typeface="+mn-ea"/>
                    </a:rPr>
                    <a:t>(TEXT)</a:t>
                  </a: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</a:t>
                  </a:r>
                  <a:r>
                    <a:rPr lang="en-US" altLang="ko-KR" sz="700" dirty="0" smtClean="0">
                      <a:latin typeface="+mn-ea"/>
                    </a:rPr>
                    <a:t>FINAL (</a:t>
                  </a:r>
                  <a:r>
                    <a:rPr lang="en-US" altLang="ko-KR" sz="700" dirty="0">
                      <a:latin typeface="+mn-ea"/>
                    </a:rPr>
                    <a:t>TEXT)</a:t>
                  </a: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</a:t>
                  </a:r>
                  <a:r>
                    <a:rPr lang="en-US" altLang="ko-KR" sz="700" dirty="0" smtClean="0">
                      <a:latin typeface="+mn-ea"/>
                    </a:rPr>
                    <a:t>RETURN_TYPE </a:t>
                  </a:r>
                  <a:r>
                    <a:rPr lang="en-US" altLang="ko-KR" sz="700" dirty="0">
                      <a:latin typeface="+mn-ea"/>
                    </a:rPr>
                    <a:t>(TEXT)</a:t>
                  </a: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</a:t>
                  </a:r>
                  <a:r>
                    <a:rPr lang="en-US" altLang="ko-KR" sz="700" dirty="0" smtClean="0">
                      <a:latin typeface="+mn-ea"/>
                    </a:rPr>
                    <a:t>NAME </a:t>
                  </a:r>
                  <a:r>
                    <a:rPr lang="en-US" altLang="ko-KR" sz="700" dirty="0">
                      <a:latin typeface="+mn-ea"/>
                    </a:rPr>
                    <a:t>(TEXT)</a:t>
                  </a:r>
                </a:p>
                <a:p>
                  <a:pPr>
                    <a:defRPr lang="ko-KR" altLang="en-US"/>
                  </a:pPr>
                  <a:r>
                    <a:rPr lang="ko-KR" altLang="en-US" sz="700" dirty="0">
                      <a:latin typeface="+mn-ea"/>
                    </a:rPr>
                    <a:t> </a:t>
                  </a:r>
                  <a:r>
                    <a:rPr lang="en-US" altLang="ko-KR" sz="700" dirty="0" smtClean="0">
                      <a:latin typeface="+mn-ea"/>
                    </a:rPr>
                    <a:t>INITIALIZATION (TEXT)</a:t>
                  </a:r>
                  <a:endParaRPr lang="en-US" altLang="ko-KR" sz="700" dirty="0">
                    <a:latin typeface="+mn-ea"/>
                  </a:endParaRPr>
                </a:p>
                <a:p>
                  <a:pPr>
                    <a:defRPr lang="ko-KR" altLang="en-US"/>
                  </a:pPr>
                  <a:r>
                    <a:rPr lang="ko-KR" altLang="en-US" sz="700" dirty="0">
                      <a:latin typeface="+mn-ea"/>
                    </a:rPr>
                    <a:t> </a:t>
                  </a:r>
                  <a:r>
                    <a:rPr lang="en-US" altLang="ko-KR" sz="700" dirty="0" smtClean="0">
                      <a:latin typeface="+mn-ea"/>
                    </a:rPr>
                    <a:t>LINE_NO </a:t>
                  </a:r>
                  <a:r>
                    <a:rPr lang="en-US" altLang="ko-KR" sz="700" dirty="0">
                      <a:latin typeface="+mn-ea"/>
                    </a:rPr>
                    <a:t>(INTEGER</a:t>
                  </a:r>
                  <a:r>
                    <a:rPr lang="en-US" altLang="ko-KR" sz="700" dirty="0" smtClean="0">
                      <a:latin typeface="+mn-ea"/>
                    </a:rPr>
                    <a:t>)</a:t>
                  </a:r>
                  <a:endParaRPr lang="en-US" altLang="ko-KR" sz="700" dirty="0">
                    <a:latin typeface="+mn-ea"/>
                  </a:endParaRPr>
                </a:p>
                <a:p>
                  <a:pPr>
                    <a:defRPr lang="ko-KR" altLang="en-US"/>
                  </a:pPr>
                  <a:r>
                    <a:rPr lang="ko-KR" altLang="en-US" sz="700" dirty="0">
                      <a:latin typeface="+mn-ea"/>
                    </a:rPr>
                    <a:t> </a:t>
                  </a:r>
                  <a:r>
                    <a:rPr lang="en-US" altLang="ko-KR" sz="700" dirty="0" smtClean="0">
                      <a:latin typeface="+mn-ea"/>
                    </a:rPr>
                    <a:t>FILE_PATH (TEXT)</a:t>
                  </a:r>
                  <a:endParaRPr lang="en-US" altLang="ko-KR" sz="700" dirty="0">
                    <a:latin typeface="+mn-ea"/>
                  </a:endParaRPr>
                </a:p>
              </p:txBody>
            </p:sp>
            <p:sp>
              <p:nvSpPr>
                <p:cNvPr id="95" name="직사각형 1065"/>
                <p:cNvSpPr txBox="1"/>
                <p:nvPr/>
              </p:nvSpPr>
              <p:spPr>
                <a:xfrm>
                  <a:off x="2474988" y="9100562"/>
                  <a:ext cx="1287288" cy="181549"/>
                </a:xfrm>
                <a:prstGeom prst="rect">
                  <a:avLst/>
                </a:prstGeom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txBody>
                <a:bodyPr wrap="square" lIns="24230" tIns="12115" rIns="24230" bIns="12115">
                  <a:spAutoFit/>
                </a:bodyPr>
                <a:lstStyle/>
                <a:p>
                  <a:pPr algn="ctr">
                    <a:defRPr lang="ko-KR" altLang="en-US"/>
                  </a:pPr>
                  <a:r>
                    <a:rPr lang="ko-KR" altLang="en-US" sz="900" b="1" dirty="0" smtClean="0">
                      <a:solidFill>
                        <a:schemeClr val="tx2"/>
                      </a:solidFill>
                      <a:latin typeface="+mn-ea"/>
                    </a:rPr>
                    <a:t>인스턴스 변수 </a:t>
                  </a:r>
                  <a:r>
                    <a:rPr lang="ko-KR" altLang="en-US" sz="900" b="1" dirty="0">
                      <a:solidFill>
                        <a:schemeClr val="tx2"/>
                      </a:solidFill>
                      <a:latin typeface="+mn-ea"/>
                    </a:rPr>
                    <a:t>정보</a:t>
                  </a:r>
                </a:p>
              </p:txBody>
            </p:sp>
          </p:grpSp>
          <p:grpSp>
            <p:nvGrpSpPr>
              <p:cNvPr id="86" name="그룹 85"/>
              <p:cNvGrpSpPr/>
              <p:nvPr/>
            </p:nvGrpSpPr>
            <p:grpSpPr>
              <a:xfrm>
                <a:off x="1936394" y="1647227"/>
                <a:ext cx="1445404" cy="2932752"/>
                <a:chOff x="742475" y="7025588"/>
                <a:chExt cx="1445047" cy="2450386"/>
              </a:xfrm>
            </p:grpSpPr>
            <p:sp>
              <p:nvSpPr>
                <p:cNvPr id="90" name="직사각형 1058"/>
                <p:cNvSpPr txBox="1"/>
                <p:nvPr/>
              </p:nvSpPr>
              <p:spPr>
                <a:xfrm>
                  <a:off x="742475" y="7025588"/>
                  <a:ext cx="1445047" cy="2273075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  <a:prstDash val="solid"/>
                </a:ln>
              </p:spPr>
              <p:txBody>
                <a:bodyPr wrap="square" lIns="24230" tIns="12115" rIns="24230" bIns="12115">
                  <a:spAutoFit/>
                </a:bodyPr>
                <a:lstStyle/>
                <a:p>
                  <a:pPr algn="ctr">
                    <a:defRPr lang="ko-KR" altLang="en-US"/>
                  </a:pPr>
                  <a:r>
                    <a:rPr lang="en-US" altLang="ko-KR" sz="800" b="1" dirty="0" smtClean="0">
                      <a:latin typeface="+mn-ea"/>
                    </a:rPr>
                    <a:t>JPDB_METHOD</a:t>
                  </a:r>
                  <a:endParaRPr lang="en-US" altLang="ko-KR" sz="800" b="1" dirty="0">
                    <a:latin typeface="+mn-ea"/>
                  </a:endParaRPr>
                </a:p>
                <a:p>
                  <a:pPr>
                    <a:defRPr lang="ko-KR" altLang="en-US"/>
                  </a:pPr>
                  <a:endParaRPr lang="en-US" altLang="ko-KR" sz="400" dirty="0">
                    <a:latin typeface="+mn-ea"/>
                  </a:endParaRP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</a:t>
                  </a:r>
                  <a:r>
                    <a:rPr lang="en-US" altLang="ko-KR" sz="700" dirty="0" smtClean="0">
                      <a:latin typeface="+mn-ea"/>
                    </a:rPr>
                    <a:t>CLASS_NAME (TEXT)</a:t>
                  </a:r>
                  <a:endParaRPr lang="en-US" altLang="ko-KR" sz="700" dirty="0">
                    <a:latin typeface="+mn-ea"/>
                  </a:endParaRPr>
                </a:p>
                <a:p>
                  <a:pPr>
                    <a:defRPr lang="ko-KR" altLang="en-US"/>
                  </a:pPr>
                  <a:r>
                    <a:rPr lang="ko-KR" altLang="en-US" sz="700" dirty="0">
                      <a:latin typeface="+mn-ea"/>
                    </a:rPr>
                    <a:t> </a:t>
                  </a:r>
                  <a:r>
                    <a:rPr lang="en-US" altLang="ko-KR" sz="700" dirty="0" smtClean="0">
                      <a:latin typeface="+mn-ea"/>
                    </a:rPr>
                    <a:t>ACCESSOR </a:t>
                  </a:r>
                  <a:r>
                    <a:rPr lang="en-US" altLang="ko-KR" sz="700" dirty="0">
                      <a:latin typeface="+mn-ea"/>
                    </a:rPr>
                    <a:t>(TEXT)</a:t>
                  </a:r>
                </a:p>
                <a:p>
                  <a:pPr>
                    <a:defRPr lang="ko-KR" altLang="en-US"/>
                  </a:pPr>
                  <a:r>
                    <a:rPr lang="ko-KR" altLang="en-US" sz="700" dirty="0">
                      <a:latin typeface="+mn-ea"/>
                    </a:rPr>
                    <a:t> </a:t>
                  </a:r>
                  <a:r>
                    <a:rPr lang="en-US" altLang="ko-KR" sz="700" dirty="0" smtClean="0">
                      <a:latin typeface="+mn-ea"/>
                    </a:rPr>
                    <a:t>STATIC </a:t>
                  </a:r>
                  <a:r>
                    <a:rPr lang="en-US" altLang="ko-KR" sz="700" dirty="0">
                      <a:latin typeface="+mn-ea"/>
                    </a:rPr>
                    <a:t>(TEXT)</a:t>
                  </a:r>
                </a:p>
                <a:p>
                  <a:pPr>
                    <a:defRPr lang="ko-KR" altLang="en-US"/>
                  </a:pPr>
                  <a:r>
                    <a:rPr lang="ko-KR" altLang="en-US" sz="700" dirty="0">
                      <a:latin typeface="+mn-ea"/>
                    </a:rPr>
                    <a:t> </a:t>
                  </a:r>
                  <a:r>
                    <a:rPr lang="en-US" altLang="ko-KR" sz="700" dirty="0" smtClean="0">
                      <a:latin typeface="+mn-ea"/>
                    </a:rPr>
                    <a:t>RETURN_TYPE (</a:t>
                  </a:r>
                  <a:r>
                    <a:rPr lang="en-US" altLang="ko-KR" sz="700" dirty="0">
                      <a:latin typeface="+mn-ea"/>
                    </a:rPr>
                    <a:t>TEXT)</a:t>
                  </a:r>
                </a:p>
                <a:p>
                  <a:pPr>
                    <a:defRPr lang="ko-KR" altLang="en-US"/>
                  </a:pPr>
                  <a:r>
                    <a:rPr lang="ko-KR" altLang="en-US" sz="700" dirty="0">
                      <a:latin typeface="+mn-ea"/>
                    </a:rPr>
                    <a:t> </a:t>
                  </a:r>
                  <a:r>
                    <a:rPr lang="en-US" altLang="ko-KR" sz="700" dirty="0" smtClean="0">
                      <a:latin typeface="+mn-ea"/>
                    </a:rPr>
                    <a:t>NAME </a:t>
                  </a:r>
                  <a:r>
                    <a:rPr lang="en-US" altLang="ko-KR" sz="700" dirty="0">
                      <a:latin typeface="+mn-ea"/>
                    </a:rPr>
                    <a:t>(TEXT)</a:t>
                  </a:r>
                </a:p>
                <a:p>
                  <a:pPr>
                    <a:defRPr lang="ko-KR" altLang="en-US"/>
                  </a:pPr>
                  <a:r>
                    <a:rPr lang="ko-KR" altLang="en-US" sz="700" dirty="0">
                      <a:latin typeface="+mn-ea"/>
                    </a:rPr>
                    <a:t> </a:t>
                  </a:r>
                  <a:r>
                    <a:rPr lang="en-US" altLang="ko-KR" sz="700" dirty="0" smtClean="0">
                      <a:latin typeface="+mn-ea"/>
                    </a:rPr>
                    <a:t>PARAMETER_TYPE </a:t>
                  </a:r>
                  <a:r>
                    <a:rPr lang="en-US" altLang="ko-KR" sz="700" dirty="0">
                      <a:latin typeface="+mn-ea"/>
                    </a:rPr>
                    <a:t>(TEXT</a:t>
                  </a:r>
                  <a:r>
                    <a:rPr lang="en-US" altLang="ko-KR" sz="700" dirty="0" smtClean="0">
                      <a:latin typeface="+mn-ea"/>
                    </a:rPr>
                    <a:t>)</a:t>
                  </a:r>
                  <a:endParaRPr lang="en-US" altLang="ko-KR" sz="700" dirty="0">
                    <a:latin typeface="+mn-ea"/>
                  </a:endParaRPr>
                </a:p>
                <a:p>
                  <a:pPr>
                    <a:defRPr lang="ko-KR" altLang="en-US"/>
                  </a:pPr>
                  <a:r>
                    <a:rPr lang="ko-KR" altLang="en-US" sz="700" dirty="0">
                      <a:latin typeface="+mn-ea"/>
                    </a:rPr>
                    <a:t> </a:t>
                  </a:r>
                  <a:r>
                    <a:rPr lang="en-US" altLang="ko-KR" sz="700" dirty="0" smtClean="0">
                      <a:latin typeface="+mn-ea"/>
                    </a:rPr>
                    <a:t>PARAMETER_NAME </a:t>
                  </a:r>
                  <a:r>
                    <a:rPr lang="en-US" altLang="ko-KR" sz="700" dirty="0">
                      <a:latin typeface="+mn-ea"/>
                    </a:rPr>
                    <a:t>(TEXT)</a:t>
                  </a:r>
                </a:p>
                <a:p>
                  <a:pPr>
                    <a:defRPr lang="ko-KR" altLang="en-US"/>
                  </a:pPr>
                  <a:r>
                    <a:rPr lang="ko-KR" altLang="en-US" sz="700" dirty="0" smtClean="0">
                      <a:latin typeface="+mn-ea"/>
                    </a:rPr>
                    <a:t> </a:t>
                  </a:r>
                  <a:r>
                    <a:rPr lang="en-US" altLang="ko-KR" sz="700" dirty="0" smtClean="0">
                      <a:latin typeface="+mn-ea"/>
                    </a:rPr>
                    <a:t>RETURN_VALUE </a:t>
                  </a:r>
                  <a:r>
                    <a:rPr lang="en-US" altLang="ko-KR" sz="700" dirty="0">
                      <a:latin typeface="+mn-ea"/>
                    </a:rPr>
                    <a:t>(TEXT)</a:t>
                  </a:r>
                </a:p>
                <a:p>
                  <a:pPr>
                    <a:defRPr lang="ko-KR" altLang="en-US"/>
                  </a:pPr>
                  <a:r>
                    <a:rPr lang="ko-KR" altLang="en-US" sz="700" dirty="0">
                      <a:latin typeface="+mn-ea"/>
                    </a:rPr>
                    <a:t> </a:t>
                  </a:r>
                  <a:r>
                    <a:rPr lang="en-US" altLang="ko-KR" sz="700" dirty="0" smtClean="0">
                      <a:latin typeface="+mn-ea"/>
                    </a:rPr>
                    <a:t>WHILE_COUNT (INTEGER)</a:t>
                  </a:r>
                  <a:endParaRPr lang="en-US" altLang="ko-KR" sz="700" dirty="0">
                    <a:latin typeface="+mn-ea"/>
                  </a:endParaRPr>
                </a:p>
                <a:p>
                  <a:pPr>
                    <a:defRPr lang="ko-KR" altLang="en-US"/>
                  </a:pPr>
                  <a:r>
                    <a:rPr lang="ko-KR" altLang="en-US" sz="700" dirty="0">
                      <a:latin typeface="+mn-ea"/>
                    </a:rPr>
                    <a:t> </a:t>
                  </a:r>
                  <a:r>
                    <a:rPr lang="en-US" altLang="ko-KR" sz="700" dirty="0" smtClean="0">
                      <a:latin typeface="+mn-ea"/>
                    </a:rPr>
                    <a:t>IF_COUNT </a:t>
                  </a:r>
                  <a:r>
                    <a:rPr lang="en-US" altLang="ko-KR" sz="700" dirty="0">
                      <a:latin typeface="+mn-ea"/>
                    </a:rPr>
                    <a:t>(INTEGER</a:t>
                  </a:r>
                  <a:r>
                    <a:rPr lang="en-US" altLang="ko-KR" sz="700" dirty="0" smtClean="0">
                      <a:latin typeface="+mn-ea"/>
                    </a:rPr>
                    <a:t>)</a:t>
                  </a:r>
                  <a:endParaRPr lang="en-US" altLang="ko-KR" sz="700" dirty="0">
                    <a:latin typeface="+mn-ea"/>
                  </a:endParaRPr>
                </a:p>
                <a:p>
                  <a:pPr>
                    <a:defRPr lang="ko-KR" altLang="en-US"/>
                  </a:pPr>
                  <a:r>
                    <a:rPr lang="ko-KR" altLang="en-US" sz="700" dirty="0">
                      <a:latin typeface="+mn-ea"/>
                    </a:rPr>
                    <a:t> </a:t>
                  </a:r>
                  <a:r>
                    <a:rPr lang="en-US" altLang="ko-KR" sz="700" dirty="0" smtClean="0">
                      <a:latin typeface="+mn-ea"/>
                    </a:rPr>
                    <a:t>SWITCH_COUNT </a:t>
                  </a:r>
                  <a:r>
                    <a:rPr lang="en-US" altLang="ko-KR" sz="700" dirty="0">
                      <a:latin typeface="+mn-ea"/>
                    </a:rPr>
                    <a:t>(INTEGER</a:t>
                  </a:r>
                  <a:r>
                    <a:rPr lang="en-US" altLang="ko-KR" sz="700" dirty="0" smtClean="0">
                      <a:latin typeface="+mn-ea"/>
                    </a:rPr>
                    <a:t>)</a:t>
                  </a:r>
                  <a:endParaRPr lang="en-US" altLang="ko-KR" sz="700" dirty="0">
                    <a:latin typeface="+mn-ea"/>
                  </a:endParaRPr>
                </a:p>
                <a:p>
                  <a:pPr>
                    <a:defRPr lang="ko-KR" altLang="en-US"/>
                  </a:pPr>
                  <a:r>
                    <a:rPr lang="ko-KR" altLang="en-US" sz="700" dirty="0">
                      <a:latin typeface="+mn-ea"/>
                    </a:rPr>
                    <a:t> </a:t>
                  </a:r>
                  <a:r>
                    <a:rPr lang="en-US" altLang="ko-KR" sz="700" dirty="0" smtClean="0">
                      <a:latin typeface="+mn-ea"/>
                    </a:rPr>
                    <a:t>START_LINE (INTEGER)</a:t>
                  </a:r>
                  <a:endParaRPr lang="en-US" altLang="ko-KR" sz="700" dirty="0">
                    <a:latin typeface="+mn-ea"/>
                  </a:endParaRPr>
                </a:p>
                <a:p>
                  <a:pPr>
                    <a:defRPr lang="ko-KR" altLang="en-US"/>
                  </a:pPr>
                  <a:r>
                    <a:rPr lang="ko-KR" altLang="en-US" sz="700" dirty="0">
                      <a:latin typeface="+mn-ea"/>
                    </a:rPr>
                    <a:t> </a:t>
                  </a:r>
                  <a:r>
                    <a:rPr lang="en-US" altLang="ko-KR" sz="700" dirty="0" smtClean="0">
                      <a:latin typeface="+mn-ea"/>
                    </a:rPr>
                    <a:t>END_LINE (INTEGER)</a:t>
                  </a:r>
                  <a:endParaRPr lang="en-US" altLang="ko-KR" sz="700" dirty="0">
                    <a:latin typeface="+mn-ea"/>
                  </a:endParaRPr>
                </a:p>
                <a:p>
                  <a:pPr>
                    <a:defRPr lang="ko-KR" altLang="en-US"/>
                  </a:pPr>
                  <a:r>
                    <a:rPr lang="ko-KR" altLang="en-US" sz="700" dirty="0">
                      <a:latin typeface="+mn-ea"/>
                    </a:rPr>
                    <a:t> </a:t>
                  </a:r>
                  <a:r>
                    <a:rPr lang="en-US" altLang="ko-KR" sz="700" dirty="0" smtClean="0">
                      <a:latin typeface="+mn-ea"/>
                    </a:rPr>
                    <a:t>FILE_PATH </a:t>
                  </a:r>
                  <a:r>
                    <a:rPr lang="en-US" altLang="ko-KR" sz="700" dirty="0">
                      <a:latin typeface="+mn-ea"/>
                    </a:rPr>
                    <a:t>(TEXT</a:t>
                  </a:r>
                  <a:r>
                    <a:rPr lang="en-US" altLang="ko-KR" sz="700" dirty="0" smtClean="0">
                      <a:latin typeface="+mn-ea"/>
                    </a:rPr>
                    <a:t>)</a:t>
                  </a:r>
                  <a:endParaRPr lang="en-US" altLang="ko-KR" sz="700" dirty="0">
                    <a:latin typeface="+mn-ea"/>
                  </a:endParaRPr>
                </a:p>
              </p:txBody>
            </p:sp>
            <p:sp>
              <p:nvSpPr>
                <p:cNvPr id="91" name="직사각형 1067"/>
                <p:cNvSpPr txBox="1"/>
                <p:nvPr/>
              </p:nvSpPr>
              <p:spPr>
                <a:xfrm>
                  <a:off x="742475" y="9294425"/>
                  <a:ext cx="1445047" cy="181549"/>
                </a:xfrm>
                <a:prstGeom prst="rect">
                  <a:avLst/>
                </a:prstGeom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txBody>
                <a:bodyPr wrap="square" lIns="24230" tIns="12115" rIns="24230" bIns="12115">
                  <a:spAutoFit/>
                </a:bodyPr>
                <a:lstStyle/>
                <a:p>
                  <a:pPr algn="ctr">
                    <a:defRPr lang="ko-KR" altLang="en-US"/>
                  </a:pPr>
                  <a:r>
                    <a:rPr lang="ko-KR" altLang="en-US" sz="900" b="1" dirty="0">
                      <a:solidFill>
                        <a:schemeClr val="tx2"/>
                      </a:solidFill>
                      <a:latin typeface="+mn-ea"/>
                    </a:rPr>
                    <a:t>메서드 정보</a:t>
                  </a:r>
                </a:p>
              </p:txBody>
            </p:sp>
          </p:grpSp>
          <p:grpSp>
            <p:nvGrpSpPr>
              <p:cNvPr id="87" name="그룹 86"/>
              <p:cNvGrpSpPr/>
              <p:nvPr/>
            </p:nvGrpSpPr>
            <p:grpSpPr>
              <a:xfrm>
                <a:off x="376420" y="1675942"/>
                <a:ext cx="1390442" cy="1788793"/>
                <a:chOff x="4860312" y="7772163"/>
                <a:chExt cx="1211322" cy="1494580"/>
              </a:xfrm>
            </p:grpSpPr>
            <p:sp>
              <p:nvSpPr>
                <p:cNvPr id="88" name="직사각형 1058"/>
                <p:cNvSpPr txBox="1"/>
                <p:nvPr/>
              </p:nvSpPr>
              <p:spPr>
                <a:xfrm>
                  <a:off x="4860312" y="7772163"/>
                  <a:ext cx="1211322" cy="1313031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  <a:prstDash val="solid"/>
                </a:ln>
              </p:spPr>
              <p:txBody>
                <a:bodyPr wrap="square" lIns="24230" tIns="12115" rIns="24230" bIns="12115">
                  <a:spAutoFit/>
                </a:bodyPr>
                <a:lstStyle/>
                <a:p>
                  <a:pPr algn="ctr">
                    <a:defRPr lang="ko-KR" altLang="en-US"/>
                  </a:pPr>
                  <a:r>
                    <a:rPr lang="en-US" altLang="ko-KR" sz="800" b="1" dirty="0" smtClean="0">
                      <a:latin typeface="+mn-ea"/>
                    </a:rPr>
                    <a:t>JPDB_CLASS</a:t>
                  </a:r>
                  <a:endParaRPr lang="en-US" altLang="ko-KR" sz="800" b="1" dirty="0">
                    <a:latin typeface="+mn-ea"/>
                  </a:endParaRPr>
                </a:p>
                <a:p>
                  <a:pPr>
                    <a:defRPr lang="ko-KR" altLang="en-US"/>
                  </a:pPr>
                  <a:endParaRPr lang="en-US" altLang="ko-KR" sz="400" dirty="0">
                    <a:latin typeface="+mn-ea"/>
                  </a:endParaRP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</a:t>
                  </a:r>
                  <a:r>
                    <a:rPr lang="en-US" altLang="ko-KR" sz="700" dirty="0" smtClean="0">
                      <a:latin typeface="+mn-ea"/>
                    </a:rPr>
                    <a:t>ACCESSOR </a:t>
                  </a:r>
                  <a:r>
                    <a:rPr lang="en-US" altLang="ko-KR" sz="700" dirty="0">
                      <a:latin typeface="+mn-ea"/>
                    </a:rPr>
                    <a:t>(TEXT)</a:t>
                  </a: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</a:t>
                  </a:r>
                  <a:r>
                    <a:rPr lang="en-US" altLang="ko-KR" sz="700" dirty="0" smtClean="0">
                      <a:latin typeface="+mn-ea"/>
                    </a:rPr>
                    <a:t>ABSTRACT </a:t>
                  </a:r>
                  <a:r>
                    <a:rPr lang="en-US" altLang="ko-KR" sz="700" dirty="0">
                      <a:latin typeface="+mn-ea"/>
                    </a:rPr>
                    <a:t>(TEXT)</a:t>
                  </a: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</a:t>
                  </a:r>
                  <a:r>
                    <a:rPr lang="en-US" altLang="ko-KR" sz="700" dirty="0" smtClean="0">
                      <a:latin typeface="+mn-ea"/>
                    </a:rPr>
                    <a:t>FINAL </a:t>
                  </a:r>
                  <a:r>
                    <a:rPr lang="en-US" altLang="ko-KR" sz="700" dirty="0">
                      <a:latin typeface="+mn-ea"/>
                    </a:rPr>
                    <a:t>(TEXT)</a:t>
                  </a:r>
                </a:p>
                <a:p>
                  <a:pPr>
                    <a:defRPr lang="ko-KR" altLang="en-US"/>
                  </a:pPr>
                  <a:r>
                    <a:rPr lang="en-US" altLang="ko-KR" sz="700" dirty="0" smtClean="0">
                      <a:latin typeface="+mn-ea"/>
                    </a:rPr>
                    <a:t> NAME </a:t>
                  </a:r>
                  <a:r>
                    <a:rPr lang="en-US" altLang="ko-KR" sz="700" dirty="0">
                      <a:latin typeface="+mn-ea"/>
                    </a:rPr>
                    <a:t>(TEXT)</a:t>
                  </a: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</a:t>
                  </a:r>
                  <a:r>
                    <a:rPr lang="en-US" altLang="ko-KR" sz="700" dirty="0" smtClean="0">
                      <a:latin typeface="+mn-ea"/>
                    </a:rPr>
                    <a:t>EXTEND </a:t>
                  </a:r>
                  <a:r>
                    <a:rPr lang="en-US" altLang="ko-KR" sz="700" dirty="0">
                      <a:latin typeface="+mn-ea"/>
                    </a:rPr>
                    <a:t>(TEXT)</a:t>
                  </a: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</a:t>
                  </a:r>
                  <a:r>
                    <a:rPr lang="en-US" altLang="ko-KR" sz="700" dirty="0" smtClean="0">
                      <a:latin typeface="+mn-ea"/>
                    </a:rPr>
                    <a:t>IMPLEMENT </a:t>
                  </a:r>
                  <a:r>
                    <a:rPr lang="en-US" altLang="ko-KR" sz="700" dirty="0">
                      <a:latin typeface="+mn-ea"/>
                    </a:rPr>
                    <a:t>(TEXT)</a:t>
                  </a: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</a:t>
                  </a:r>
                  <a:r>
                    <a:rPr lang="en-US" altLang="ko-KR" sz="700" dirty="0" smtClean="0">
                      <a:latin typeface="+mn-ea"/>
                    </a:rPr>
                    <a:t>START_LINE (INTEGER)</a:t>
                  </a:r>
                  <a:endParaRPr lang="en-US" altLang="ko-KR" sz="700" dirty="0">
                    <a:latin typeface="+mn-ea"/>
                  </a:endParaRP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</a:t>
                  </a:r>
                  <a:r>
                    <a:rPr lang="en-US" altLang="ko-KR" sz="700" dirty="0" smtClean="0">
                      <a:latin typeface="+mn-ea"/>
                    </a:rPr>
                    <a:t>END_LINE (INTEGER)</a:t>
                  </a:r>
                  <a:endParaRPr lang="en-US" altLang="ko-KR" sz="700" dirty="0">
                    <a:latin typeface="+mn-ea"/>
                  </a:endParaRPr>
                </a:p>
                <a:p>
                  <a:pPr>
                    <a:defRPr lang="ko-KR" altLang="en-US"/>
                  </a:pPr>
                  <a:r>
                    <a:rPr lang="en-US" altLang="ko-KR" sz="700" dirty="0">
                      <a:latin typeface="+mn-ea"/>
                    </a:rPr>
                    <a:t> </a:t>
                  </a:r>
                  <a:r>
                    <a:rPr lang="en-US" altLang="ko-KR" sz="700" dirty="0" smtClean="0">
                      <a:latin typeface="+mn-ea"/>
                    </a:rPr>
                    <a:t>FILE_PATH(TEXT)</a:t>
                  </a:r>
                  <a:endParaRPr lang="en-US" altLang="ko-KR" sz="700" dirty="0">
                    <a:latin typeface="+mn-ea"/>
                  </a:endParaRPr>
                </a:p>
              </p:txBody>
            </p:sp>
            <p:sp>
              <p:nvSpPr>
                <p:cNvPr id="89" name="직사각형 1068"/>
                <p:cNvSpPr txBox="1"/>
                <p:nvPr/>
              </p:nvSpPr>
              <p:spPr>
                <a:xfrm>
                  <a:off x="4860312" y="9085194"/>
                  <a:ext cx="1211322" cy="181549"/>
                </a:xfrm>
                <a:prstGeom prst="rect">
                  <a:avLst/>
                </a:prstGeom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txBody>
                <a:bodyPr wrap="square" lIns="24230" tIns="12115" rIns="24230" bIns="12115">
                  <a:spAutoFit/>
                </a:bodyPr>
                <a:lstStyle/>
                <a:p>
                  <a:pPr algn="ctr">
                    <a:defRPr lang="ko-KR" altLang="en-US"/>
                  </a:pPr>
                  <a:r>
                    <a:rPr lang="ko-KR" altLang="en-US" sz="900" b="1" dirty="0" smtClean="0">
                      <a:solidFill>
                        <a:schemeClr val="tx2"/>
                      </a:solidFill>
                      <a:latin typeface="+mn-ea"/>
                    </a:rPr>
                    <a:t>클래스 </a:t>
                  </a:r>
                  <a:r>
                    <a:rPr lang="ko-KR" altLang="en-US" sz="900" b="1" dirty="0">
                      <a:solidFill>
                        <a:schemeClr val="tx2"/>
                      </a:solidFill>
                      <a:latin typeface="+mn-ea"/>
                    </a:rPr>
                    <a:t>정보</a:t>
                  </a:r>
                </a:p>
              </p:txBody>
            </p:sp>
          </p:grpSp>
        </p:grpSp>
        <p:sp>
          <p:nvSpPr>
            <p:cNvPr id="80" name="직사각형 1058"/>
            <p:cNvSpPr txBox="1"/>
            <p:nvPr/>
          </p:nvSpPr>
          <p:spPr>
            <a:xfrm>
              <a:off x="7350024" y="1684843"/>
              <a:ext cx="1537771" cy="128424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  <a:prstDash val="solid"/>
            </a:ln>
          </p:spPr>
          <p:txBody>
            <a:bodyPr wrap="square" lIns="24230" tIns="12115" rIns="24230" bIns="12115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800" b="1" dirty="0" smtClean="0">
                  <a:latin typeface="+mn-ea"/>
                </a:rPr>
                <a:t>JPDB_REFERBY</a:t>
              </a:r>
              <a:endParaRPr lang="en-US" altLang="ko-KR" sz="800" b="1" dirty="0">
                <a:latin typeface="+mn-ea"/>
              </a:endParaRPr>
            </a:p>
            <a:p>
              <a:pPr>
                <a:defRPr lang="ko-KR" altLang="en-US"/>
              </a:pPr>
              <a:endParaRPr lang="en-US" altLang="ko-KR" sz="400" dirty="0">
                <a:latin typeface="+mn-ea"/>
              </a:endParaRPr>
            </a:p>
            <a:p>
              <a:pPr>
                <a:defRPr lang="ko-KR" altLang="en-US"/>
              </a:pPr>
              <a:r>
                <a:rPr lang="en-US" altLang="ko-KR" sz="700" dirty="0">
                  <a:latin typeface="+mn-ea"/>
                </a:rPr>
                <a:t> </a:t>
              </a:r>
              <a:r>
                <a:rPr lang="en-US" altLang="ko-KR" sz="700" dirty="0" smtClean="0">
                  <a:latin typeface="+mn-ea"/>
                </a:rPr>
                <a:t>REFER_CLASS </a:t>
              </a:r>
              <a:r>
                <a:rPr lang="en-US" altLang="ko-KR" sz="700" dirty="0">
                  <a:latin typeface="+mn-ea"/>
                </a:rPr>
                <a:t>(TEXT)</a:t>
              </a:r>
            </a:p>
            <a:p>
              <a:pPr>
                <a:defRPr lang="ko-KR" altLang="en-US"/>
              </a:pPr>
              <a:r>
                <a:rPr lang="en-US" altLang="ko-KR" sz="700" dirty="0">
                  <a:latin typeface="+mn-ea"/>
                </a:rPr>
                <a:t> </a:t>
              </a:r>
              <a:r>
                <a:rPr lang="en-US" altLang="ko-KR" sz="700" dirty="0" smtClean="0">
                  <a:latin typeface="+mn-ea"/>
                </a:rPr>
                <a:t>REFER_MEMBER </a:t>
              </a:r>
              <a:r>
                <a:rPr lang="en-US" altLang="ko-KR" sz="700" dirty="0">
                  <a:latin typeface="+mn-ea"/>
                </a:rPr>
                <a:t>(TEXT)</a:t>
              </a:r>
            </a:p>
            <a:p>
              <a:pPr>
                <a:defRPr lang="ko-KR" altLang="en-US"/>
              </a:pPr>
              <a:r>
                <a:rPr lang="en-US" altLang="ko-KR" sz="700" dirty="0">
                  <a:latin typeface="+mn-ea"/>
                </a:rPr>
                <a:t> </a:t>
              </a:r>
              <a:r>
                <a:rPr lang="en-US" altLang="ko-KR" sz="700" dirty="0" smtClean="0">
                  <a:latin typeface="+mn-ea"/>
                </a:rPr>
                <a:t>REFERRED_CLASS </a:t>
              </a:r>
              <a:r>
                <a:rPr lang="en-US" altLang="ko-KR" sz="700" dirty="0">
                  <a:latin typeface="+mn-ea"/>
                </a:rPr>
                <a:t>(TEXT)</a:t>
              </a:r>
            </a:p>
            <a:p>
              <a:pPr>
                <a:defRPr lang="ko-KR" altLang="en-US"/>
              </a:pPr>
              <a:r>
                <a:rPr lang="en-US" altLang="ko-KR" sz="700" dirty="0">
                  <a:latin typeface="+mn-ea"/>
                </a:rPr>
                <a:t> </a:t>
              </a:r>
              <a:r>
                <a:rPr lang="en-US" altLang="ko-KR" sz="700" dirty="0" smtClean="0">
                  <a:latin typeface="+mn-ea"/>
                </a:rPr>
                <a:t>REFERRED_MEMBER </a:t>
              </a:r>
              <a:r>
                <a:rPr lang="en-US" altLang="ko-KR" sz="700" dirty="0">
                  <a:latin typeface="+mn-ea"/>
                </a:rPr>
                <a:t>(TEXT)</a:t>
              </a:r>
            </a:p>
            <a:p>
              <a:pPr>
                <a:defRPr lang="ko-KR" altLang="en-US"/>
              </a:pPr>
              <a:r>
                <a:rPr lang="en-US" altLang="ko-KR" sz="700" dirty="0">
                  <a:latin typeface="+mn-ea"/>
                </a:rPr>
                <a:t> </a:t>
              </a:r>
              <a:r>
                <a:rPr lang="en-US" altLang="ko-KR" sz="700" dirty="0" smtClean="0">
                  <a:latin typeface="+mn-ea"/>
                </a:rPr>
                <a:t>MEMBER_TYPE </a:t>
              </a:r>
              <a:r>
                <a:rPr lang="en-US" altLang="ko-KR" sz="700" dirty="0">
                  <a:latin typeface="+mn-ea"/>
                </a:rPr>
                <a:t>(TEXT)</a:t>
              </a:r>
            </a:p>
            <a:p>
              <a:pPr>
                <a:defRPr lang="ko-KR" altLang="en-US"/>
              </a:pPr>
              <a:r>
                <a:rPr lang="en-US" altLang="ko-KR" sz="700" dirty="0">
                  <a:latin typeface="+mn-ea"/>
                </a:rPr>
                <a:t> </a:t>
              </a:r>
              <a:r>
                <a:rPr lang="en-US" altLang="ko-KR" sz="700" dirty="0" smtClean="0">
                  <a:latin typeface="+mn-ea"/>
                </a:rPr>
                <a:t>LINE_NO (INTEGER)</a:t>
              </a:r>
              <a:endParaRPr lang="en-US" altLang="ko-KR" sz="700" dirty="0">
                <a:latin typeface="+mn-ea"/>
              </a:endParaRPr>
            </a:p>
            <a:p>
              <a:pPr>
                <a:defRPr lang="ko-KR" altLang="en-US"/>
              </a:pPr>
              <a:r>
                <a:rPr lang="en-US" altLang="ko-KR" sz="700" dirty="0">
                  <a:latin typeface="+mn-ea"/>
                </a:rPr>
                <a:t> </a:t>
              </a:r>
              <a:r>
                <a:rPr lang="en-US" altLang="ko-KR" sz="700" dirty="0" smtClean="0">
                  <a:latin typeface="+mn-ea"/>
                </a:rPr>
                <a:t>FILE_PATH </a:t>
              </a:r>
              <a:r>
                <a:rPr lang="en-US" altLang="ko-KR" sz="700" dirty="0">
                  <a:latin typeface="+mn-ea"/>
                </a:rPr>
                <a:t>(TEXT</a:t>
              </a:r>
              <a:r>
                <a:rPr lang="en-US" altLang="ko-KR" sz="700" dirty="0" smtClean="0">
                  <a:latin typeface="+mn-ea"/>
                </a:rPr>
                <a:t>)</a:t>
              </a:r>
              <a:endParaRPr lang="en-US" altLang="ko-KR" sz="700" dirty="0">
                <a:latin typeface="+mn-ea"/>
              </a:endParaRPr>
            </a:p>
          </p:txBody>
        </p:sp>
        <p:sp>
          <p:nvSpPr>
            <p:cNvPr id="81" name="직사각형 1068"/>
            <p:cNvSpPr txBox="1"/>
            <p:nvPr/>
          </p:nvSpPr>
          <p:spPr>
            <a:xfrm>
              <a:off x="7350024" y="2969089"/>
              <a:ext cx="1537771" cy="217288"/>
            </a:xfrm>
            <a:prstGeom prst="rect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square" lIns="24230" tIns="12115" rIns="24230" bIns="12115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900" b="1" dirty="0" smtClean="0">
                  <a:solidFill>
                    <a:schemeClr val="tx2"/>
                  </a:solidFill>
                  <a:latin typeface="+mn-ea"/>
                </a:rPr>
                <a:t>호출 </a:t>
              </a:r>
              <a:r>
                <a:rPr lang="ko-KR" altLang="en-US" sz="900" b="1" dirty="0">
                  <a:solidFill>
                    <a:schemeClr val="tx2"/>
                  </a:solidFill>
                  <a:latin typeface="+mn-ea"/>
                </a:rPr>
                <a:t>정보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-117394" y="339502"/>
            <a:ext cx="16741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50" spc="-113" dirty="0" smtClean="0">
                <a:latin typeface="+mn-ea"/>
              </a:rPr>
              <a:t>기존 연구와의 차이점</a:t>
            </a:r>
            <a:endParaRPr lang="ko-KR" altLang="en-US" sz="1050" spc="-113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4918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/>
          <p:cNvCxnSpPr/>
          <p:nvPr/>
        </p:nvCxnSpPr>
        <p:spPr>
          <a:xfrm>
            <a:off x="188640" y="4704324"/>
            <a:ext cx="648072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1389062" y="454920"/>
            <a:ext cx="5280299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188640" y="4676659"/>
            <a:ext cx="162018" cy="55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latin typeface="+mn-ea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507342" y="427255"/>
            <a:ext cx="162018" cy="55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latin typeface="+mn-e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-117394" y="339502"/>
            <a:ext cx="16741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50" spc="-113" dirty="0" smtClean="0">
                <a:latin typeface="+mn-ea"/>
              </a:rPr>
              <a:t>기존 연구와의 차이점</a:t>
            </a:r>
            <a:endParaRPr lang="ko-KR" altLang="en-US" sz="1050" spc="-113" dirty="0">
              <a:latin typeface="+mn-ea"/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209416" y="633543"/>
            <a:ext cx="6439168" cy="3948713"/>
            <a:chOff x="1" y="0"/>
            <a:chExt cx="12191999" cy="7476540"/>
          </a:xfrm>
        </p:grpSpPr>
        <p:pic>
          <p:nvPicPr>
            <p:cNvPr id="25" name="그림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0"/>
              <a:ext cx="2848708" cy="35469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26" name="그룹 25"/>
            <p:cNvGrpSpPr/>
            <p:nvPr/>
          </p:nvGrpSpPr>
          <p:grpSpPr>
            <a:xfrm>
              <a:off x="750571" y="4007468"/>
              <a:ext cx="11441428" cy="3469072"/>
              <a:chOff x="553042" y="3055672"/>
              <a:chExt cx="11090637" cy="3362713"/>
            </a:xfrm>
          </p:grpSpPr>
          <p:pic>
            <p:nvPicPr>
              <p:cNvPr id="38" name="그림 3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3043" y="3055672"/>
                <a:ext cx="11085914" cy="1664357"/>
              </a:xfrm>
              <a:prstGeom prst="rect">
                <a:avLst/>
              </a:prstGeom>
              <a:ln w="19050">
                <a:solidFill>
                  <a:srgbClr val="FF0000"/>
                </a:solidFill>
              </a:ln>
            </p:spPr>
          </p:pic>
          <p:pic>
            <p:nvPicPr>
              <p:cNvPr id="39" name="그림 3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3042" y="4754789"/>
                <a:ext cx="11090637" cy="1663596"/>
              </a:xfrm>
              <a:prstGeom prst="rect">
                <a:avLst/>
              </a:prstGeom>
              <a:ln w="19050">
                <a:solidFill>
                  <a:srgbClr val="0070C0"/>
                </a:solidFill>
              </a:ln>
            </p:spPr>
          </p:pic>
        </p:grpSp>
        <p:pic>
          <p:nvPicPr>
            <p:cNvPr id="27" name="그림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77617" y="0"/>
              <a:ext cx="8814383" cy="1721224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  <p:pic>
          <p:nvPicPr>
            <p:cNvPr id="28" name="그림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77616" y="1757084"/>
              <a:ext cx="8814383" cy="1717327"/>
            </a:xfrm>
            <a:prstGeom prst="rect">
              <a:avLst/>
            </a:prstGeom>
            <a:ln w="19050">
              <a:solidFill>
                <a:srgbClr val="0070C0"/>
              </a:solidFill>
            </a:ln>
          </p:spPr>
        </p:pic>
        <p:cxnSp>
          <p:nvCxnSpPr>
            <p:cNvPr id="29" name="꺾인 연결선 28"/>
            <p:cNvCxnSpPr>
              <a:stCxn id="25" idx="3"/>
              <a:endCxn id="27" idx="1"/>
            </p:cNvCxnSpPr>
            <p:nvPr/>
          </p:nvCxnSpPr>
          <p:spPr>
            <a:xfrm flipV="1">
              <a:off x="2848709" y="860612"/>
              <a:ext cx="528908" cy="912870"/>
            </a:xfrm>
            <a:prstGeom prst="bentConnector3">
              <a:avLst/>
            </a:prstGeom>
            <a:ln w="190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꺾인 연결선 29"/>
            <p:cNvCxnSpPr>
              <a:stCxn id="25" idx="3"/>
              <a:endCxn id="28" idx="1"/>
            </p:cNvCxnSpPr>
            <p:nvPr/>
          </p:nvCxnSpPr>
          <p:spPr>
            <a:xfrm>
              <a:off x="2848709" y="1773482"/>
              <a:ext cx="528907" cy="842266"/>
            </a:xfrm>
            <a:prstGeom prst="bentConnector3">
              <a:avLst/>
            </a:prstGeom>
            <a:ln w="190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꺾인 연결선 30"/>
            <p:cNvCxnSpPr>
              <a:stCxn id="25" idx="2"/>
              <a:endCxn id="38" idx="1"/>
            </p:cNvCxnSpPr>
            <p:nvPr/>
          </p:nvCxnSpPr>
          <p:spPr>
            <a:xfrm rot="5400000">
              <a:off x="427962" y="3869574"/>
              <a:ext cx="1319005" cy="673783"/>
            </a:xfrm>
            <a:prstGeom prst="bentConnector4">
              <a:avLst>
                <a:gd name="adj1" fmla="val 18815"/>
                <a:gd name="adj2" fmla="val 212428"/>
              </a:avLst>
            </a:prstGeom>
            <a:ln w="190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꺾인 연결선 32"/>
            <p:cNvCxnSpPr>
              <a:stCxn id="25" idx="2"/>
              <a:endCxn id="39" idx="1"/>
            </p:cNvCxnSpPr>
            <p:nvPr/>
          </p:nvCxnSpPr>
          <p:spPr>
            <a:xfrm rot="5400000">
              <a:off x="-448272" y="4745806"/>
              <a:ext cx="3071471" cy="673784"/>
            </a:xfrm>
            <a:prstGeom prst="bentConnector4">
              <a:avLst>
                <a:gd name="adj1" fmla="val 8011"/>
                <a:gd name="adj2" fmla="val 212428"/>
              </a:avLst>
            </a:prstGeom>
            <a:ln w="190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7249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3551">
            <a:alpha val="8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직선 연결선 6"/>
          <p:cNvCxnSpPr/>
          <p:nvPr/>
        </p:nvCxnSpPr>
        <p:spPr>
          <a:xfrm>
            <a:off x="188640" y="4659982"/>
            <a:ext cx="648072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36712" y="1275606"/>
            <a:ext cx="1080120" cy="369332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altLang="ko-KR" spc="-113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Contents</a:t>
            </a:r>
            <a:endParaRPr lang="ko-KR" altLang="en-US" sz="2400" spc="-113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78850" y="1321773"/>
            <a:ext cx="1455880" cy="338554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altLang="ko-KR" sz="1600" spc="-113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01  </a:t>
            </a:r>
            <a:r>
              <a:rPr lang="ko-KR" altLang="en-US" sz="1600" spc="-113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연구 동기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78850" y="2217053"/>
            <a:ext cx="2430270" cy="338554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altLang="ko-KR" sz="1600" spc="-113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03  </a:t>
            </a:r>
            <a:r>
              <a:rPr lang="ko-KR" altLang="en-US" sz="1600" spc="-113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기존 연구와의 차이점</a:t>
            </a:r>
            <a:endParaRPr lang="ko-KR" altLang="en-US" sz="1600" spc="-113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78849" y="3112333"/>
            <a:ext cx="1036763" cy="338554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altLang="ko-KR" sz="1600" spc="-113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05  </a:t>
            </a:r>
            <a:r>
              <a:rPr lang="en-US" altLang="ko-KR" sz="1600" spc="-113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Q &amp; A</a:t>
            </a:r>
            <a:endParaRPr lang="ko-KR" altLang="en-US" sz="1600" spc="-113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316419"/>
            <a:ext cx="1242138" cy="276999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altLang="ko-KR" sz="1200" dirty="0" err="1">
                <a:solidFill>
                  <a:schemeClr val="bg1"/>
                </a:solidFill>
                <a:latin typeface="+mj-ea"/>
                <a:ea typeface="+mj-ea"/>
              </a:rPr>
              <a:t>Hongik</a:t>
            </a:r>
            <a:r>
              <a:rPr lang="en-US" altLang="ko-KR" sz="120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latin typeface="+mj-ea"/>
                <a:ea typeface="+mj-ea"/>
              </a:rPr>
              <a:t>SELab</a:t>
            </a:r>
            <a:endParaRPr lang="ko-KR" altLang="en-US" sz="1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14" name="직선 연결선 13"/>
          <p:cNvCxnSpPr/>
          <p:nvPr/>
        </p:nvCxnSpPr>
        <p:spPr>
          <a:xfrm>
            <a:off x="1106742" y="454919"/>
            <a:ext cx="5562618" cy="370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78849" y="1769413"/>
            <a:ext cx="2713231" cy="338554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altLang="ko-KR" sz="1600" spc="-113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02  </a:t>
            </a:r>
            <a:r>
              <a:rPr lang="en-US" altLang="ko-KR" sz="1600" spc="-113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Java Parser</a:t>
            </a:r>
            <a:endParaRPr lang="ko-KR" altLang="en-US" sz="1600" spc="-113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78849" y="2664693"/>
            <a:ext cx="2574287" cy="338554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altLang="ko-KR" sz="1600" spc="-113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04  </a:t>
            </a:r>
            <a:r>
              <a:rPr lang="ko-KR" altLang="en-US" sz="1600" spc="-113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결론 및 향후 계획</a:t>
            </a:r>
            <a:endParaRPr lang="ko-KR" altLang="en-US" sz="1600" spc="-113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944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15943" y="1491630"/>
            <a:ext cx="972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dirty="0">
                <a:solidFill>
                  <a:schemeClr val="bg1"/>
                </a:solidFill>
                <a:latin typeface="+mn-ea"/>
              </a:rPr>
              <a:t>4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46038" y="2549538"/>
            <a:ext cx="2965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 smtClean="0">
                <a:solidFill>
                  <a:schemeClr val="bg1"/>
                </a:solidFill>
                <a:latin typeface="+mn-ea"/>
              </a:rPr>
              <a:t>결론 </a:t>
            </a:r>
            <a:r>
              <a:rPr lang="ko-KR" altLang="en-US" sz="2400" dirty="0">
                <a:solidFill>
                  <a:schemeClr val="bg1"/>
                </a:solidFill>
                <a:latin typeface="+mn-ea"/>
              </a:rPr>
              <a:t>및</a:t>
            </a:r>
            <a:r>
              <a:rPr lang="en-US" altLang="ko-KR" sz="2400" dirty="0" smtClean="0">
                <a:solidFill>
                  <a:schemeClr val="bg1"/>
                </a:solidFill>
                <a:latin typeface="+mn-ea"/>
              </a:rPr>
              <a:t> </a:t>
            </a:r>
            <a:r>
              <a:rPr lang="ko-KR" altLang="en-US" sz="2400" dirty="0" smtClean="0">
                <a:solidFill>
                  <a:schemeClr val="bg1"/>
                </a:solidFill>
                <a:latin typeface="+mn-ea"/>
              </a:rPr>
              <a:t>향후 계획</a:t>
            </a:r>
            <a:endParaRPr lang="en-US" altLang="ko-KR" sz="2400" dirty="0" smtClean="0">
              <a:solidFill>
                <a:schemeClr val="bg1"/>
              </a:solidFill>
              <a:latin typeface="+mn-ea"/>
            </a:endParaRPr>
          </a:p>
        </p:txBody>
      </p:sp>
      <p:cxnSp>
        <p:nvCxnSpPr>
          <p:cNvPr id="14" name="직선 연결선 13"/>
          <p:cNvCxnSpPr/>
          <p:nvPr/>
        </p:nvCxnSpPr>
        <p:spPr>
          <a:xfrm>
            <a:off x="2726922" y="2463738"/>
            <a:ext cx="1404156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752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/>
          <p:cNvCxnSpPr/>
          <p:nvPr/>
        </p:nvCxnSpPr>
        <p:spPr>
          <a:xfrm>
            <a:off x="188640" y="4704324"/>
            <a:ext cx="648072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1268760" y="454920"/>
            <a:ext cx="54006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188640" y="4676659"/>
            <a:ext cx="162018" cy="55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latin typeface="+mn-ea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507342" y="427255"/>
            <a:ext cx="162018" cy="55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388559" y="339502"/>
            <a:ext cx="219737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50" spc="-113" dirty="0">
                <a:latin typeface="+mn-ea"/>
              </a:rPr>
              <a:t>결론 및 향후 계획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0519" y="1131590"/>
            <a:ext cx="5150769" cy="29738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/>
              <a:t>결론</a:t>
            </a:r>
            <a:r>
              <a:rPr lang="en-US" altLang="ko-KR" b="1" dirty="0"/>
              <a:t>.</a:t>
            </a:r>
          </a:p>
          <a:p>
            <a:endParaRPr lang="en-US" altLang="ko-KR" sz="1350" dirty="0"/>
          </a:p>
          <a:p>
            <a:pPr marL="342900" indent="-342900">
              <a:buAutoNum type="arabicPeriod"/>
            </a:pPr>
            <a:r>
              <a:rPr lang="ko-KR" altLang="en-US" sz="1350" dirty="0"/>
              <a:t> </a:t>
            </a:r>
            <a:r>
              <a:rPr lang="ko-KR" altLang="en-US" sz="1350" b="1" dirty="0" smtClean="0"/>
              <a:t>정적 분석을 이용</a:t>
            </a:r>
            <a:r>
              <a:rPr lang="ko-KR" altLang="en-US" sz="1350" dirty="0" smtClean="0"/>
              <a:t>하여 코드 개발 중에도 분석 가능</a:t>
            </a:r>
            <a:endParaRPr lang="en-US" altLang="ko-KR" sz="1350" dirty="0" smtClean="0"/>
          </a:p>
          <a:p>
            <a:pPr marL="342900" indent="-342900">
              <a:buAutoNum type="arabicPeriod"/>
            </a:pPr>
            <a:endParaRPr lang="en-US" altLang="ko-KR" sz="2000" dirty="0" smtClean="0"/>
          </a:p>
          <a:p>
            <a:pPr marL="342900" indent="-342900">
              <a:buAutoNum type="arabicPeriod"/>
            </a:pPr>
            <a:r>
              <a:rPr lang="ko-KR" altLang="en-US" sz="1350" dirty="0" smtClean="0"/>
              <a:t> 기존 연구의 소스 코드 가시화 툴</a:t>
            </a:r>
            <a:r>
              <a:rPr lang="en-US" altLang="ko-KR" sz="1350" dirty="0"/>
              <a:t> </a:t>
            </a:r>
            <a:r>
              <a:rPr lang="ko-KR" altLang="en-US" sz="1350" dirty="0" smtClean="0"/>
              <a:t>체인에 적용</a:t>
            </a:r>
            <a:endParaRPr lang="en-US" altLang="ko-KR" sz="1350" dirty="0" smtClean="0"/>
          </a:p>
          <a:p>
            <a:r>
              <a:rPr lang="en-US" altLang="ko-KR" sz="800" dirty="0"/>
              <a:t> </a:t>
            </a:r>
            <a:r>
              <a:rPr lang="en-US" altLang="ko-KR" sz="800" dirty="0" smtClean="0"/>
              <a:t>    </a:t>
            </a:r>
          </a:p>
          <a:p>
            <a:r>
              <a:rPr lang="en-US" altLang="ko-KR" sz="1350" dirty="0" smtClean="0"/>
              <a:t>      - </a:t>
            </a:r>
            <a:r>
              <a:rPr lang="ko-KR" altLang="en-US" sz="1350" dirty="0" smtClean="0"/>
              <a:t>기존의 </a:t>
            </a:r>
            <a:r>
              <a:rPr lang="ko-KR" altLang="en-US" sz="1350" b="1" dirty="0" smtClean="0"/>
              <a:t>소스 내비게이터가 찾지 못한 정보</a:t>
            </a:r>
            <a:r>
              <a:rPr lang="ko-KR" altLang="en-US" sz="1350" dirty="0" smtClean="0"/>
              <a:t>를 찾을 수 있음</a:t>
            </a:r>
            <a:endParaRPr lang="en-US" altLang="ko-KR" sz="1350" dirty="0" smtClean="0"/>
          </a:p>
          <a:p>
            <a:endParaRPr lang="en-US" altLang="ko-KR" sz="2000" dirty="0"/>
          </a:p>
          <a:p>
            <a:pPr marL="342900" indent="-342900">
              <a:buAutoNum type="arabicPeriod" startAt="3"/>
            </a:pPr>
            <a:r>
              <a:rPr lang="ko-KR" altLang="en-US" sz="1350" dirty="0" smtClean="0"/>
              <a:t> </a:t>
            </a:r>
            <a:r>
              <a:rPr lang="ko-KR" altLang="en-US" sz="1350" b="1" dirty="0" smtClean="0"/>
              <a:t>소스 코드의 정보를 데이터베이스화 </a:t>
            </a:r>
            <a:r>
              <a:rPr lang="ko-KR" altLang="en-US" sz="1350" dirty="0" smtClean="0"/>
              <a:t>하였기 때문에</a:t>
            </a:r>
            <a:r>
              <a:rPr lang="en-US" altLang="ko-KR" sz="1350" dirty="0" smtClean="0"/>
              <a:t/>
            </a:r>
            <a:br>
              <a:rPr lang="en-US" altLang="ko-KR" sz="1350" dirty="0" smtClean="0"/>
            </a:br>
            <a:r>
              <a:rPr lang="ko-KR" altLang="en-US" sz="1350" dirty="0" smtClean="0"/>
              <a:t>데이터를 이용하여 다양한 품질 지표를 확인할 수 있음</a:t>
            </a:r>
            <a:endParaRPr lang="en-US" altLang="ko-KR" sz="1350" dirty="0"/>
          </a:p>
          <a:p>
            <a:endParaRPr lang="en-US" altLang="ko-KR" sz="2000" dirty="0"/>
          </a:p>
          <a:p>
            <a:pPr>
              <a:lnSpc>
                <a:spcPct val="150000"/>
              </a:lnSpc>
            </a:pPr>
            <a:r>
              <a:rPr lang="en-US" altLang="ko-KR" sz="1350" dirty="0"/>
              <a:t>4.   </a:t>
            </a:r>
            <a:r>
              <a:rPr lang="en-US" altLang="ko-KR" sz="1350" dirty="0" smtClean="0"/>
              <a:t> </a:t>
            </a:r>
            <a:r>
              <a:rPr lang="ko-KR" altLang="en-US" sz="1350" dirty="0" smtClean="0"/>
              <a:t>고품질 </a:t>
            </a:r>
            <a:r>
              <a:rPr lang="ko-KR" altLang="en-US" sz="1350" dirty="0"/>
              <a:t>지표 추가 및 가시화로 쉽게 </a:t>
            </a:r>
            <a:r>
              <a:rPr lang="ko-KR" altLang="en-US" sz="1350" b="1" dirty="0"/>
              <a:t>코드의 고품질화</a:t>
            </a:r>
            <a:r>
              <a:rPr lang="ko-KR" altLang="en-US" sz="1350" dirty="0"/>
              <a:t> 가능</a:t>
            </a:r>
          </a:p>
        </p:txBody>
      </p:sp>
    </p:spTree>
    <p:extLst>
      <p:ext uri="{BB962C8B-B14F-4D97-AF65-F5344CB8AC3E}">
        <p14:creationId xmlns:p14="http://schemas.microsoft.com/office/powerpoint/2010/main" val="122308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563" y="643813"/>
            <a:ext cx="3862874" cy="385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6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3596" y="2125329"/>
            <a:ext cx="18108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100" dirty="0">
                <a:solidFill>
                  <a:schemeClr val="bg1"/>
                </a:solidFill>
                <a:latin typeface="+mn-ea"/>
              </a:rPr>
              <a:t>감사합니다</a:t>
            </a:r>
            <a:r>
              <a:rPr lang="en-US" altLang="ko-KR" sz="2100" dirty="0">
                <a:solidFill>
                  <a:schemeClr val="bg1"/>
                </a:solidFill>
                <a:latin typeface="+mn-ea"/>
              </a:rPr>
              <a:t>.</a:t>
            </a:r>
            <a:endParaRPr lang="ko-KR" altLang="en-US" sz="2100" dirty="0">
              <a:solidFill>
                <a:schemeClr val="bg1"/>
              </a:solidFill>
              <a:latin typeface="+mn-ea"/>
            </a:endParaRPr>
          </a:p>
        </p:txBody>
      </p:sp>
      <p:cxnSp>
        <p:nvCxnSpPr>
          <p:cNvPr id="4" name="직선 연결선 3"/>
          <p:cNvCxnSpPr/>
          <p:nvPr/>
        </p:nvCxnSpPr>
        <p:spPr>
          <a:xfrm>
            <a:off x="2753925" y="2517744"/>
            <a:ext cx="135015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182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15943" y="1491630"/>
            <a:ext cx="972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1</a:t>
            </a:r>
            <a:endParaRPr lang="ko-KR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1907" y="2549538"/>
            <a:ext cx="1674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연구 동기</a:t>
            </a:r>
          </a:p>
        </p:txBody>
      </p:sp>
      <p:cxnSp>
        <p:nvCxnSpPr>
          <p:cNvPr id="10" name="직선 연결선 9"/>
          <p:cNvCxnSpPr/>
          <p:nvPr/>
        </p:nvCxnSpPr>
        <p:spPr>
          <a:xfrm>
            <a:off x="2726922" y="2463738"/>
            <a:ext cx="1404156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440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80" y="1544146"/>
            <a:ext cx="3309657" cy="2204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275" endPos="40000" dist="1016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타원 4"/>
          <p:cNvSpPr/>
          <p:nvPr/>
        </p:nvSpPr>
        <p:spPr>
          <a:xfrm>
            <a:off x="4712256" y="3496469"/>
            <a:ext cx="764597" cy="56433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/>
              <a:t>22</a:t>
            </a:r>
            <a:r>
              <a:rPr lang="ko-KR" altLang="en-US" sz="1200" dirty="0" smtClean="0"/>
              <a:t>억</a:t>
            </a:r>
            <a:endParaRPr lang="ko-KR" altLang="en-US" sz="1200" dirty="0"/>
          </a:p>
        </p:txBody>
      </p:sp>
      <p:sp>
        <p:nvSpPr>
          <p:cNvPr id="6" name="폭발 1 5"/>
          <p:cNvSpPr/>
          <p:nvPr/>
        </p:nvSpPr>
        <p:spPr>
          <a:xfrm>
            <a:off x="4417088" y="1424363"/>
            <a:ext cx="1354935" cy="1176833"/>
          </a:xfrm>
          <a:prstGeom prst="irregularSeal1">
            <a:avLst/>
          </a:prstGeom>
          <a:solidFill>
            <a:srgbClr val="FF5050"/>
          </a:solidFill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400" dirty="0" smtClean="0"/>
              <a:t>2215</a:t>
            </a:r>
            <a:r>
              <a:rPr lang="ko-KR" altLang="en-US" sz="1400" dirty="0" smtClean="0"/>
              <a:t>억원</a:t>
            </a:r>
            <a:endParaRPr lang="ko-KR" altLang="en-US" sz="1400" dirty="0"/>
          </a:p>
        </p:txBody>
      </p:sp>
      <p:sp>
        <p:nvSpPr>
          <p:cNvPr id="7" name="위쪽 화살표 6"/>
          <p:cNvSpPr/>
          <p:nvPr/>
        </p:nvSpPr>
        <p:spPr>
          <a:xfrm>
            <a:off x="5007496" y="2814434"/>
            <a:ext cx="174116" cy="430059"/>
          </a:xfrm>
          <a:prstGeom prst="upArrow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783083" y="633727"/>
            <a:ext cx="529183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소프트웨어 오류로 </a:t>
            </a:r>
            <a:r>
              <a:rPr lang="ko-KR" altLang="en-US" b="1" dirty="0" smtClean="0"/>
              <a:t>인한</a:t>
            </a:r>
            <a:endParaRPr lang="en-US" altLang="ko-KR" b="1" dirty="0" smtClean="0"/>
          </a:p>
          <a:p>
            <a:pPr algn="ctr"/>
            <a:r>
              <a:rPr lang="ko-KR" altLang="en-US" b="1" dirty="0" smtClean="0"/>
              <a:t>네덜란드 암스테르담 시의 월세 보조금 과다 지급</a:t>
            </a:r>
            <a:endParaRPr lang="ko-KR" altLang="en-US" b="1" dirty="0"/>
          </a:p>
        </p:txBody>
      </p:sp>
      <p:cxnSp>
        <p:nvCxnSpPr>
          <p:cNvPr id="9" name="직선 연결선 8"/>
          <p:cNvCxnSpPr/>
          <p:nvPr/>
        </p:nvCxnSpPr>
        <p:spPr>
          <a:xfrm flipH="1">
            <a:off x="4581128" y="3435846"/>
            <a:ext cx="953044" cy="776760"/>
          </a:xfrm>
          <a:prstGeom prst="line">
            <a:avLst/>
          </a:prstGeom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4595693" y="3440587"/>
            <a:ext cx="1000755" cy="789050"/>
          </a:xfrm>
          <a:prstGeom prst="line">
            <a:avLst/>
          </a:prstGeom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728700" y="454920"/>
            <a:ext cx="594066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직사각형 15"/>
          <p:cNvSpPr/>
          <p:nvPr/>
        </p:nvSpPr>
        <p:spPr>
          <a:xfrm>
            <a:off x="6507342" y="427255"/>
            <a:ext cx="162018" cy="55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latin typeface="+mn-e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388559" y="339502"/>
            <a:ext cx="16741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50" spc="-113" dirty="0">
                <a:latin typeface="+mn-ea"/>
              </a:rPr>
              <a:t>연구 동기</a:t>
            </a:r>
          </a:p>
        </p:txBody>
      </p:sp>
      <p:cxnSp>
        <p:nvCxnSpPr>
          <p:cNvPr id="18" name="직선 연결선 17"/>
          <p:cNvCxnSpPr/>
          <p:nvPr/>
        </p:nvCxnSpPr>
        <p:spPr>
          <a:xfrm>
            <a:off x="188640" y="4632316"/>
            <a:ext cx="648072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직사각형 18"/>
          <p:cNvSpPr/>
          <p:nvPr/>
        </p:nvSpPr>
        <p:spPr>
          <a:xfrm>
            <a:off x="188640" y="4604651"/>
            <a:ext cx="162018" cy="55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7601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차트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0178215"/>
              </p:ext>
            </p:extLst>
          </p:nvPr>
        </p:nvGraphicFramePr>
        <p:xfrm>
          <a:off x="1038054" y="660944"/>
          <a:ext cx="4781892" cy="3591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직선 연결선 4"/>
          <p:cNvCxnSpPr/>
          <p:nvPr/>
        </p:nvCxnSpPr>
        <p:spPr>
          <a:xfrm>
            <a:off x="728700" y="454920"/>
            <a:ext cx="594066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5"/>
          <p:cNvSpPr/>
          <p:nvPr/>
        </p:nvSpPr>
        <p:spPr>
          <a:xfrm>
            <a:off x="6507342" y="427255"/>
            <a:ext cx="162018" cy="55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latin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88559" y="339502"/>
            <a:ext cx="16741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50" spc="-113" dirty="0">
                <a:latin typeface="+mn-ea"/>
              </a:rPr>
              <a:t>연구 동기</a:t>
            </a:r>
          </a:p>
        </p:txBody>
      </p:sp>
      <p:cxnSp>
        <p:nvCxnSpPr>
          <p:cNvPr id="8" name="직선 연결선 7"/>
          <p:cNvCxnSpPr/>
          <p:nvPr/>
        </p:nvCxnSpPr>
        <p:spPr>
          <a:xfrm>
            <a:off x="188640" y="4632316"/>
            <a:ext cx="648072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직사각형 8"/>
          <p:cNvSpPr/>
          <p:nvPr/>
        </p:nvSpPr>
        <p:spPr>
          <a:xfrm>
            <a:off x="188640" y="4604651"/>
            <a:ext cx="162018" cy="55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latin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01324" y="4236209"/>
            <a:ext cx="14093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 smtClean="0"/>
              <a:t>자료 </a:t>
            </a:r>
            <a:r>
              <a:rPr lang="en-US" altLang="ko-KR" sz="800" dirty="0" smtClean="0"/>
              <a:t>: </a:t>
            </a:r>
            <a:r>
              <a:rPr lang="ko-KR" altLang="en-US" sz="800" dirty="0" smtClean="0"/>
              <a:t>정보통신산업진흥원</a:t>
            </a:r>
            <a:endParaRPr lang="ko-KR" altLang="en-US" sz="800" dirty="0"/>
          </a:p>
        </p:txBody>
      </p:sp>
      <p:sp>
        <p:nvSpPr>
          <p:cNvPr id="11" name="직사각형 10"/>
          <p:cNvSpPr/>
          <p:nvPr/>
        </p:nvSpPr>
        <p:spPr>
          <a:xfrm>
            <a:off x="2852936" y="1452721"/>
            <a:ext cx="203773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16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반도체 시장의 </a:t>
            </a:r>
            <a:r>
              <a:rPr lang="en-US" altLang="ko-KR" sz="16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ko-KR" altLang="en-US" sz="16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배</a:t>
            </a:r>
            <a:endParaRPr lang="en-US" altLang="ko-KR" sz="16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r">
              <a:lnSpc>
                <a:spcPct val="150000"/>
              </a:lnSpc>
            </a:pPr>
            <a:r>
              <a:rPr lang="ko-KR" altLang="en-US" sz="16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휴대폰 시장의 </a:t>
            </a:r>
            <a:r>
              <a:rPr lang="en-US" altLang="ko-KR" sz="16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2.8</a:t>
            </a:r>
            <a:r>
              <a:rPr lang="ko-KR" altLang="en-US" sz="1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배</a:t>
            </a:r>
            <a:endParaRPr lang="en-US" altLang="ko-KR" sz="16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714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/>
          <p:cNvCxnSpPr/>
          <p:nvPr/>
        </p:nvCxnSpPr>
        <p:spPr>
          <a:xfrm>
            <a:off x="188640" y="4704324"/>
            <a:ext cx="648072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888120" y="454920"/>
            <a:ext cx="5781241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188640" y="4676659"/>
            <a:ext cx="162018" cy="55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latin typeface="+mn-ea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507342" y="427255"/>
            <a:ext cx="162018" cy="55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388559" y="339502"/>
            <a:ext cx="16741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spc="-113" dirty="0">
                <a:latin typeface="+mn-ea"/>
              </a:rPr>
              <a:t>Visualization</a:t>
            </a:r>
            <a:endParaRPr lang="ko-KR" altLang="en-US" sz="1050" spc="-113" dirty="0">
              <a:latin typeface="+mn-ea"/>
            </a:endParaRPr>
          </a:p>
        </p:txBody>
      </p:sp>
      <p:sp>
        <p:nvSpPr>
          <p:cNvPr id="97" name="직사각형 96"/>
          <p:cNvSpPr/>
          <p:nvPr/>
        </p:nvSpPr>
        <p:spPr>
          <a:xfrm>
            <a:off x="2045239" y="1564729"/>
            <a:ext cx="2949978" cy="215272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600" b="0" i="0" u="none" strike="noStrike" cap="none" normalizeH="0" baseline="0" smtClean="0">
              <a:ln>
                <a:noFill/>
              </a:ln>
              <a:solidFill>
                <a:sysClr val="windowText" lastClr="000000"/>
              </a:solidFill>
              <a:effectLst/>
              <a:latin typeface="Arial" charset="0"/>
              <a:ea typeface="굴림" pitchFamily="50" charset="-127"/>
            </a:endParaRPr>
          </a:p>
        </p:txBody>
      </p:sp>
      <p:sp>
        <p:nvSpPr>
          <p:cNvPr id="98" name="직사각형 97"/>
          <p:cNvSpPr/>
          <p:nvPr/>
        </p:nvSpPr>
        <p:spPr>
          <a:xfrm>
            <a:off x="617723" y="1752459"/>
            <a:ext cx="957722" cy="61208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charset="0"/>
                <a:ea typeface="굴림" pitchFamily="50" charset="-127"/>
              </a:rPr>
              <a:t>Software</a:t>
            </a:r>
          </a:p>
          <a:p>
            <a:pPr marL="0" marR="0" indent="0" algn="ctr" defTabSz="914400" rtl="0" eaLnBrk="1" fontAlgn="base" latin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charset="0"/>
                <a:ea typeface="굴림" pitchFamily="50" charset="-127"/>
              </a:rPr>
              <a:t>Work</a:t>
            </a:r>
          </a:p>
          <a:p>
            <a:pPr marL="0" marR="0" indent="0" algn="ctr" defTabSz="914400" rtl="0" eaLnBrk="1" fontAlgn="base" latin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dirty="0" smtClean="0">
                <a:solidFill>
                  <a:sysClr val="windowText" lastClr="000000"/>
                </a:solidFill>
                <a:latin typeface="Arial" charset="0"/>
                <a:ea typeface="굴림" pitchFamily="50" charset="-127"/>
              </a:rPr>
              <a:t>Product</a:t>
            </a:r>
            <a:endParaRPr kumimoji="1" lang="ko-KR" altLang="en-US" sz="1200" b="0" i="0" u="none" strike="noStrike" cap="none" normalizeH="0" baseline="0" dirty="0" smtClean="0">
              <a:ln>
                <a:noFill/>
              </a:ln>
              <a:solidFill>
                <a:sysClr val="windowText" lastClr="000000"/>
              </a:solidFill>
              <a:effectLst/>
              <a:latin typeface="Arial" charset="0"/>
              <a:ea typeface="굴림" pitchFamily="50" charset="-127"/>
            </a:endParaRPr>
          </a:p>
        </p:txBody>
      </p:sp>
      <p:sp>
        <p:nvSpPr>
          <p:cNvPr id="99" name="직사각형 98"/>
          <p:cNvSpPr/>
          <p:nvPr/>
        </p:nvSpPr>
        <p:spPr>
          <a:xfrm>
            <a:off x="2408541" y="1746842"/>
            <a:ext cx="957722" cy="61208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charset="0"/>
                <a:ea typeface="굴림" pitchFamily="50" charset="-127"/>
              </a:rPr>
              <a:t>Parser,</a:t>
            </a:r>
          </a:p>
          <a:p>
            <a:pPr marL="0" marR="0" indent="0" algn="ctr" defTabSz="914400" rtl="0" eaLnBrk="1" fontAlgn="base" latin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dirty="0" smtClean="0">
                <a:solidFill>
                  <a:sysClr val="windowText" lastClr="000000"/>
                </a:solidFill>
                <a:latin typeface="Arial" charset="0"/>
                <a:ea typeface="굴림" pitchFamily="50" charset="-127"/>
              </a:rPr>
              <a:t>Syntactic</a:t>
            </a:r>
          </a:p>
          <a:p>
            <a:pPr marL="0" marR="0" indent="0" algn="ctr" defTabSz="914400" rtl="0" eaLnBrk="1" fontAlgn="base" latin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charset="0"/>
                <a:ea typeface="굴림" pitchFamily="50" charset="-127"/>
              </a:rPr>
              <a:t>analyzer</a:t>
            </a:r>
            <a:endParaRPr kumimoji="1" lang="ko-KR" altLang="en-US" sz="1200" b="0" i="0" u="none" strike="noStrike" cap="none" normalizeH="0" baseline="0" dirty="0" smtClean="0">
              <a:ln>
                <a:noFill/>
              </a:ln>
              <a:solidFill>
                <a:sysClr val="windowText" lastClr="000000"/>
              </a:solidFill>
              <a:effectLst/>
              <a:latin typeface="Arial" charset="0"/>
              <a:ea typeface="굴림" pitchFamily="50" charset="-127"/>
            </a:endParaRPr>
          </a:p>
        </p:txBody>
      </p:sp>
      <p:sp>
        <p:nvSpPr>
          <p:cNvPr id="100" name="직사각형 99"/>
          <p:cNvSpPr/>
          <p:nvPr/>
        </p:nvSpPr>
        <p:spPr>
          <a:xfrm>
            <a:off x="2512058" y="2828390"/>
            <a:ext cx="2095910" cy="61208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1" i="0" u="none" strike="noStrike" cap="none" normalizeH="0" baseline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charset="0"/>
                <a:ea typeface="굴림" pitchFamily="50" charset="-127"/>
              </a:rPr>
              <a:t>Information Base</a:t>
            </a:r>
            <a:endParaRPr kumimoji="1" lang="ko-KR" altLang="en-US" sz="1200" b="1" i="0" u="none" strike="noStrike" cap="none" normalizeH="0" baseline="0" dirty="0" smtClean="0">
              <a:ln>
                <a:noFill/>
              </a:ln>
              <a:solidFill>
                <a:sysClr val="windowText" lastClr="000000"/>
              </a:solidFill>
              <a:effectLst/>
              <a:latin typeface="Arial" charset="0"/>
              <a:ea typeface="굴림" pitchFamily="50" charset="-127"/>
            </a:endParaRPr>
          </a:p>
        </p:txBody>
      </p:sp>
      <p:sp>
        <p:nvSpPr>
          <p:cNvPr id="101" name="직사각형 100"/>
          <p:cNvSpPr/>
          <p:nvPr/>
        </p:nvSpPr>
        <p:spPr>
          <a:xfrm>
            <a:off x="3737513" y="1741752"/>
            <a:ext cx="957722" cy="61208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charset="0"/>
                <a:ea typeface="굴림" pitchFamily="50" charset="-127"/>
              </a:rPr>
              <a:t>View</a:t>
            </a:r>
          </a:p>
          <a:p>
            <a:pPr marL="0" marR="0" indent="0" algn="ctr" defTabSz="914400" rtl="0" eaLnBrk="1" fontAlgn="base" latin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dirty="0" smtClean="0">
                <a:solidFill>
                  <a:sysClr val="windowText" lastClr="000000"/>
                </a:solidFill>
                <a:latin typeface="Arial" charset="0"/>
                <a:ea typeface="굴림" pitchFamily="50" charset="-127"/>
              </a:rPr>
              <a:t>Composers</a:t>
            </a:r>
            <a:endParaRPr kumimoji="1" lang="ko-KR" altLang="en-US" sz="1200" b="0" i="0" u="none" strike="noStrike" cap="none" normalizeH="0" baseline="0" dirty="0" smtClean="0">
              <a:ln>
                <a:noFill/>
              </a:ln>
              <a:solidFill>
                <a:sysClr val="windowText" lastClr="000000"/>
              </a:solidFill>
              <a:effectLst/>
              <a:latin typeface="Arial" charset="0"/>
              <a:ea typeface="굴림" pitchFamily="50" charset="-127"/>
            </a:endParaRPr>
          </a:p>
        </p:txBody>
      </p:sp>
      <p:sp>
        <p:nvSpPr>
          <p:cNvPr id="102" name="직사각형 101"/>
          <p:cNvSpPr/>
          <p:nvPr/>
        </p:nvSpPr>
        <p:spPr>
          <a:xfrm>
            <a:off x="5495614" y="1741752"/>
            <a:ext cx="957722" cy="61208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charset="0"/>
                <a:ea typeface="굴림" pitchFamily="50" charset="-127"/>
              </a:rPr>
              <a:t>New Views</a:t>
            </a:r>
          </a:p>
          <a:p>
            <a:pPr marL="0" marR="0" indent="0" algn="ctr" defTabSz="914400" rtl="0" eaLnBrk="1" fontAlgn="base" latin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dirty="0" smtClean="0">
                <a:solidFill>
                  <a:sysClr val="windowText" lastClr="000000"/>
                </a:solidFill>
                <a:latin typeface="Arial" charset="0"/>
                <a:ea typeface="굴림" pitchFamily="50" charset="-127"/>
              </a:rPr>
              <a:t>of Product</a:t>
            </a:r>
            <a:endParaRPr kumimoji="1" lang="ko-KR" altLang="en-US" sz="1200" b="0" i="0" u="none" strike="noStrike" cap="none" normalizeH="0" baseline="0" dirty="0" smtClean="0">
              <a:ln>
                <a:noFill/>
              </a:ln>
              <a:solidFill>
                <a:sysClr val="windowText" lastClr="000000"/>
              </a:solidFill>
              <a:effectLst/>
              <a:latin typeface="Arial" charset="0"/>
              <a:ea typeface="굴림" pitchFamily="50" charset="-127"/>
            </a:endParaRPr>
          </a:p>
        </p:txBody>
      </p:sp>
      <p:cxnSp>
        <p:nvCxnSpPr>
          <p:cNvPr id="103" name="직선 화살표 연결선 102"/>
          <p:cNvCxnSpPr/>
          <p:nvPr/>
        </p:nvCxnSpPr>
        <p:spPr bwMode="auto">
          <a:xfrm flipV="1">
            <a:off x="4208443" y="2342869"/>
            <a:ext cx="7931" cy="488466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104" name="직선 화살표 연결선 103"/>
          <p:cNvCxnSpPr>
            <a:stCxn id="99" idx="2"/>
          </p:cNvCxnSpPr>
          <p:nvPr/>
        </p:nvCxnSpPr>
        <p:spPr bwMode="auto">
          <a:xfrm>
            <a:off x="2887402" y="2358924"/>
            <a:ext cx="0" cy="469466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105" name="직선 화살표 연결선 104"/>
          <p:cNvCxnSpPr>
            <a:stCxn id="98" idx="3"/>
            <a:endCxn id="99" idx="1"/>
          </p:cNvCxnSpPr>
          <p:nvPr/>
        </p:nvCxnSpPr>
        <p:spPr bwMode="auto">
          <a:xfrm flipV="1">
            <a:off x="1575445" y="2052883"/>
            <a:ext cx="833096" cy="5617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106" name="직선 화살표 연결선 105"/>
          <p:cNvCxnSpPr>
            <a:stCxn id="101" idx="3"/>
            <a:endCxn id="102" idx="1"/>
          </p:cNvCxnSpPr>
          <p:nvPr/>
        </p:nvCxnSpPr>
        <p:spPr bwMode="auto">
          <a:xfrm>
            <a:off x="4695235" y="2047793"/>
            <a:ext cx="800379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sp>
        <p:nvSpPr>
          <p:cNvPr id="107" name="TextBox 106"/>
          <p:cNvSpPr txBox="1"/>
          <p:nvPr/>
        </p:nvSpPr>
        <p:spPr>
          <a:xfrm>
            <a:off x="5422246" y="2358870"/>
            <a:ext cx="1085096" cy="27699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ysClr val="windowText" lastClr="000000"/>
                </a:solidFill>
              </a:rPr>
              <a:t>2</a:t>
            </a:r>
            <a:r>
              <a:rPr lang="en-US" altLang="ko-KR" sz="1200" dirty="0" smtClean="0">
                <a:solidFill>
                  <a:sysClr val="windowText" lastClr="000000"/>
                </a:solidFill>
              </a:rPr>
              <a:t>) </a:t>
            </a:r>
            <a:r>
              <a:rPr lang="ko-KR" altLang="en-US" sz="1200" dirty="0" smtClean="0">
                <a:solidFill>
                  <a:sysClr val="windowText" lastClr="000000"/>
                </a:solidFill>
              </a:rPr>
              <a:t>시각화</a:t>
            </a:r>
            <a:endParaRPr lang="ko-KR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108" name="굽은 화살표 107"/>
          <p:cNvSpPr/>
          <p:nvPr/>
        </p:nvSpPr>
        <p:spPr>
          <a:xfrm rot="5400000">
            <a:off x="1616788" y="2169847"/>
            <a:ext cx="777167" cy="653191"/>
          </a:xfrm>
          <a:prstGeom prst="bentArrow">
            <a:avLst>
              <a:gd name="adj1" fmla="val 27451"/>
              <a:gd name="adj2" fmla="val 25000"/>
              <a:gd name="adj3" fmla="val 33578"/>
              <a:gd name="adj4" fmla="val 37704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600" b="0" i="0" u="none" strike="noStrike" cap="none" normalizeH="0" baseline="0" smtClean="0">
              <a:ln>
                <a:noFill/>
              </a:ln>
              <a:solidFill>
                <a:sysClr val="windowText" lastClr="000000"/>
              </a:solidFill>
              <a:effectLst/>
              <a:latin typeface="Arial" charset="0"/>
              <a:ea typeface="굴림" pitchFamily="50" charset="-127"/>
            </a:endParaRPr>
          </a:p>
        </p:txBody>
      </p:sp>
      <p:sp>
        <p:nvSpPr>
          <p:cNvPr id="109" name="굽은 화살표 108"/>
          <p:cNvSpPr/>
          <p:nvPr/>
        </p:nvSpPr>
        <p:spPr>
          <a:xfrm>
            <a:off x="4771809" y="2051308"/>
            <a:ext cx="658421" cy="834835"/>
          </a:xfrm>
          <a:prstGeom prst="bentArrow">
            <a:avLst>
              <a:gd name="adj1" fmla="val 23775"/>
              <a:gd name="adj2" fmla="val 32352"/>
              <a:gd name="adj3" fmla="val 40931"/>
              <a:gd name="adj4" fmla="val 37704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600" b="0" i="0" u="none" strike="noStrike" cap="none" normalizeH="0" baseline="0" smtClean="0">
              <a:ln>
                <a:noFill/>
              </a:ln>
              <a:solidFill>
                <a:sysClr val="windowText" lastClr="000000"/>
              </a:solidFill>
              <a:effectLst/>
              <a:latin typeface="Arial" charset="0"/>
              <a:ea typeface="굴림" pitchFamily="50" charset="-127"/>
            </a:endParaRPr>
          </a:p>
        </p:txBody>
      </p:sp>
      <p:cxnSp>
        <p:nvCxnSpPr>
          <p:cNvPr id="110" name="직선 화살표 연결선 109"/>
          <p:cNvCxnSpPr>
            <a:stCxn id="100" idx="2"/>
            <a:endCxn id="115" idx="0"/>
          </p:cNvCxnSpPr>
          <p:nvPr/>
        </p:nvCxnSpPr>
        <p:spPr bwMode="auto">
          <a:xfrm>
            <a:off x="3560013" y="3440472"/>
            <a:ext cx="0" cy="514818"/>
          </a:xfrm>
          <a:prstGeom prst="straightConnector1">
            <a:avLst/>
          </a:prstGeom>
          <a:ln>
            <a:headEnd type="oval" w="med" len="med"/>
            <a:tailEnd type="arrow" w="med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111" name="직선 화살표 연결선 110"/>
          <p:cNvCxnSpPr>
            <a:stCxn id="99" idx="0"/>
            <a:endCxn id="114" idx="2"/>
          </p:cNvCxnSpPr>
          <p:nvPr/>
        </p:nvCxnSpPr>
        <p:spPr bwMode="auto">
          <a:xfrm flipV="1">
            <a:off x="2887402" y="1318574"/>
            <a:ext cx="0" cy="428268"/>
          </a:xfrm>
          <a:prstGeom prst="straightConnector1">
            <a:avLst/>
          </a:prstGeom>
          <a:ln>
            <a:headEnd type="oval" w="med" len="med"/>
            <a:tailEnd type="arrow" w="med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113" name="직선 화살표 연결선 112"/>
          <p:cNvCxnSpPr>
            <a:stCxn id="101" idx="0"/>
            <a:endCxn id="116" idx="2"/>
          </p:cNvCxnSpPr>
          <p:nvPr/>
        </p:nvCxnSpPr>
        <p:spPr bwMode="auto">
          <a:xfrm flipV="1">
            <a:off x="4216374" y="1323761"/>
            <a:ext cx="1" cy="417991"/>
          </a:xfrm>
          <a:prstGeom prst="straightConnector1">
            <a:avLst/>
          </a:prstGeom>
          <a:ln>
            <a:headEnd type="oval" w="med" len="med"/>
            <a:tailEnd type="arrow" w="med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pic>
        <p:nvPicPr>
          <p:cNvPr id="115" name="그림 1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870" y="3955290"/>
            <a:ext cx="1638285" cy="415234"/>
          </a:xfrm>
          <a:prstGeom prst="roundRect">
            <a:avLst>
              <a:gd name="adj" fmla="val 18712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16" name="그림 1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013" y="831343"/>
            <a:ext cx="1195907" cy="492418"/>
          </a:xfrm>
          <a:prstGeom prst="roundRect">
            <a:avLst>
              <a:gd name="adj" fmla="val 13535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17" name="그림 1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5409" y="3115036"/>
            <a:ext cx="644817" cy="948259"/>
          </a:xfrm>
          <a:prstGeom prst="roundRect">
            <a:avLst>
              <a:gd name="adj" fmla="val 4167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118" name="TextBox 117"/>
          <p:cNvSpPr txBox="1"/>
          <p:nvPr/>
        </p:nvSpPr>
        <p:spPr>
          <a:xfrm>
            <a:off x="539053" y="2364541"/>
            <a:ext cx="1085096" cy="27699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solidFill>
                  <a:sysClr val="windowText" lastClr="000000"/>
                </a:solidFill>
              </a:rPr>
              <a:t>1) </a:t>
            </a:r>
            <a:r>
              <a:rPr lang="ko-KR" altLang="en-US" sz="1200" dirty="0" smtClean="0">
                <a:solidFill>
                  <a:sysClr val="windowText" lastClr="000000"/>
                </a:solidFill>
              </a:rPr>
              <a:t>정보 추출</a:t>
            </a:r>
            <a:endParaRPr lang="ko-KR" altLang="en-US" dirty="0">
              <a:solidFill>
                <a:sysClr val="windowText" lastClr="000000"/>
              </a:solidFill>
            </a:endParaRP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5239" y="880011"/>
            <a:ext cx="1550634" cy="438563"/>
          </a:xfrm>
          <a:prstGeom prst="roundRect">
            <a:avLst>
              <a:gd name="adj" fmla="val 1845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grpSp>
        <p:nvGrpSpPr>
          <p:cNvPr id="4" name="그룹 3"/>
          <p:cNvGrpSpPr/>
          <p:nvPr/>
        </p:nvGrpSpPr>
        <p:grpSpPr>
          <a:xfrm>
            <a:off x="2204864" y="801767"/>
            <a:ext cx="1299806" cy="524924"/>
            <a:chOff x="2204864" y="801767"/>
            <a:chExt cx="1299806" cy="524924"/>
          </a:xfrm>
        </p:grpSpPr>
        <p:sp>
          <p:nvSpPr>
            <p:cNvPr id="34" name="모서리가 둥근 직사각형 33"/>
            <p:cNvSpPr/>
            <p:nvPr/>
          </p:nvSpPr>
          <p:spPr>
            <a:xfrm>
              <a:off x="2204864" y="801767"/>
              <a:ext cx="1299806" cy="524924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altLang="ko-KR" sz="1400" dirty="0" smtClean="0">
                  <a:solidFill>
                    <a:sysClr val="windowText" lastClr="000000"/>
                  </a:solidFill>
                </a:rPr>
                <a:t>Java</a:t>
              </a:r>
            </a:p>
            <a:p>
              <a:pPr algn="r"/>
              <a:r>
                <a:rPr lang="en-US" altLang="ko-KR" sz="1400" dirty="0" smtClean="0">
                  <a:solidFill>
                    <a:sysClr val="windowText" lastClr="000000"/>
                  </a:solidFill>
                </a:rPr>
                <a:t>Parser</a:t>
              </a:r>
              <a:endParaRPr lang="ko-KR" altLang="en-US" sz="140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5" name="그림 3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438" y="831343"/>
              <a:ext cx="548683" cy="459566"/>
            </a:xfrm>
            <a:prstGeom prst="rect">
              <a:avLst/>
            </a:prstGeom>
          </p:spPr>
        </p:pic>
      </p:grpSp>
      <p:cxnSp>
        <p:nvCxnSpPr>
          <p:cNvPr id="6" name="꺾인 연결선 5"/>
          <p:cNvCxnSpPr>
            <a:stCxn id="117" idx="1"/>
            <a:endCxn id="98" idx="1"/>
          </p:cNvCxnSpPr>
          <p:nvPr/>
        </p:nvCxnSpPr>
        <p:spPr>
          <a:xfrm rot="10800000">
            <a:off x="617723" y="2058500"/>
            <a:ext cx="347686" cy="1530666"/>
          </a:xfrm>
          <a:prstGeom prst="bentConnector3">
            <a:avLst>
              <a:gd name="adj1" fmla="val 165749"/>
            </a:avLst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93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5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15943" y="1491630"/>
            <a:ext cx="972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dirty="0">
                <a:solidFill>
                  <a:schemeClr val="bg1"/>
                </a:solidFill>
                <a:latin typeface="+mn-ea"/>
              </a:rPr>
              <a:t>2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8198" y="2534721"/>
            <a:ext cx="1841605" cy="469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Java Parser</a:t>
            </a:r>
            <a:endParaRPr lang="ko-KR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2726922" y="2463738"/>
            <a:ext cx="1404156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661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908720" y="454920"/>
            <a:ext cx="576064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5"/>
          <p:cNvSpPr/>
          <p:nvPr/>
        </p:nvSpPr>
        <p:spPr>
          <a:xfrm>
            <a:off x="6507342" y="427255"/>
            <a:ext cx="162018" cy="55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latin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88559" y="339502"/>
            <a:ext cx="16741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spc="-113" dirty="0" smtClean="0">
                <a:latin typeface="+mn-ea"/>
              </a:rPr>
              <a:t>Java</a:t>
            </a:r>
            <a:r>
              <a:rPr lang="ko-KR" altLang="en-US" sz="1050" spc="-113" dirty="0" smtClean="0">
                <a:latin typeface="+mn-ea"/>
              </a:rPr>
              <a:t> </a:t>
            </a:r>
            <a:r>
              <a:rPr lang="en-US" altLang="ko-KR" sz="1050" spc="-113" dirty="0" smtClean="0">
                <a:latin typeface="+mn-ea"/>
              </a:rPr>
              <a:t>Parser</a:t>
            </a:r>
            <a:endParaRPr lang="ko-KR" altLang="en-US" sz="1050" spc="-113" dirty="0">
              <a:latin typeface="+mn-ea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188640" y="4632316"/>
            <a:ext cx="648072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직사각형 8"/>
          <p:cNvSpPr/>
          <p:nvPr/>
        </p:nvSpPr>
        <p:spPr>
          <a:xfrm>
            <a:off x="188640" y="4604651"/>
            <a:ext cx="162018" cy="55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latin typeface="+mn-ea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2306747" y="1228246"/>
            <a:ext cx="2244506" cy="57606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TypeDeclaration</a:t>
            </a:r>
            <a:endParaRPr lang="en-US" altLang="ko-K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620688" y="2757202"/>
            <a:ext cx="2244506" cy="85616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FieldDeclaration</a:t>
            </a:r>
            <a:endParaRPr lang="en-US" altLang="ko-K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3958235" y="2757202"/>
            <a:ext cx="2532052" cy="856165"/>
          </a:xfrm>
          <a:prstGeom prst="roundRect">
            <a:avLst/>
          </a:prstGeom>
          <a:solidFill>
            <a:srgbClr val="9B393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MethodDeclaration</a:t>
            </a:r>
            <a:endParaRPr lang="en-US" altLang="ko-K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꺾인 연결선 9"/>
          <p:cNvCxnSpPr>
            <a:stCxn id="2" idx="2"/>
            <a:endCxn id="12" idx="0"/>
          </p:cNvCxnSpPr>
          <p:nvPr/>
        </p:nvCxnSpPr>
        <p:spPr>
          <a:xfrm rot="5400000">
            <a:off x="2109525" y="1437727"/>
            <a:ext cx="952892" cy="1686059"/>
          </a:xfrm>
          <a:prstGeom prst="bentConnector3">
            <a:avLst/>
          </a:prstGeom>
          <a:ln>
            <a:prstDash val="sysDot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꺾인 연결선 16"/>
          <p:cNvCxnSpPr>
            <a:stCxn id="2" idx="2"/>
            <a:endCxn id="16" idx="0"/>
          </p:cNvCxnSpPr>
          <p:nvPr/>
        </p:nvCxnSpPr>
        <p:spPr>
          <a:xfrm rot="16200000" flipH="1">
            <a:off x="3850184" y="1383125"/>
            <a:ext cx="952892" cy="1795261"/>
          </a:xfrm>
          <a:prstGeom prst="bentConnector3">
            <a:avLst/>
          </a:prstGeom>
          <a:ln>
            <a:prstDash val="sysDot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72588" y="3776722"/>
            <a:ext cx="2340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400" b="1" dirty="0" smtClean="0"/>
              <a:t>인스턴스 변수 선언 등의</a:t>
            </a:r>
            <a:r>
              <a:rPr lang="en-US" altLang="ko-KR" sz="1400" b="1" dirty="0" smtClean="0"/>
              <a:t/>
            </a:r>
            <a:br>
              <a:rPr lang="en-US" altLang="ko-KR" sz="1400" b="1" dirty="0" smtClean="0"/>
            </a:br>
            <a:r>
              <a:rPr lang="ko-KR" altLang="en-US" sz="1400" b="1" dirty="0" smtClean="0"/>
              <a:t>클래스 내의 소스 코드들</a:t>
            </a:r>
            <a:endParaRPr lang="en-US" altLang="ko-KR" sz="1400" b="1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4264703" y="3776722"/>
            <a:ext cx="1919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400" b="1" dirty="0" smtClean="0"/>
              <a:t>클래스 내에 선언된</a:t>
            </a:r>
            <a:r>
              <a:rPr lang="en-US" altLang="ko-KR" sz="1400" b="1" dirty="0" smtClean="0"/>
              <a:t/>
            </a:r>
            <a:br>
              <a:rPr lang="en-US" altLang="ko-KR" sz="1400" b="1" dirty="0" smtClean="0"/>
            </a:br>
            <a:r>
              <a:rPr lang="ko-KR" altLang="en-US" sz="1400" b="1" dirty="0" smtClean="0"/>
              <a:t>메서드의 정보</a:t>
            </a:r>
            <a:endParaRPr lang="en-US" altLang="ko-KR" sz="1400" b="1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2348414" y="794255"/>
            <a:ext cx="21611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400" b="1" dirty="0" smtClean="0"/>
              <a:t>클래스 안의 전체 내용</a:t>
            </a:r>
            <a:endParaRPr lang="en-US" altLang="ko-KR" sz="1400" b="1" dirty="0" smtClean="0"/>
          </a:p>
        </p:txBody>
      </p:sp>
    </p:spTree>
    <p:extLst>
      <p:ext uri="{BB962C8B-B14F-4D97-AF65-F5344CB8AC3E}">
        <p14:creationId xmlns:p14="http://schemas.microsoft.com/office/powerpoint/2010/main" val="339096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/>
          <p:cNvCxnSpPr/>
          <p:nvPr/>
        </p:nvCxnSpPr>
        <p:spPr>
          <a:xfrm>
            <a:off x="188640" y="4704324"/>
            <a:ext cx="648072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888120" y="454920"/>
            <a:ext cx="5781241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188640" y="4676659"/>
            <a:ext cx="162018" cy="55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latin typeface="+mn-ea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507342" y="427255"/>
            <a:ext cx="162018" cy="55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388559" y="339502"/>
            <a:ext cx="16741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spc="-113" dirty="0" smtClean="0">
                <a:latin typeface="+mn-ea"/>
              </a:rPr>
              <a:t>Java Parser</a:t>
            </a:r>
            <a:endParaRPr lang="ko-KR" altLang="en-US" sz="1050" spc="-113" dirty="0">
              <a:latin typeface="+mn-ea"/>
            </a:endParaRPr>
          </a:p>
        </p:txBody>
      </p:sp>
      <p:sp>
        <p:nvSpPr>
          <p:cNvPr id="25" name="모서리가 둥근 직사각형 24"/>
          <p:cNvSpPr/>
          <p:nvPr/>
        </p:nvSpPr>
        <p:spPr>
          <a:xfrm>
            <a:off x="2306747" y="843559"/>
            <a:ext cx="2244506" cy="57606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FieldDeclaration</a:t>
            </a:r>
            <a:endParaRPr lang="en-US" altLang="ko-K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모서리가 둥근 직사각형 25"/>
          <p:cNvSpPr/>
          <p:nvPr/>
        </p:nvSpPr>
        <p:spPr>
          <a:xfrm>
            <a:off x="269649" y="2170213"/>
            <a:ext cx="1431159" cy="57606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Modifier</a:t>
            </a:r>
            <a:endParaRPr lang="en-US" altLang="ko-K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모서리가 둥근 직사각형 26"/>
          <p:cNvSpPr/>
          <p:nvPr/>
        </p:nvSpPr>
        <p:spPr>
          <a:xfrm>
            <a:off x="3656020" y="2170213"/>
            <a:ext cx="2552095" cy="576064"/>
          </a:xfrm>
          <a:prstGeom prst="roundRect">
            <a:avLst/>
          </a:prstGeom>
          <a:solidFill>
            <a:srgbClr val="1B355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VariableDeclaration</a:t>
            </a:r>
            <a:endParaRPr lang="en-US" altLang="ko-K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모서리가 둥근 직사각형 27"/>
          <p:cNvSpPr/>
          <p:nvPr/>
        </p:nvSpPr>
        <p:spPr>
          <a:xfrm>
            <a:off x="2918504" y="3496867"/>
            <a:ext cx="1230576" cy="57606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Name</a:t>
            </a:r>
            <a:endParaRPr lang="en-US" altLang="ko-K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모서리가 둥근 직사각형 28"/>
          <p:cNvSpPr/>
          <p:nvPr/>
        </p:nvSpPr>
        <p:spPr>
          <a:xfrm>
            <a:off x="4932068" y="3496867"/>
            <a:ext cx="1561985" cy="576064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Initializer</a:t>
            </a:r>
            <a:endParaRPr lang="en-US" altLang="ko-K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0" name="꺾인 연결선 29"/>
          <p:cNvCxnSpPr>
            <a:stCxn id="25" idx="2"/>
            <a:endCxn id="26" idx="0"/>
          </p:cNvCxnSpPr>
          <p:nvPr/>
        </p:nvCxnSpPr>
        <p:spPr>
          <a:xfrm rot="5400000">
            <a:off x="1831820" y="573033"/>
            <a:ext cx="750590" cy="2443771"/>
          </a:xfrm>
          <a:prstGeom prst="bentConnector3">
            <a:avLst>
              <a:gd name="adj1" fmla="val 50000"/>
            </a:avLst>
          </a:prstGeom>
          <a:ln>
            <a:prstDash val="sysDot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꺾인 연결선 30"/>
          <p:cNvCxnSpPr>
            <a:stCxn id="25" idx="2"/>
            <a:endCxn id="27" idx="0"/>
          </p:cNvCxnSpPr>
          <p:nvPr/>
        </p:nvCxnSpPr>
        <p:spPr>
          <a:xfrm rot="16200000" flipH="1">
            <a:off x="3805239" y="1043384"/>
            <a:ext cx="750590" cy="1503068"/>
          </a:xfrm>
          <a:prstGeom prst="bentConnector3">
            <a:avLst>
              <a:gd name="adj1" fmla="val 50000"/>
            </a:avLst>
          </a:prstGeom>
          <a:ln>
            <a:prstDash val="sysDot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꺾인 연결선 35"/>
          <p:cNvCxnSpPr>
            <a:stCxn id="27" idx="2"/>
            <a:endCxn id="28" idx="0"/>
          </p:cNvCxnSpPr>
          <p:nvPr/>
        </p:nvCxnSpPr>
        <p:spPr>
          <a:xfrm rot="5400000">
            <a:off x="3857635" y="2422434"/>
            <a:ext cx="750590" cy="1398276"/>
          </a:xfrm>
          <a:prstGeom prst="bentConnector3">
            <a:avLst>
              <a:gd name="adj1" fmla="val 50000"/>
            </a:avLst>
          </a:prstGeom>
          <a:ln>
            <a:prstDash val="sysDot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꺾인 연결선 36"/>
          <p:cNvCxnSpPr>
            <a:stCxn id="27" idx="2"/>
            <a:endCxn id="29" idx="0"/>
          </p:cNvCxnSpPr>
          <p:nvPr/>
        </p:nvCxnSpPr>
        <p:spPr>
          <a:xfrm rot="16200000" flipH="1">
            <a:off x="4947269" y="2731075"/>
            <a:ext cx="750590" cy="780993"/>
          </a:xfrm>
          <a:prstGeom prst="bentConnector3">
            <a:avLst>
              <a:gd name="adj1" fmla="val 50000"/>
            </a:avLst>
          </a:prstGeom>
          <a:ln>
            <a:prstDash val="sysDot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모서리가 둥근 직사각형 41"/>
          <p:cNvSpPr/>
          <p:nvPr/>
        </p:nvSpPr>
        <p:spPr>
          <a:xfrm>
            <a:off x="2003265" y="2160688"/>
            <a:ext cx="1230576" cy="5760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</a:t>
            </a:r>
            <a:endParaRPr lang="en-US" altLang="ko-K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7" name="꺾인 연결선 46"/>
          <p:cNvCxnSpPr>
            <a:stCxn id="25" idx="2"/>
            <a:endCxn id="42" idx="0"/>
          </p:cNvCxnSpPr>
          <p:nvPr/>
        </p:nvCxnSpPr>
        <p:spPr>
          <a:xfrm rot="5400000">
            <a:off x="2653245" y="1384932"/>
            <a:ext cx="741065" cy="810447"/>
          </a:xfrm>
          <a:prstGeom prst="bentConnector3">
            <a:avLst>
              <a:gd name="adj1" fmla="val 50000"/>
            </a:avLst>
          </a:prstGeom>
          <a:ln>
            <a:prstDash val="sysDot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46697" y="2865799"/>
            <a:ext cx="1489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200" b="1" dirty="0" smtClean="0"/>
              <a:t>인스턴스 변수의</a:t>
            </a:r>
            <a:r>
              <a:rPr lang="en-US" altLang="ko-KR" sz="1200" b="1" dirty="0" smtClean="0"/>
              <a:t/>
            </a:r>
            <a:br>
              <a:rPr lang="en-US" altLang="ko-KR" sz="1200" b="1" dirty="0" smtClean="0"/>
            </a:br>
            <a:r>
              <a:rPr lang="ko-KR" altLang="en-US" sz="1200" b="1" dirty="0" err="1" smtClean="0"/>
              <a:t>접근자</a:t>
            </a:r>
            <a:r>
              <a:rPr lang="ko-KR" altLang="en-US" sz="1200" b="1" dirty="0" smtClean="0"/>
              <a:t> 정보</a:t>
            </a:r>
            <a:endParaRPr lang="en-US" altLang="ko-KR" sz="1200" b="1" dirty="0" smtClean="0"/>
          </a:p>
        </p:txBody>
      </p:sp>
      <p:sp>
        <p:nvSpPr>
          <p:cNvPr id="52" name="TextBox 51"/>
          <p:cNvSpPr txBox="1"/>
          <p:nvPr/>
        </p:nvSpPr>
        <p:spPr>
          <a:xfrm>
            <a:off x="1873798" y="2858439"/>
            <a:ext cx="1489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200" b="1" dirty="0" smtClean="0"/>
              <a:t>인스턴스 변수의</a:t>
            </a:r>
            <a:r>
              <a:rPr lang="en-US" altLang="ko-KR" sz="1200" b="1" dirty="0" smtClean="0"/>
              <a:t/>
            </a:r>
            <a:br>
              <a:rPr lang="en-US" altLang="ko-KR" sz="1200" b="1" dirty="0" smtClean="0"/>
            </a:br>
            <a:r>
              <a:rPr lang="ko-KR" altLang="en-US" sz="1200" b="1" dirty="0" smtClean="0"/>
              <a:t>타입 정보</a:t>
            </a:r>
            <a:endParaRPr lang="en-US" altLang="ko-KR" sz="1200" b="1" dirty="0" smtClean="0"/>
          </a:p>
        </p:txBody>
      </p:sp>
      <p:sp>
        <p:nvSpPr>
          <p:cNvPr id="53" name="TextBox 52"/>
          <p:cNvSpPr txBox="1"/>
          <p:nvPr/>
        </p:nvSpPr>
        <p:spPr>
          <a:xfrm>
            <a:off x="5045249" y="4100596"/>
            <a:ext cx="1335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200" b="1" dirty="0" smtClean="0"/>
              <a:t>변수에 입력된</a:t>
            </a:r>
            <a:r>
              <a:rPr lang="en-US" altLang="ko-KR" sz="1200" b="1" dirty="0"/>
              <a:t/>
            </a:r>
            <a:br>
              <a:rPr lang="en-US" altLang="ko-KR" sz="1200" b="1" dirty="0"/>
            </a:br>
            <a:r>
              <a:rPr lang="ko-KR" altLang="en-US" sz="1200" b="1" dirty="0" smtClean="0"/>
              <a:t>값의 정보</a:t>
            </a:r>
            <a:endParaRPr lang="en-US" altLang="ko-KR" sz="1200" b="1" dirty="0" smtClean="0"/>
          </a:p>
        </p:txBody>
      </p:sp>
      <p:sp>
        <p:nvSpPr>
          <p:cNvPr id="54" name="TextBox 53"/>
          <p:cNvSpPr txBox="1"/>
          <p:nvPr/>
        </p:nvSpPr>
        <p:spPr>
          <a:xfrm>
            <a:off x="2789037" y="4097045"/>
            <a:ext cx="1489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200" b="1" dirty="0" smtClean="0"/>
              <a:t>인스턴스 변수의</a:t>
            </a:r>
            <a:r>
              <a:rPr lang="en-US" altLang="ko-KR" sz="1200" b="1" dirty="0" smtClean="0"/>
              <a:t/>
            </a:r>
            <a:br>
              <a:rPr lang="en-US" altLang="ko-KR" sz="1200" b="1" dirty="0" smtClean="0"/>
            </a:br>
            <a:r>
              <a:rPr lang="ko-KR" altLang="en-US" sz="1200" b="1" dirty="0" smtClean="0"/>
              <a:t>이름 정보</a:t>
            </a:r>
            <a:endParaRPr lang="en-US" altLang="ko-KR" sz="1200" b="1" dirty="0" smtClean="0"/>
          </a:p>
        </p:txBody>
      </p:sp>
    </p:spTree>
    <p:extLst>
      <p:ext uri="{BB962C8B-B14F-4D97-AF65-F5344CB8AC3E}">
        <p14:creationId xmlns:p14="http://schemas.microsoft.com/office/powerpoint/2010/main" val="357843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23557</TotalTime>
  <Words>1067</Words>
  <Application>Microsoft Office PowerPoint</Application>
  <PresentationFormat>사용자 지정</PresentationFormat>
  <Paragraphs>317</Paragraphs>
  <Slides>23</Slides>
  <Notes>20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23</vt:i4>
      </vt:variant>
    </vt:vector>
  </HeadingPairs>
  <TitlesOfParts>
    <vt:vector size="29" baseType="lpstr">
      <vt:lpstr>Arial</vt:lpstr>
      <vt:lpstr>Wingdings</vt:lpstr>
      <vt:lpstr>굴림</vt:lpstr>
      <vt:lpstr>Copperplate Gothic Light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R&amp;D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Microsoft Corporation</dc:creator>
  <cp:lastModifiedBy>Jihoon</cp:lastModifiedBy>
  <cp:revision>214</cp:revision>
  <cp:lastPrinted>2016-11-04T09:35:09Z</cp:lastPrinted>
  <dcterms:created xsi:type="dcterms:W3CDTF">2006-10-05T04:04:58Z</dcterms:created>
  <dcterms:modified xsi:type="dcterms:W3CDTF">2017-04-28T00:30:21Z</dcterms:modified>
</cp:coreProperties>
</file>