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258" r:id="rId3"/>
    <p:sldId id="259" r:id="rId4"/>
    <p:sldId id="261" r:id="rId5"/>
    <p:sldId id="285" r:id="rId6"/>
    <p:sldId id="264" r:id="rId7"/>
    <p:sldId id="287" r:id="rId8"/>
    <p:sldId id="288" r:id="rId9"/>
    <p:sldId id="286" r:id="rId10"/>
    <p:sldId id="284" r:id="rId11"/>
    <p:sldId id="265" r:id="rId12"/>
    <p:sldId id="268" r:id="rId13"/>
    <p:sldId id="269" r:id="rId14"/>
    <p:sldId id="270" r:id="rId15"/>
    <p:sldId id="271" r:id="rId16"/>
    <p:sldId id="280" r:id="rId17"/>
    <p:sldId id="281" r:id="rId18"/>
    <p:sldId id="282" r:id="rId19"/>
    <p:sldId id="283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E"/>
    <a:srgbClr val="D5D5D5"/>
    <a:srgbClr val="FFCB37"/>
    <a:srgbClr val="CDFFFE"/>
    <a:srgbClr val="D0FFBD"/>
    <a:srgbClr val="F2FF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1129" autoAdjust="0"/>
  </p:normalViewPr>
  <p:slideViewPr>
    <p:cSldViewPr snapToGrid="0">
      <p:cViewPr varScale="1">
        <p:scale>
          <a:sx n="82" d="100"/>
          <a:sy n="82" d="100"/>
        </p:scale>
        <p:origin x="24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9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F1DBA-F788-4EC7-9F22-88E8526AA3F1}" type="datetimeFigureOut">
              <a:rPr lang="ko-KR" altLang="en-US" smtClean="0"/>
              <a:t>2018-11-03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C5DD1-20C8-481B-88A8-B8B9B3A72C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2917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실무적인 관점에서 </a:t>
            </a:r>
            <a:r>
              <a:rPr lang="en-US" altLang="ko-KR" dirty="0" smtClean="0"/>
              <a:t>Refactoring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Priority</a:t>
            </a:r>
            <a:r>
              <a:rPr lang="ko-KR" altLang="en-US" dirty="0" smtClean="0"/>
              <a:t>화의 체계적인 </a:t>
            </a:r>
            <a:r>
              <a:rPr lang="en-US" altLang="ko-KR" dirty="0" smtClean="0"/>
              <a:t>Solution </a:t>
            </a:r>
            <a:r>
              <a:rPr lang="ko-KR" altLang="en-US" dirty="0" smtClean="0"/>
              <a:t>제안</a:t>
            </a:r>
            <a:endParaRPr lang="en-US" altLang="ko-KR" dirty="0" smtClean="0"/>
          </a:p>
          <a:p>
            <a:r>
              <a:rPr lang="en-US" altLang="ko-KR" dirty="0" smtClean="0"/>
              <a:t>22</a:t>
            </a:r>
            <a:r>
              <a:rPr lang="ko-KR" altLang="en-US" dirty="0" smtClean="0"/>
              <a:t>가지의 </a:t>
            </a:r>
            <a:r>
              <a:rPr lang="en-US" altLang="ko-KR" dirty="0" smtClean="0"/>
              <a:t>Bad Smell </a:t>
            </a:r>
            <a:r>
              <a:rPr lang="ko-KR" altLang="en-US" dirty="0" smtClean="0"/>
              <a:t>중 유지보수 차원에서 </a:t>
            </a:r>
            <a:r>
              <a:rPr lang="en-US" altLang="ko-KR" dirty="0" smtClean="0"/>
              <a:t>7</a:t>
            </a:r>
            <a:r>
              <a:rPr lang="ko-KR" altLang="en-US" dirty="0" smtClean="0"/>
              <a:t>개를 먼저 찾았다</a:t>
            </a:r>
            <a:r>
              <a:rPr lang="en-US" altLang="ko-KR" dirty="0" smtClean="0"/>
              <a:t>. Reproduction</a:t>
            </a:r>
            <a:r>
              <a:rPr lang="ko-KR" altLang="en-US" dirty="0" smtClean="0"/>
              <a:t>을 위해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Call by value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Call</a:t>
            </a:r>
            <a:r>
              <a:rPr lang="en-US" altLang="ko-KR" baseline="0" dirty="0" smtClean="0"/>
              <a:t> by reference </a:t>
            </a:r>
            <a:r>
              <a:rPr lang="ko-KR" altLang="en-US" baseline="0" dirty="0" smtClean="0"/>
              <a:t>의 개수 차이</a:t>
            </a:r>
            <a:r>
              <a:rPr lang="en-US" altLang="ko-KR" baseline="0" dirty="0" smtClean="0"/>
              <a:t>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F090C-C392-4741-85B4-5A4258BAABB9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29102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비즈니스 프로세스를 통해 비즈니스 서비스 운영이 이루어지는 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F090C-C392-4741-85B4-5A4258BAABB9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84784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융합서비스는 통합 </a:t>
            </a:r>
            <a:r>
              <a:rPr lang="ko-KR" altLang="en-US" dirty="0" err="1" smtClean="0"/>
              <a:t>포털을</a:t>
            </a:r>
            <a:r>
              <a:rPr lang="ko-KR" altLang="en-US" dirty="0" smtClean="0"/>
              <a:t> 통해 제공한다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융합서비스는 비즈니스 규칙에 의해 동작되며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접속사용자 또는 사용자로 이루어진 가상조직에서는 서비스를 접근한다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공통 응용환경은 서비스 </a:t>
            </a:r>
            <a:r>
              <a:rPr lang="ko-KR" altLang="en-US" dirty="0" err="1" smtClean="0"/>
              <a:t>게이트웨이로</a:t>
            </a:r>
            <a:r>
              <a:rPr lang="ko-KR" altLang="en-US" dirty="0" smtClean="0"/>
              <a:t> 표현하며 내부 및 외부 서비스 연계 수행을 담당한다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서비스 통합을 담당하는 서비스 </a:t>
            </a:r>
            <a:r>
              <a:rPr lang="ko-KR" altLang="en-US" dirty="0" err="1" smtClean="0"/>
              <a:t>게이트웨이는</a:t>
            </a:r>
            <a:r>
              <a:rPr lang="ko-KR" altLang="en-US" dirty="0" smtClean="0"/>
              <a:t> 기존 서비스 전달을 위한 하부구조를 지원하며</a:t>
            </a:r>
            <a:r>
              <a:rPr lang="en-US" altLang="ko-KR" dirty="0" smtClean="0"/>
              <a:t>,</a:t>
            </a:r>
          </a:p>
          <a:p>
            <a:r>
              <a:rPr lang="ko-KR" altLang="en-US" dirty="0" smtClean="0"/>
              <a:t>신규 사용자의 융합서비스 접근 시 균일한 인터페이스를 통한 공유 서비스로서 동작할 수 있는 접근 방식이 </a:t>
            </a:r>
            <a:r>
              <a:rPr lang="ko-KR" altLang="en-US" smtClean="0"/>
              <a:t>고려되어야 한다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F090C-C392-4741-85B4-5A4258BAABB9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91832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유지보수 관점에서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F090C-C392-4741-85B4-5A4258BAABB9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18369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F090C-C392-4741-85B4-5A4258BAABB9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24874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F090C-C392-4741-85B4-5A4258BAABB9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8685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F090C-C392-4741-85B4-5A4258BAABB9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17843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F090C-C392-4741-85B4-5A4258BAABB9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61241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C5DD1-20C8-481B-88A8-B8B9B3A72C86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12697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F090C-C392-4741-85B4-5A4258BAABB9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5011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C5DD1-20C8-481B-88A8-B8B9B3A72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3063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유지보수 관점에서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F090C-C392-4741-85B4-5A4258BAABB9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3291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 smtClean="0"/>
              <a:t>최근 </a:t>
            </a:r>
            <a:r>
              <a:rPr lang="ko-KR" altLang="en-US" dirty="0" err="1" smtClean="0"/>
              <a:t>오픈사이언스를</a:t>
            </a:r>
            <a:r>
              <a:rPr lang="ko-KR" altLang="en-US" dirty="0" smtClean="0"/>
              <a:t> 위한 플랫폼 개발이 국내외적으로 이루어지고 있으며</a:t>
            </a:r>
            <a:r>
              <a:rPr lang="en-US" altLang="ko-KR" dirty="0" smtClean="0"/>
              <a:t>,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 smtClean="0"/>
              <a:t>과학기술 지식인프라의 데이터 처리 및 서비스 운영을 분석하여</a:t>
            </a:r>
            <a:endParaRPr lang="en-US" altLang="ko-KR" dirty="0" smtClean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 smtClean="0"/>
              <a:t>과학기술 지식인프라의 성과확산을 위한</a:t>
            </a:r>
            <a:endParaRPr lang="en-US" altLang="ko-KR" dirty="0" smtClean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 smtClean="0"/>
              <a:t>시스템 개발에 대한 요구가 증가하고 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F090C-C392-4741-85B4-5A4258BAABB9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5427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과학기술 지식인프라는 개별 정보서비스를 통해 서비스 결과 전달이 사용자에게 제한적으로 제공됨으로써 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정보섬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(information island)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문제를 가질 수 있으며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연구 활동 전주기 관리에 필요한 서비스 연동을 통한 신규지식 획득과 융합연구 지원의 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제약점을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갖는다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ko-KR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F090C-C392-4741-85B4-5A4258BAABB9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641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F090C-C392-4741-85B4-5A4258BAABB9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79275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 latinLnBrk="1"/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인터넷과 관련된 기술들의 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벌전과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더불어 전자 거래가 확산되면서 국가적인 차원의 전자거래 활성화 방안을 마련하고 있다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fontAlgn="base" latinLnBrk="1"/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기업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소비자간 거래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(B2C)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는 관계적인 측면에서 한 고객을 만나면 장기적인 관계라기보다는 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회성 관계일 확률이 높다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fontAlgn="base" latinLnBrk="1"/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그러나 기업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기업 간 전자거래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(B2B)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는 기업고객을 대상으로 하기 때문에 제품이 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고객사로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납품되었을 때 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고객사는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어떤 가치를 얻을 수 있는가를 명확하게 제시할 수 있어야 하고 그 가치가 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고객사가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추구하는 방향과 일치해야 한다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fontAlgn="base" latinLnBrk="1"/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이를 활성화시키기 위해서는 기업 간에 구조화된 정보를 교환할 수 있는 공통의 언어가 필요하다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1"/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많은 조직들은 공통된 비즈니스와 네트워크를 연결하기 위해 전자 기반의 새로운 프레임워크를 개발하기로 하였다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fontAlgn="base" latinLnBrk="1"/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이를 위해 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HTML, SGML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의 단점을 보완시킨 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XML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이 기업 간 전자거래를 위한 기반표준으로 자리 잡게 되었다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fontAlgn="base" latinLnBrk="1"/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그러나 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XML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은 단지 표준을 정의하기 위한 기반일 뿐 데이터 구조나 의미를 부여하는 것은 기업에 달려 있으며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결과적으로는 전자거래를 위한 공통된 표준이 형성되지 못하고 각 기업들은 거래 기업들이 사용하는 인터페이스를 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제공하야만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했다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이러한 문제점을 해결하기 위해 </a:t>
            </a:r>
            <a:r>
              <a:rPr lang="en-US" altLang="ko-K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ebXML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(Electronic Business Extensible Markup Language)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은 기업의 규모나 장소에 관계없이 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XML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기반 메시지 교환을 통해 기업들 간에 전자거래를 할 수 있게 함으로써 “단일한 글로벌 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e-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마켓플레이스를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구축”하기 위해 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UN/CEFACT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와 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OASIS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가 공동으로 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1999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년 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월부터 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개월간 진행해온 프로젝트이다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1"/>
            <a:endParaRPr lang="en-US" altLang="ko-K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1"/>
            <a:endParaRPr lang="en-US" altLang="ko-K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1"/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조정위원회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(Steering Committee)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산하에 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개 프로젝트 팀과 집행위원회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(Executive Committee) 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산하에 마케팅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인식과 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품질보증팀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개의 프로젝트 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관리팀이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운영되어 왔다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F090C-C392-4741-85B4-5A4258BAABB9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06053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F090C-C392-4741-85B4-5A4258BAABB9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85208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F090C-C392-4741-85B4-5A4258BAABB9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0681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8551C-F05F-4A96-A567-C230372610A1}" type="datetimeFigureOut">
              <a:rPr lang="ko-KR" altLang="en-US" smtClean="0"/>
              <a:t>2018-11-03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7193-12A2-440F-AA75-0D34BE175A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3563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8551C-F05F-4A96-A567-C230372610A1}" type="datetimeFigureOut">
              <a:rPr lang="ko-KR" altLang="en-US" smtClean="0"/>
              <a:t>2018-11-03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7193-12A2-440F-AA75-0D34BE175A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408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8551C-F05F-4A96-A567-C230372610A1}" type="datetimeFigureOut">
              <a:rPr lang="ko-KR" altLang="en-US" smtClean="0"/>
              <a:t>2018-11-03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7193-12A2-440F-AA75-0D34BE175A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145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8551C-F05F-4A96-A567-C230372610A1}" type="datetimeFigureOut">
              <a:rPr lang="ko-KR" altLang="en-US" smtClean="0"/>
              <a:t>2018-11-03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7193-12A2-440F-AA75-0D34BE175A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7333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8551C-F05F-4A96-A567-C230372610A1}" type="datetimeFigureOut">
              <a:rPr lang="ko-KR" altLang="en-US" smtClean="0"/>
              <a:t>2018-11-03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7193-12A2-440F-AA75-0D34BE175A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339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8551C-F05F-4A96-A567-C230372610A1}" type="datetimeFigureOut">
              <a:rPr lang="ko-KR" altLang="en-US" smtClean="0"/>
              <a:t>2018-11-03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7193-12A2-440F-AA75-0D34BE175A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1882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8551C-F05F-4A96-A567-C230372610A1}" type="datetimeFigureOut">
              <a:rPr lang="ko-KR" altLang="en-US" smtClean="0"/>
              <a:t>2018-11-03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7193-12A2-440F-AA75-0D34BE175A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8311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8551C-F05F-4A96-A567-C230372610A1}" type="datetimeFigureOut">
              <a:rPr lang="ko-KR" altLang="en-US" smtClean="0"/>
              <a:t>2018-11-03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7193-12A2-440F-AA75-0D34BE175A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261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8551C-F05F-4A96-A567-C230372610A1}" type="datetimeFigureOut">
              <a:rPr lang="ko-KR" altLang="en-US" smtClean="0"/>
              <a:t>2018-11-03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7193-12A2-440F-AA75-0D34BE175A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3123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8551C-F05F-4A96-A567-C230372610A1}" type="datetimeFigureOut">
              <a:rPr lang="ko-KR" altLang="en-US" smtClean="0"/>
              <a:t>2018-11-03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7193-12A2-440F-AA75-0D34BE175A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5289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8551C-F05F-4A96-A567-C230372610A1}" type="datetimeFigureOut">
              <a:rPr lang="ko-KR" altLang="en-US" smtClean="0"/>
              <a:t>2018-11-03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7193-12A2-440F-AA75-0D34BE175A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3460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73000">
              <a:srgbClr val="D5D5D5"/>
            </a:gs>
            <a:gs pos="21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8551C-F05F-4A96-A567-C230372610A1}" type="datetimeFigureOut">
              <a:rPr lang="ko-KR" altLang="en-US" smtClean="0"/>
              <a:t>2018-11-03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A7193-12A2-440F-AA75-0D34BE175A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3590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014737" y="4845157"/>
            <a:ext cx="5140651" cy="1241687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square" rtlCol="0">
            <a:spAutoFit/>
          </a:bodyPr>
          <a:lstStyle/>
          <a:p>
            <a:pPr algn="ctr">
              <a:lnSpc>
                <a:spcPct val="50000"/>
              </a:lnSpc>
            </a:pPr>
            <a:r>
              <a:rPr lang="ko-KR" altLang="en-US" sz="18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홍익대학교 소프트웨어공학연구실</a:t>
            </a:r>
            <a:endParaRPr lang="en-US" altLang="ko-KR" sz="1867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8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박 지 훈</a:t>
            </a:r>
            <a:endParaRPr lang="en-US" altLang="ko-KR" sz="1867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algn="ctr">
              <a:lnSpc>
                <a:spcPct val="200000"/>
              </a:lnSpc>
            </a:pPr>
            <a:r>
              <a:rPr lang="ko-KR" altLang="en-US" sz="18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지도교수 </a:t>
            </a:r>
            <a:r>
              <a:rPr lang="en-US" altLang="ko-KR" sz="18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: </a:t>
            </a:r>
            <a:r>
              <a:rPr lang="ko-KR" altLang="en-US" sz="18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김영철</a:t>
            </a:r>
          </a:p>
        </p:txBody>
      </p:sp>
      <p:cxnSp>
        <p:nvCxnSpPr>
          <p:cNvPr id="10" name="직선 연결선 9"/>
          <p:cNvCxnSpPr/>
          <p:nvPr/>
        </p:nvCxnSpPr>
        <p:spPr>
          <a:xfrm>
            <a:off x="251520" y="6213309"/>
            <a:ext cx="8640960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1475656" y="606560"/>
            <a:ext cx="7416824" cy="4937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0" y="421893"/>
            <a:ext cx="1656184" cy="338554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Hongik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SELab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2068" y="1700809"/>
            <a:ext cx="8584401" cy="23492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3733" b="1" dirty="0" err="1" smtClean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eb</a:t>
            </a:r>
            <a:r>
              <a:rPr lang="en-US" altLang="ko-KR" sz="3733" b="1" dirty="0" err="1" smtClean="0">
                <a:solidFill>
                  <a:schemeClr val="accent2">
                    <a:lumMod val="75000"/>
                  </a:schemeClr>
                </a:solidFill>
                <a:latin typeface="Copperplate Gothic Light" panose="020E0507020206020404" pitchFamily="34" charset="0"/>
              </a:rPr>
              <a:t>XML</a:t>
            </a:r>
            <a:r>
              <a:rPr lang="ko-KR" altLang="en-US" sz="3733" b="1" dirty="0" smtClean="0">
                <a:solidFill>
                  <a:schemeClr val="accent2">
                    <a:lumMod val="75000"/>
                  </a:schemeClr>
                </a:solidFill>
                <a:latin typeface="Copperplate Gothic Light" panose="020E0507020206020404" pitchFamily="34" charset="0"/>
              </a:rPr>
              <a:t>을 이용한 과학기술 지식 인프라</a:t>
            </a:r>
            <a:endParaRPr lang="en-US" altLang="ko-KR" sz="3733" b="1" dirty="0" smtClean="0">
              <a:solidFill>
                <a:schemeClr val="accent2">
                  <a:lumMod val="75000"/>
                </a:schemeClr>
              </a:solidFill>
              <a:latin typeface="Copperplate Gothic Light" panose="020E0507020206020404" pitchFamily="34" charset="0"/>
            </a:endParaRPr>
          </a:p>
          <a:p>
            <a:pPr algn="r"/>
            <a:r>
              <a:rPr lang="ko-KR" altLang="en-US" sz="3733" b="1" dirty="0" smtClean="0">
                <a:solidFill>
                  <a:schemeClr val="accent2">
                    <a:lumMod val="75000"/>
                  </a:schemeClr>
                </a:solidFill>
                <a:latin typeface="Copperplate Gothic Light" panose="020E0507020206020404" pitchFamily="34" charset="0"/>
              </a:rPr>
              <a:t>통합 아키텍처 설계 연구</a:t>
            </a:r>
            <a:endParaRPr lang="en-US" altLang="ko-KR" sz="3733" b="1" dirty="0">
              <a:solidFill>
                <a:schemeClr val="accent2">
                  <a:lumMod val="75000"/>
                </a:schemeClr>
              </a:solidFill>
              <a:latin typeface="Copperplate Gothic Light" panose="020E0507020206020404" pitchFamily="34" charset="0"/>
            </a:endParaRPr>
          </a:p>
          <a:p>
            <a:pPr algn="r"/>
            <a:r>
              <a:rPr lang="en-US" altLang="ko-KR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anose="020E0507020206020404" pitchFamily="34" charset="0"/>
              </a:rPr>
              <a:t>A Study on Design of an Integrated Architecture</a:t>
            </a:r>
          </a:p>
          <a:p>
            <a:pPr algn="r"/>
            <a:r>
              <a:rPr lang="en-US" altLang="ko-KR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anose="020E0507020206020404" pitchFamily="34" charset="0"/>
              </a:rPr>
              <a:t>for Knowledge Infrastructure</a:t>
            </a:r>
          </a:p>
          <a:p>
            <a:pPr algn="r"/>
            <a:r>
              <a:rPr lang="en-US" altLang="ko-KR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anose="020E0507020206020404" pitchFamily="34" charset="0"/>
              </a:rPr>
              <a:t>in Science and Technology based on </a:t>
            </a:r>
            <a:r>
              <a:rPr lang="en-US" altLang="ko-KR" sz="24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Devanagari" panose="02040503050201020203" pitchFamily="18" charset="0"/>
                <a:cs typeface="Adobe Devanagari" panose="02040503050201020203" pitchFamily="18" charset="0"/>
              </a:rPr>
              <a:t>eb</a:t>
            </a:r>
            <a:r>
              <a:rPr lang="en-US" altLang="ko-KR" sz="24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anose="020E0507020206020404" pitchFamily="34" charset="0"/>
              </a:rPr>
              <a:t>XML</a:t>
            </a:r>
            <a:endParaRPr lang="ko-KR" altLang="en-US" sz="2667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anose="020E0507020206020404" pitchFamily="34" charset="0"/>
            </a:endParaRPr>
          </a:p>
        </p:txBody>
      </p:sp>
      <p:cxnSp>
        <p:nvCxnSpPr>
          <p:cNvPr id="12" name="직선 연결선 11"/>
          <p:cNvCxnSpPr/>
          <p:nvPr/>
        </p:nvCxnSpPr>
        <p:spPr>
          <a:xfrm>
            <a:off x="2050209" y="2915315"/>
            <a:ext cx="6624736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056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2459765" y="606560"/>
            <a:ext cx="6432715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7986" y="452669"/>
            <a:ext cx="24977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spc="-151" dirty="0">
                <a:latin typeface="+mn-ea"/>
              </a:rPr>
              <a:t>과학기술 </a:t>
            </a:r>
            <a:r>
              <a:rPr lang="ko-KR" altLang="en-US" sz="1400" spc="-151" dirty="0" err="1">
                <a:latin typeface="+mn-ea"/>
              </a:rPr>
              <a:t>지식인프라</a:t>
            </a:r>
            <a:r>
              <a:rPr lang="ko-KR" altLang="en-US" sz="1400" spc="-151" dirty="0">
                <a:latin typeface="+mn-ea"/>
              </a:rPr>
              <a:t> 통합</a:t>
            </a:r>
          </a:p>
        </p:txBody>
      </p:sp>
      <p:cxnSp>
        <p:nvCxnSpPr>
          <p:cNvPr id="8" name="직선 연결선 7"/>
          <p:cNvCxnSpPr/>
          <p:nvPr/>
        </p:nvCxnSpPr>
        <p:spPr>
          <a:xfrm>
            <a:off x="251520" y="6176421"/>
            <a:ext cx="8640960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직사각형 8"/>
          <p:cNvSpPr/>
          <p:nvPr/>
        </p:nvSpPr>
        <p:spPr>
          <a:xfrm>
            <a:off x="251520" y="6139535"/>
            <a:ext cx="216024" cy="737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pic>
        <p:nvPicPr>
          <p:cNvPr id="51" name="Picture 3">
            <a:extLst>
              <a:ext uri="{FF2B5EF4-FFF2-40B4-BE49-F238E27FC236}">
                <a16:creationId xmlns="" xmlns:a16="http://schemas.microsoft.com/office/drawing/2014/main" id="{D7ECE91C-78D5-394A-8558-63FBBF86F2A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89149" y="1609068"/>
            <a:ext cx="4965700" cy="4410635"/>
          </a:xfrm>
          <a:prstGeom prst="rect">
            <a:avLst/>
          </a:prstGeom>
        </p:spPr>
      </p:pic>
      <p:sp>
        <p:nvSpPr>
          <p:cNvPr id="52" name="직사각형 51"/>
          <p:cNvSpPr/>
          <p:nvPr/>
        </p:nvSpPr>
        <p:spPr>
          <a:xfrm>
            <a:off x="2614575" y="990686"/>
            <a:ext cx="38459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통합 서비스를 위한 계층 </a:t>
            </a:r>
            <a:r>
              <a:rPr lang="ko-KR" alt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뷰</a:t>
            </a:r>
            <a:endParaRPr lang="en-US" altLang="ko-K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8689156" y="569674"/>
            <a:ext cx="216024" cy="737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1485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2459765" y="606560"/>
            <a:ext cx="6432715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7986" y="452669"/>
            <a:ext cx="24977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spc="-151" dirty="0" smtClean="0">
                <a:latin typeface="+mn-ea"/>
              </a:rPr>
              <a:t>과학기술 </a:t>
            </a:r>
            <a:r>
              <a:rPr lang="ko-KR" altLang="en-US" sz="1400" spc="-151" dirty="0" err="1" smtClean="0">
                <a:latin typeface="+mn-ea"/>
              </a:rPr>
              <a:t>지식인프라</a:t>
            </a:r>
            <a:r>
              <a:rPr lang="ko-KR" altLang="en-US" sz="1400" spc="-151" dirty="0" smtClean="0">
                <a:latin typeface="+mn-ea"/>
              </a:rPr>
              <a:t> 통합</a:t>
            </a:r>
            <a:endParaRPr lang="ko-KR" altLang="en-US" sz="1400" spc="-151" dirty="0">
              <a:latin typeface="+mn-ea"/>
            </a:endParaRPr>
          </a:p>
        </p:txBody>
      </p:sp>
      <p:cxnSp>
        <p:nvCxnSpPr>
          <p:cNvPr id="8" name="직선 연결선 7"/>
          <p:cNvCxnSpPr/>
          <p:nvPr/>
        </p:nvCxnSpPr>
        <p:spPr>
          <a:xfrm>
            <a:off x="251520" y="6176421"/>
            <a:ext cx="8640960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직사각형 8"/>
          <p:cNvSpPr/>
          <p:nvPr/>
        </p:nvSpPr>
        <p:spPr>
          <a:xfrm>
            <a:off x="251520" y="6139535"/>
            <a:ext cx="216024" cy="737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pic>
        <p:nvPicPr>
          <p:cNvPr id="48" name="Picture 3">
            <a:extLst>
              <a:ext uri="{FF2B5EF4-FFF2-40B4-BE49-F238E27FC236}">
                <a16:creationId xmlns="" xmlns:a16="http://schemas.microsoft.com/office/drawing/2014/main" id="{CB6F4EA6-4C6C-6844-8F30-0906F19E92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261" y="1682590"/>
            <a:ext cx="8199479" cy="4303060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3025743" y="990686"/>
            <a:ext cx="30925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통합서비스 </a:t>
            </a:r>
            <a:r>
              <a:rPr lang="ko-KR" alt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논리구조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altLang="ko-K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8689156" y="569674"/>
            <a:ext cx="216024" cy="737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9548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87924" y="1988841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200" dirty="0" smtClean="0">
                <a:solidFill>
                  <a:schemeClr val="bg1"/>
                </a:solidFill>
                <a:latin typeface="+mn-ea"/>
              </a:rPr>
              <a:t>4</a:t>
            </a:r>
            <a:endParaRPr lang="ko-KR" altLang="en-US" sz="32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40240" y="3399384"/>
            <a:ext cx="52635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err="1" smtClean="0">
                <a:solidFill>
                  <a:schemeClr val="bg1"/>
                </a:solidFill>
                <a:latin typeface="+mn-ea"/>
              </a:rPr>
              <a:t>ebXML</a:t>
            </a:r>
            <a:r>
              <a:rPr lang="ko-KR" altLang="en-US" sz="3200" dirty="0" smtClean="0">
                <a:solidFill>
                  <a:schemeClr val="bg1"/>
                </a:solidFill>
                <a:latin typeface="+mn-ea"/>
              </a:rPr>
              <a:t>을 이용한</a:t>
            </a:r>
            <a:endParaRPr lang="en-US" altLang="ko-KR" sz="3200" dirty="0" smtClean="0"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ko-KR" altLang="en-US" sz="3200" dirty="0" smtClean="0">
                <a:solidFill>
                  <a:schemeClr val="bg1"/>
                </a:solidFill>
                <a:latin typeface="+mn-ea"/>
              </a:rPr>
              <a:t>통합 아키텍처 설계 방안</a:t>
            </a:r>
            <a:endParaRPr lang="ko-KR" altLang="en-US" sz="3200" dirty="0">
              <a:solidFill>
                <a:schemeClr val="bg1"/>
              </a:solidFill>
              <a:latin typeface="+mn-ea"/>
            </a:endParaRPr>
          </a:p>
        </p:txBody>
      </p:sp>
      <p:cxnSp>
        <p:nvCxnSpPr>
          <p:cNvPr id="8" name="직선 연결선 7"/>
          <p:cNvCxnSpPr/>
          <p:nvPr/>
        </p:nvCxnSpPr>
        <p:spPr>
          <a:xfrm>
            <a:off x="3635896" y="3284984"/>
            <a:ext cx="1872208" cy="0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248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직선 연결선 10"/>
          <p:cNvCxnSpPr/>
          <p:nvPr/>
        </p:nvCxnSpPr>
        <p:spPr>
          <a:xfrm>
            <a:off x="251520" y="6272432"/>
            <a:ext cx="8640960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직사각형 16"/>
          <p:cNvSpPr/>
          <p:nvPr/>
        </p:nvSpPr>
        <p:spPr>
          <a:xfrm>
            <a:off x="251520" y="6235546"/>
            <a:ext cx="216024" cy="737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99" y="376469"/>
            <a:ext cx="16684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spc="-151" dirty="0" err="1" smtClean="0">
                <a:latin typeface="+mn-ea"/>
              </a:rPr>
              <a:t>ebXML</a:t>
            </a:r>
            <a:r>
              <a:rPr lang="ko-KR" altLang="en-US" sz="1400" spc="-151" dirty="0" smtClean="0">
                <a:latin typeface="+mn-ea"/>
              </a:rPr>
              <a:t>을 이용한 통합 아키텍처 설계</a:t>
            </a:r>
            <a:endParaRPr lang="ko-KR" altLang="en-US" sz="1400" spc="-151" dirty="0">
              <a:latin typeface="+mn-ea"/>
            </a:endParaRPr>
          </a:p>
        </p:txBody>
      </p:sp>
      <p:cxnSp>
        <p:nvCxnSpPr>
          <p:cNvPr id="30" name="직선 연결선 29"/>
          <p:cNvCxnSpPr/>
          <p:nvPr/>
        </p:nvCxnSpPr>
        <p:spPr>
          <a:xfrm>
            <a:off x="1595670" y="606560"/>
            <a:ext cx="7296812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5" name="_x440579976" descr="EMB000057383774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36"/>
          <a:stretch/>
        </p:blipFill>
        <p:spPr bwMode="auto">
          <a:xfrm>
            <a:off x="1612981" y="2057400"/>
            <a:ext cx="5918037" cy="3077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직사각형 30"/>
          <p:cNvSpPr/>
          <p:nvPr/>
        </p:nvSpPr>
        <p:spPr>
          <a:xfrm>
            <a:off x="8689156" y="569674"/>
            <a:ext cx="216024" cy="737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1626352"/>
            <a:ext cx="752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 smtClean="0"/>
              <a:t>NTIS</a:t>
            </a:r>
            <a:endParaRPr lang="ko-KR" altLang="en-US" sz="2400" dirty="0"/>
          </a:p>
        </p:txBody>
      </p:sp>
      <p:sp>
        <p:nvSpPr>
          <p:cNvPr id="4" name="직사각형 3"/>
          <p:cNvSpPr/>
          <p:nvPr/>
        </p:nvSpPr>
        <p:spPr>
          <a:xfrm>
            <a:off x="5996476" y="1626352"/>
            <a:ext cx="9102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dirty="0" smtClean="0"/>
              <a:t>NDSL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7984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직선 연결선 10"/>
          <p:cNvCxnSpPr/>
          <p:nvPr/>
        </p:nvCxnSpPr>
        <p:spPr>
          <a:xfrm>
            <a:off x="251520" y="6272432"/>
            <a:ext cx="8640960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직사각형 16"/>
          <p:cNvSpPr/>
          <p:nvPr/>
        </p:nvSpPr>
        <p:spPr>
          <a:xfrm>
            <a:off x="251520" y="6235546"/>
            <a:ext cx="216024" cy="737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9499" y="376469"/>
            <a:ext cx="16684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spc="-151" dirty="0" err="1" smtClean="0">
                <a:latin typeface="+mn-ea"/>
              </a:rPr>
              <a:t>ebXML</a:t>
            </a:r>
            <a:r>
              <a:rPr lang="ko-KR" altLang="en-US" sz="1400" spc="-151" dirty="0" smtClean="0">
                <a:latin typeface="+mn-ea"/>
              </a:rPr>
              <a:t>을 이용한 통합 아키텍처 설계</a:t>
            </a:r>
            <a:endParaRPr lang="ko-KR" altLang="en-US" sz="1400" spc="-151" dirty="0">
              <a:latin typeface="+mn-ea"/>
            </a:endParaRPr>
          </a:p>
        </p:txBody>
      </p:sp>
      <p:cxnSp>
        <p:nvCxnSpPr>
          <p:cNvPr id="30" name="직선 연결선 29"/>
          <p:cNvCxnSpPr/>
          <p:nvPr/>
        </p:nvCxnSpPr>
        <p:spPr>
          <a:xfrm>
            <a:off x="1595670" y="606560"/>
            <a:ext cx="7296812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직사각형 30"/>
          <p:cNvSpPr/>
          <p:nvPr/>
        </p:nvSpPr>
        <p:spPr>
          <a:xfrm>
            <a:off x="8689156" y="569674"/>
            <a:ext cx="216024" cy="737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pic>
        <p:nvPicPr>
          <p:cNvPr id="2049" name="_x440580216" descr="EMB00005738377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074" y="1174876"/>
            <a:ext cx="7145850" cy="4566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062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직선 연결선 10"/>
          <p:cNvCxnSpPr/>
          <p:nvPr/>
        </p:nvCxnSpPr>
        <p:spPr>
          <a:xfrm>
            <a:off x="251520" y="6272432"/>
            <a:ext cx="8640960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직사각형 16"/>
          <p:cNvSpPr/>
          <p:nvPr/>
        </p:nvSpPr>
        <p:spPr>
          <a:xfrm>
            <a:off x="251520" y="6235546"/>
            <a:ext cx="216024" cy="737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cxnSp>
        <p:nvCxnSpPr>
          <p:cNvPr id="9" name="직선 연결선 8"/>
          <p:cNvCxnSpPr/>
          <p:nvPr/>
        </p:nvCxnSpPr>
        <p:spPr>
          <a:xfrm>
            <a:off x="1595670" y="606560"/>
            <a:ext cx="7296812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9499" y="376469"/>
            <a:ext cx="16684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spc="-151" dirty="0" err="1" smtClean="0">
                <a:latin typeface="+mn-ea"/>
              </a:rPr>
              <a:t>ebXML</a:t>
            </a:r>
            <a:r>
              <a:rPr lang="ko-KR" altLang="en-US" sz="1400" spc="-151" dirty="0" smtClean="0">
                <a:latin typeface="+mn-ea"/>
              </a:rPr>
              <a:t>을 이용한 통합 아키텍처 설계</a:t>
            </a:r>
            <a:endParaRPr lang="ko-KR" altLang="en-US" sz="1400" spc="-151" dirty="0">
              <a:latin typeface="+mn-ea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8689156" y="569674"/>
            <a:ext cx="216024" cy="737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pic>
        <p:nvPicPr>
          <p:cNvPr id="3073" name="_x445091504" descr="EMB0000573837cc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208" y="765204"/>
            <a:ext cx="7107584" cy="5348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534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887924" y="1988841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200" dirty="0" smtClean="0">
                <a:solidFill>
                  <a:schemeClr val="bg1"/>
                </a:solidFill>
                <a:latin typeface="+mn-ea"/>
              </a:rPr>
              <a:t>5</a:t>
            </a:r>
            <a:endParaRPr lang="ko-KR" altLang="en-US" sz="32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94718" y="3399384"/>
            <a:ext cx="39545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>
                <a:solidFill>
                  <a:schemeClr val="bg1"/>
                </a:solidFill>
                <a:latin typeface="+mn-ea"/>
              </a:rPr>
              <a:t>결론 및</a:t>
            </a:r>
            <a:r>
              <a:rPr lang="en-US" altLang="ko-KR" sz="3200" dirty="0">
                <a:solidFill>
                  <a:schemeClr val="bg1"/>
                </a:solidFill>
                <a:latin typeface="+mn-ea"/>
              </a:rPr>
              <a:t> </a:t>
            </a:r>
            <a:r>
              <a:rPr lang="ko-KR" altLang="en-US" sz="3200" dirty="0">
                <a:solidFill>
                  <a:schemeClr val="bg1"/>
                </a:solidFill>
                <a:latin typeface="+mn-ea"/>
              </a:rPr>
              <a:t>향후 계획</a:t>
            </a:r>
            <a:endParaRPr lang="en-US" altLang="ko-KR" sz="3200" dirty="0">
              <a:solidFill>
                <a:schemeClr val="bg1"/>
              </a:solidFill>
              <a:latin typeface="+mn-ea"/>
            </a:endParaRPr>
          </a:p>
        </p:txBody>
      </p:sp>
      <p:cxnSp>
        <p:nvCxnSpPr>
          <p:cNvPr id="14" name="직선 연결선 13"/>
          <p:cNvCxnSpPr/>
          <p:nvPr/>
        </p:nvCxnSpPr>
        <p:spPr>
          <a:xfrm>
            <a:off x="3635896" y="3284984"/>
            <a:ext cx="1872208" cy="0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965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직선 연결선 10"/>
          <p:cNvCxnSpPr/>
          <p:nvPr/>
        </p:nvCxnSpPr>
        <p:spPr>
          <a:xfrm>
            <a:off x="251520" y="6272432"/>
            <a:ext cx="8640960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>
            <a:off x="1691680" y="606560"/>
            <a:ext cx="7200800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직사각형 16"/>
          <p:cNvSpPr/>
          <p:nvPr/>
        </p:nvSpPr>
        <p:spPr>
          <a:xfrm>
            <a:off x="251520" y="6235546"/>
            <a:ext cx="216024" cy="737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8676456" y="569674"/>
            <a:ext cx="216024" cy="737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518078" y="452670"/>
            <a:ext cx="29298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spc="-151" dirty="0">
                <a:latin typeface="+mn-ea"/>
              </a:rPr>
              <a:t>결론 및 향후 계획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8302" y="914337"/>
            <a:ext cx="8047396" cy="490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/>
              <a:t>결론</a:t>
            </a:r>
            <a:r>
              <a:rPr lang="en-US" altLang="ko-KR" sz="2400" b="1" dirty="0"/>
              <a:t>.</a:t>
            </a:r>
          </a:p>
          <a:p>
            <a:endParaRPr lang="en-US" altLang="ko-KR" dirty="0"/>
          </a:p>
          <a:p>
            <a:pPr marL="457189" indent="-457189">
              <a:buAutoNum type="arabicPeriod"/>
            </a:pPr>
            <a:r>
              <a:rPr lang="ko-KR" altLang="en-US" dirty="0" smtClean="0"/>
              <a:t>과학기술 지식인프라의 데이터 처리 및 서비스 운영을 분석하여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오픈 사이언스 기반의 시스템을 개발하였다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pPr marL="457189" indent="-457189">
              <a:buAutoNum type="arabicPeriod"/>
            </a:pPr>
            <a:endParaRPr lang="en-US" altLang="ko-KR" sz="1333" dirty="0"/>
          </a:p>
          <a:p>
            <a:pPr marL="457189" indent="-457189">
              <a:buAutoNum type="arabicPeriod"/>
            </a:pPr>
            <a:r>
              <a:rPr lang="en-US" altLang="ko-KR" dirty="0" err="1" smtClean="0"/>
              <a:t>ebXML</a:t>
            </a:r>
            <a:r>
              <a:rPr lang="ko-KR" altLang="en-US" dirty="0" smtClean="0"/>
              <a:t>을 통한 통합 아키텍처 설계 방법론을 도출하고 통합 아키텍처에서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센터들과 통합 서비스의 연계를 설정하는 방안을 제시하였다</a:t>
            </a:r>
            <a:r>
              <a:rPr lang="en-US" altLang="ko-KR" dirty="0" smtClean="0"/>
              <a:t>.</a:t>
            </a:r>
          </a:p>
          <a:p>
            <a:pPr marL="457189" indent="-457189">
              <a:buAutoNum type="arabicPeriod"/>
            </a:pPr>
            <a:endParaRPr lang="en-US" altLang="ko-KR" sz="1330" dirty="0" smtClean="0"/>
          </a:p>
          <a:p>
            <a:pPr marL="457189" indent="-457189">
              <a:buAutoNum type="arabicPeriod"/>
            </a:pPr>
            <a:r>
              <a:rPr lang="ko-KR" altLang="en-US" dirty="0" smtClean="0"/>
              <a:t>결과적으로 과학기술 지식 인프라 통합 서비스 센터에서 각 </a:t>
            </a:r>
            <a:r>
              <a:rPr lang="ko-KR" altLang="en-US" dirty="0" err="1" smtClean="0"/>
              <a:t>센터들과의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상호운용성을 높여줄 것으로 기대한다</a:t>
            </a:r>
            <a:r>
              <a:rPr lang="en-US" altLang="ko-KR" dirty="0" smtClean="0"/>
              <a:t>.</a:t>
            </a:r>
            <a:endParaRPr lang="en-US" altLang="ko-KR" sz="1067" dirty="0" smtClean="0"/>
          </a:p>
          <a:p>
            <a:endParaRPr lang="en-US" altLang="ko-KR" sz="2667" dirty="0"/>
          </a:p>
          <a:p>
            <a:r>
              <a:rPr lang="ko-KR" altLang="en-US" sz="2400" b="1" dirty="0"/>
              <a:t>향후 연구</a:t>
            </a:r>
            <a:r>
              <a:rPr lang="en-US" altLang="ko-KR" sz="2400" b="1" dirty="0"/>
              <a:t>.</a:t>
            </a:r>
            <a:r>
              <a:rPr lang="en-US" altLang="ko-KR" sz="1067" dirty="0"/>
              <a:t>     </a:t>
            </a:r>
          </a:p>
          <a:p>
            <a:r>
              <a:rPr lang="en-US" altLang="ko-KR" dirty="0"/>
              <a:t>      </a:t>
            </a:r>
            <a:endParaRPr lang="en-US" altLang="ko-KR" sz="2667" dirty="0"/>
          </a:p>
          <a:p>
            <a:pPr marL="457189" indent="-457189">
              <a:buAutoNum type="arabicPeriod"/>
            </a:pPr>
            <a:r>
              <a:rPr lang="en-US" altLang="ko-KR" dirty="0" err="1" smtClean="0"/>
              <a:t>ebXML</a:t>
            </a:r>
            <a:r>
              <a:rPr lang="ko-KR" altLang="en-US" dirty="0" smtClean="0"/>
              <a:t>을 적용할 때에 사용되는 </a:t>
            </a:r>
            <a:r>
              <a:rPr lang="en-US" altLang="ko-KR" dirty="0" smtClean="0"/>
              <a:t>XML </a:t>
            </a:r>
            <a:r>
              <a:rPr lang="ko-KR" altLang="en-US" dirty="0" smtClean="0"/>
              <a:t>구조와 </a:t>
            </a:r>
            <a:r>
              <a:rPr lang="en-US" altLang="ko-KR" dirty="0" smtClean="0"/>
              <a:t>Payload</a:t>
            </a:r>
            <a:r>
              <a:rPr lang="ko-KR" altLang="en-US" dirty="0" smtClean="0"/>
              <a:t>로 데이터를 주고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받을 때 기존의 </a:t>
            </a:r>
            <a:r>
              <a:rPr lang="en-US" altLang="ko-KR" dirty="0" smtClean="0"/>
              <a:t>NOS API</a:t>
            </a:r>
            <a:r>
              <a:rPr lang="ko-KR" altLang="en-US" dirty="0" smtClean="0"/>
              <a:t>보다 얼마나 더 효율적인지 비교할 것이다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endParaRPr lang="en-US" altLang="ko-KR" sz="1333" dirty="0"/>
          </a:p>
          <a:p>
            <a:pPr marL="457189" indent="-457189">
              <a:buAutoNum type="arabicPeriod" startAt="2"/>
            </a:pPr>
            <a:r>
              <a:rPr lang="ko-KR" altLang="en-US" dirty="0" smtClean="0"/>
              <a:t>다양한 오픈 사이언스 기반의 통합 아키텍처 설계 방법론을 연구할 것이다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1259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751" y="858418"/>
            <a:ext cx="5150499" cy="5141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61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795" y="2833773"/>
            <a:ext cx="2414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dirty="0">
                <a:solidFill>
                  <a:schemeClr val="bg1"/>
                </a:solidFill>
                <a:latin typeface="+mn-ea"/>
              </a:rPr>
              <a:t>감사합니다</a:t>
            </a:r>
            <a:r>
              <a:rPr lang="en-US" altLang="ko-KR" sz="2800" dirty="0">
                <a:solidFill>
                  <a:schemeClr val="bg1"/>
                </a:solidFill>
                <a:latin typeface="+mn-ea"/>
              </a:rPr>
              <a:t>.</a:t>
            </a:r>
            <a:endParaRPr lang="ko-KR" altLang="en-US" sz="2800" dirty="0">
              <a:solidFill>
                <a:schemeClr val="bg1"/>
              </a:solidFill>
              <a:latin typeface="+mn-ea"/>
            </a:endParaRPr>
          </a:p>
        </p:txBody>
      </p:sp>
      <p:cxnSp>
        <p:nvCxnSpPr>
          <p:cNvPr id="4" name="직선 연결선 3"/>
          <p:cNvCxnSpPr/>
          <p:nvPr/>
        </p:nvCxnSpPr>
        <p:spPr>
          <a:xfrm>
            <a:off x="3671900" y="3356992"/>
            <a:ext cx="1800200" cy="0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848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직선 연결선 6"/>
          <p:cNvCxnSpPr/>
          <p:nvPr/>
        </p:nvCxnSpPr>
        <p:spPr>
          <a:xfrm>
            <a:off x="251520" y="6213309"/>
            <a:ext cx="864096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15616" y="1700809"/>
            <a:ext cx="1440160" cy="461665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altLang="ko-KR" sz="2400" spc="-151" dirty="0">
                <a:solidFill>
                  <a:schemeClr val="bg1">
                    <a:lumMod val="95000"/>
                  </a:schemeClr>
                </a:solidFill>
                <a:latin typeface="+mn-ea"/>
              </a:rPr>
              <a:t>Contents</a:t>
            </a:r>
            <a:endParaRPr lang="ko-KR" altLang="en-US" sz="3200" spc="-151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71800" y="1762364"/>
            <a:ext cx="5256584" cy="420564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altLang="ko-KR" sz="2133" spc="-15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01  </a:t>
            </a:r>
            <a:r>
              <a:rPr lang="ko-KR" altLang="en-US" sz="2133" spc="-15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연구 동기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71800" y="2956072"/>
            <a:ext cx="5256584" cy="420564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altLang="ko-KR" sz="2133" spc="-15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03  </a:t>
            </a:r>
            <a:r>
              <a:rPr lang="ko-KR" altLang="en-US" sz="2133" spc="-15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과학기술 </a:t>
            </a:r>
            <a:r>
              <a:rPr lang="ko-KR" altLang="en-US" sz="2133" spc="-151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지식인프라</a:t>
            </a:r>
            <a:r>
              <a:rPr lang="ko-KR" altLang="en-US" sz="2133" spc="-15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 통합 체계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71800" y="4149777"/>
            <a:ext cx="5256585" cy="420564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altLang="ko-KR" sz="2133" spc="-15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05  </a:t>
            </a:r>
            <a:r>
              <a:rPr lang="ko-KR" altLang="en-US" sz="2133" spc="-15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결론 및 향후 계획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421893"/>
            <a:ext cx="1656184" cy="338554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altLang="ko-KR" sz="1600" dirty="0" err="1">
                <a:solidFill>
                  <a:schemeClr val="bg1"/>
                </a:solidFill>
                <a:latin typeface="+mj-ea"/>
                <a:ea typeface="+mj-ea"/>
              </a:rPr>
              <a:t>Hongik</a:t>
            </a:r>
            <a:r>
              <a:rPr lang="en-US" altLang="ko-KR" sz="1600" dirty="0">
                <a:solidFill>
                  <a:schemeClr val="bg1"/>
                </a:solidFill>
                <a:latin typeface="+mj-ea"/>
                <a:ea typeface="+mj-ea"/>
              </a:rPr>
              <a:t> </a:t>
            </a:r>
            <a:r>
              <a:rPr lang="en-US" altLang="ko-KR" sz="1600" dirty="0" err="1">
                <a:solidFill>
                  <a:schemeClr val="bg1"/>
                </a:solidFill>
                <a:latin typeface="+mj-ea"/>
                <a:ea typeface="+mj-ea"/>
              </a:rPr>
              <a:t>SELab</a:t>
            </a:r>
            <a:endParaRPr lang="ko-KR" altLang="en-US" sz="16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cxnSp>
        <p:nvCxnSpPr>
          <p:cNvPr id="14" name="직선 연결선 13"/>
          <p:cNvCxnSpPr/>
          <p:nvPr/>
        </p:nvCxnSpPr>
        <p:spPr>
          <a:xfrm>
            <a:off x="1475656" y="606560"/>
            <a:ext cx="7416824" cy="4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71800" y="2359217"/>
            <a:ext cx="5256585" cy="420564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altLang="ko-KR" sz="2133" spc="-15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02  </a:t>
            </a:r>
            <a:r>
              <a:rPr lang="en-US" altLang="ko-KR" sz="2133" spc="-151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ebXML</a:t>
            </a:r>
            <a:endParaRPr lang="ko-KR" altLang="en-US" sz="2133" spc="-15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71800" y="3552924"/>
            <a:ext cx="5256585" cy="420564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altLang="ko-KR" sz="2133" spc="-15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04  </a:t>
            </a:r>
            <a:r>
              <a:rPr lang="en-US" altLang="ko-KR" sz="2133" spc="-151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ebXML</a:t>
            </a:r>
            <a:r>
              <a:rPr lang="ko-KR" altLang="en-US" sz="2133" spc="-15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을 이용한 통합 아키텍처 방안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71799" y="4746630"/>
            <a:ext cx="5256585" cy="420564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altLang="ko-KR" sz="2133" spc="-15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06  Q &amp; A</a:t>
            </a:r>
            <a:endParaRPr lang="ko-KR" altLang="en-US" sz="2133" spc="-15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7391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87924" y="1988841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1</a:t>
            </a:r>
            <a:endParaRPr lang="ko-KR" alt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55876" y="3399384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연구 동기</a:t>
            </a:r>
          </a:p>
        </p:txBody>
      </p:sp>
      <p:cxnSp>
        <p:nvCxnSpPr>
          <p:cNvPr id="10" name="직선 연결선 9"/>
          <p:cNvCxnSpPr/>
          <p:nvPr/>
        </p:nvCxnSpPr>
        <p:spPr>
          <a:xfrm>
            <a:off x="3635896" y="3284984"/>
            <a:ext cx="1872208" cy="0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2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971600" y="606560"/>
            <a:ext cx="7920880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-518079" y="452670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spc="-151" dirty="0">
                <a:latin typeface="+mn-ea"/>
              </a:rPr>
              <a:t>연구 동기</a:t>
            </a:r>
          </a:p>
        </p:txBody>
      </p:sp>
      <p:cxnSp>
        <p:nvCxnSpPr>
          <p:cNvPr id="8" name="직선 연결선 7"/>
          <p:cNvCxnSpPr/>
          <p:nvPr/>
        </p:nvCxnSpPr>
        <p:spPr>
          <a:xfrm>
            <a:off x="251520" y="6176421"/>
            <a:ext cx="8640960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직사각형 8"/>
          <p:cNvSpPr/>
          <p:nvPr/>
        </p:nvSpPr>
        <p:spPr>
          <a:xfrm>
            <a:off x="251520" y="6139535"/>
            <a:ext cx="216024" cy="737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1382" y="1118583"/>
            <a:ext cx="738214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2013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년 유럽입자물리연구소의 실험 데이터 개방 및 공유를 통해</a:t>
            </a: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여 년간 가설로 존재해오던 힉스 입자의 발견 및 검증 성과</a:t>
            </a:r>
            <a:endParaRPr lang="ko-KR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ko-K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미국 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NIH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에서는 공공자금 지원으로 수행한 연구프로젝트의 성과물을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온라인으로 공개하도록 한 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 Access Policy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가 시행된 이후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b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오픈 </a:t>
            </a:r>
            <a:r>
              <a:rPr lang="ko-KR" alt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엑세스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형태로 공개된 논문의 비중이 증가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(2008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년 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34% 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에서 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년 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71% 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로 증가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ko-K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디지털 기술의 급속한 발전이 개방형 과학</a:t>
            </a: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오픈 사이언스</a:t>
            </a: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</a:t>
            </a:r>
            <a:b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개방형 혁신 및 과학의</a:t>
            </a: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대중화에 기여함을 강조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8689156" y="569674"/>
            <a:ext cx="216024" cy="737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5886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971600" y="606560"/>
            <a:ext cx="7920880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-518079" y="452670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spc="-151" dirty="0">
                <a:latin typeface="+mn-ea"/>
              </a:rPr>
              <a:t>연구 동기</a:t>
            </a:r>
          </a:p>
        </p:txBody>
      </p:sp>
      <p:cxnSp>
        <p:nvCxnSpPr>
          <p:cNvPr id="8" name="직선 연결선 7"/>
          <p:cNvCxnSpPr/>
          <p:nvPr/>
        </p:nvCxnSpPr>
        <p:spPr>
          <a:xfrm>
            <a:off x="251520" y="6176421"/>
            <a:ext cx="8640960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직사각형 8"/>
          <p:cNvSpPr/>
          <p:nvPr/>
        </p:nvSpPr>
        <p:spPr>
          <a:xfrm>
            <a:off x="251520" y="6139535"/>
            <a:ext cx="216024" cy="737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1382" y="1118583"/>
            <a:ext cx="6792244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그러므로 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포털의 형태로 제공되는 국내 과학기술 지식인프라는</a:t>
            </a: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과학기술 정보 수집</a:t>
            </a: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가공 활용을 위한 거버넌스를 위한</a:t>
            </a: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오픈 사이언스 아키텍처</a:t>
            </a: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적용을 통한 개선이 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필요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ko-KR" alt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정보섬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(information island)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문제</a:t>
            </a:r>
            <a:endParaRPr lang="en-US" altLang="ko-K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ko-K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연구활동 전 주기 관리에 필요한 서비스 연동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성과활용에서 미래 예측</a:t>
            </a:r>
            <a:endParaRPr lang="en-US" altLang="ko-K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ko-K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과학기술 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지식인프라 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서비스 및 데이터의 융합서비스 지원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신규 비즈니스 모델 창출 및 사용자 중심 서비스</a:t>
            </a:r>
            <a:endParaRPr lang="en-US" altLang="ko-K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8689156" y="569674"/>
            <a:ext cx="216024" cy="737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2244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85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87924" y="1988841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200" dirty="0">
                <a:solidFill>
                  <a:schemeClr val="bg1"/>
                </a:solidFill>
                <a:latin typeface="+mn-ea"/>
              </a:rPr>
              <a:t>2</a:t>
            </a:r>
            <a:endParaRPr lang="ko-KR" altLang="en-US" sz="32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68234" y="3429991"/>
            <a:ext cx="6207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ebXML</a:t>
            </a:r>
            <a:endParaRPr lang="ko-KR" alt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cxnSp>
        <p:nvCxnSpPr>
          <p:cNvPr id="10" name="직선 연결선 9"/>
          <p:cNvCxnSpPr/>
          <p:nvPr/>
        </p:nvCxnSpPr>
        <p:spPr>
          <a:xfrm>
            <a:off x="3635896" y="3284984"/>
            <a:ext cx="1872208" cy="0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665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971600" y="606560"/>
            <a:ext cx="7920880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-518079" y="452670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spc="-151" dirty="0" err="1" smtClean="0">
                <a:latin typeface="+mn-ea"/>
              </a:rPr>
              <a:t>ebXML</a:t>
            </a:r>
            <a:endParaRPr lang="ko-KR" altLang="en-US" sz="1400" spc="-151" dirty="0">
              <a:latin typeface="+mn-ea"/>
            </a:endParaRPr>
          </a:p>
        </p:txBody>
      </p:sp>
      <p:cxnSp>
        <p:nvCxnSpPr>
          <p:cNvPr id="8" name="직선 연결선 7"/>
          <p:cNvCxnSpPr/>
          <p:nvPr/>
        </p:nvCxnSpPr>
        <p:spPr>
          <a:xfrm>
            <a:off x="251520" y="6176421"/>
            <a:ext cx="8640960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직사각형 8"/>
          <p:cNvSpPr/>
          <p:nvPr/>
        </p:nvSpPr>
        <p:spPr>
          <a:xfrm>
            <a:off x="251520" y="6139535"/>
            <a:ext cx="216024" cy="737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1600" y="950009"/>
            <a:ext cx="561403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ebXML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은 총 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개의 팀으로 구성되어 표준화가 추진</a:t>
            </a:r>
            <a:endParaRPr lang="en-US" altLang="ko-K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8689156" y="569674"/>
            <a:ext cx="216024" cy="737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pic>
        <p:nvPicPr>
          <p:cNvPr id="4097" name="_x440578776" descr="EMB0000573837c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169" y="2001348"/>
            <a:ext cx="5626431" cy="3198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780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971600" y="606560"/>
            <a:ext cx="7920880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-518079" y="452670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spc="-151" dirty="0" err="1" smtClean="0">
                <a:latin typeface="+mn-ea"/>
              </a:rPr>
              <a:t>ebXML</a:t>
            </a:r>
            <a:endParaRPr lang="ko-KR" altLang="en-US" sz="1400" spc="-151" dirty="0">
              <a:latin typeface="+mn-ea"/>
            </a:endParaRPr>
          </a:p>
        </p:txBody>
      </p:sp>
      <p:cxnSp>
        <p:nvCxnSpPr>
          <p:cNvPr id="8" name="직선 연결선 7"/>
          <p:cNvCxnSpPr/>
          <p:nvPr/>
        </p:nvCxnSpPr>
        <p:spPr>
          <a:xfrm>
            <a:off x="251520" y="6176421"/>
            <a:ext cx="8640960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직사각형 8"/>
          <p:cNvSpPr/>
          <p:nvPr/>
        </p:nvSpPr>
        <p:spPr>
          <a:xfrm>
            <a:off x="251520" y="6139535"/>
            <a:ext cx="216024" cy="737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1600" y="797333"/>
            <a:ext cx="475963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ebXML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의 </a:t>
            </a:r>
            <a:r>
              <a:rPr lang="ko-KR" alt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기반구조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구성요소간의 상호관계</a:t>
            </a:r>
            <a:endParaRPr lang="en-US" altLang="ko-K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8689156" y="569674"/>
            <a:ext cx="216024" cy="737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pic>
        <p:nvPicPr>
          <p:cNvPr id="5121" name="_x440581736" descr="EMB0000573837ce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588" y="1342050"/>
            <a:ext cx="5426824" cy="4716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072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85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87924" y="1988841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200" dirty="0" smtClean="0">
                <a:solidFill>
                  <a:schemeClr val="bg1"/>
                </a:solidFill>
                <a:latin typeface="+mn-ea"/>
              </a:rPr>
              <a:t>3</a:t>
            </a:r>
            <a:endParaRPr lang="ko-KR" altLang="en-US" sz="32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68234" y="3429991"/>
            <a:ext cx="62075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과학기술 </a:t>
            </a:r>
            <a:r>
              <a:rPr lang="ko-KR" altLang="en-US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지식인프라</a:t>
            </a:r>
            <a:r>
              <a:rPr lang="ko-KR" alt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 통합 체계</a:t>
            </a:r>
            <a:endParaRPr lang="ko-KR" alt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cxnSp>
        <p:nvCxnSpPr>
          <p:cNvPr id="10" name="직선 연결선 9"/>
          <p:cNvCxnSpPr/>
          <p:nvPr/>
        </p:nvCxnSpPr>
        <p:spPr>
          <a:xfrm>
            <a:off x="3635896" y="3284984"/>
            <a:ext cx="1872208" cy="0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864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2882</TotalTime>
  <Words>598</Words>
  <Application>Microsoft Office PowerPoint</Application>
  <PresentationFormat>화면 슬라이드 쇼(4:3)</PresentationFormat>
  <Paragraphs>113</Paragraphs>
  <Slides>19</Slides>
  <Notes>18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7" baseType="lpstr">
      <vt:lpstr>Adobe Devanagari</vt:lpstr>
      <vt:lpstr>맑은 고딕</vt:lpstr>
      <vt:lpstr>Arial</vt:lpstr>
      <vt:lpstr>Calibri</vt:lpstr>
      <vt:lpstr>Calibri Light</vt:lpstr>
      <vt:lpstr>Copperplate Gothic Light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Jihoon</dc:creator>
  <cp:lastModifiedBy>Windows 사용자</cp:lastModifiedBy>
  <cp:revision>35</cp:revision>
  <dcterms:created xsi:type="dcterms:W3CDTF">2017-06-15T13:06:45Z</dcterms:created>
  <dcterms:modified xsi:type="dcterms:W3CDTF">2018-11-03T03:28:12Z</dcterms:modified>
</cp:coreProperties>
</file>