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75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5138" autoAdjust="0"/>
  </p:normalViewPr>
  <p:slideViewPr>
    <p:cSldViewPr snapToGrid="0">
      <p:cViewPr varScale="1">
        <p:scale>
          <a:sx n="72" d="100"/>
          <a:sy n="72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dirty="0"/>
              <a:t>블록체인 국내시장 규모 추이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단위: 억원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3562</c:v>
                </c:pt>
                <c:pt idx="1">
                  <c:v>2206</c:v>
                </c:pt>
                <c:pt idx="2">
                  <c:v>1366</c:v>
                </c:pt>
                <c:pt idx="3">
                  <c:v>846</c:v>
                </c:pt>
                <c:pt idx="4">
                  <c:v>524</c:v>
                </c:pt>
                <c:pt idx="5">
                  <c:v>324</c:v>
                </c:pt>
                <c:pt idx="6">
                  <c:v>201</c:v>
                </c:pt>
                <c:pt idx="7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6-46C6-86AD-16D3FE7FC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9907168"/>
        <c:axId val="779908256"/>
      </c:barChart>
      <c:catAx>
        <c:axId val="779907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79908256"/>
        <c:crosses val="autoZero"/>
        <c:auto val="1"/>
        <c:lblAlgn val="ctr"/>
        <c:lblOffset val="100"/>
        <c:noMultiLvlLbl val="0"/>
      </c:catAx>
      <c:valAx>
        <c:axId val="779908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7990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0520A-8639-4A5B-BBCC-ADA25FA40107}" type="datetimeFigureOut">
              <a:rPr lang="ko-KR" altLang="en-US" smtClean="0"/>
              <a:t>2019-11-01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751B-D794-402B-8643-9EAD9A435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90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FOMO(Fear of Missing Out) </a:t>
            </a:r>
            <a:r>
              <a:rPr lang="ko-KR" altLang="en-US" dirty="0"/>
              <a:t>현상</a:t>
            </a:r>
            <a:r>
              <a:rPr lang="en-US" altLang="ko-KR"/>
              <a:t>,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751B-D794-402B-8643-9EAD9A435F9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55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FOMO(Fear of Missing Out) </a:t>
            </a:r>
            <a:r>
              <a:rPr lang="ko-KR" altLang="en-US" dirty="0"/>
              <a:t>현상</a:t>
            </a:r>
            <a:r>
              <a:rPr lang="en-US" altLang="ko-KR"/>
              <a:t>,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751B-D794-402B-8643-9EAD9A435F9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10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논문에서 설명하고 있는 재사용은 기존 시스템을 확장하거나 기능을 개선하여 새로운 시스템을 구축하는 것을 의미합니다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통해서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빠른 개발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비용 절감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생산성 향상과 같은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효과가 있다고 이론적으로 언급되고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저희 랩실은 육군 정체단과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MOU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사업을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진행 했었습니다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사용되고 있는 대부분의 국방 프로그램은 처음부터 전체를 구현하기 보다는 기존 시스템을 기반으로 개선하는 경우가 많았습니다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도메인에서 재사용은 필수적이었고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이슈로 재사용에 대한연구를 진행하게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국방 프로그램은 보안상에 문제가 있기</a:t>
            </a:r>
            <a:r>
              <a:rPr lang="ko-KR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때문에 </a:t>
            </a:r>
            <a:r>
              <a:rPr lang="ko-KR" alt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타겟을</a:t>
            </a:r>
            <a:r>
              <a:rPr lang="ko-KR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오픈 소스로 전환했습니다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altLang="ko-K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오픈 소스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Junit</a:t>
            </a:r>
            <a:r>
              <a:rPr lang="k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버전 업그레이드 시</a:t>
            </a:r>
            <a:r>
              <a:rPr lang="en-US" altLang="k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코드</a:t>
            </a:r>
            <a:r>
              <a:rPr lang="k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얼마나 재사용되는지 </a:t>
            </a:r>
            <a:r>
              <a:rPr lang="k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분석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해봤습니다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1896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논문에서 설명하고 있는 재사용은 기존 시스템을 확장하거나 기능을 개선하여 새로운 시스템을 구축하는 것을 의미합니다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통해서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빠른 개발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비용 절감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생산성 향상과 같은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효과가 있다고 이론적으로 언급되고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저희 랩실은 육군 정체단과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MOU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사업을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진행 했었습니다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사용되고 있는 대부분의 국방 프로그램은 처음부터 전체를 구현하기 보다는 기존 시스템을 기반으로 개선하는 경우가 많았습니다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도메인에서 재사용은 필수적이었고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이슈로 재사용에 대한연구를 진행하게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국방 프로그램은 보안상에 문제가 있기</a:t>
            </a:r>
            <a:r>
              <a:rPr lang="ko-KR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때문에 </a:t>
            </a:r>
            <a:r>
              <a:rPr lang="ko-KR" alt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타겟을</a:t>
            </a:r>
            <a:r>
              <a:rPr lang="ko-KR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오픈 소스로 전환했습니다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altLang="ko-K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오픈 소스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Junit</a:t>
            </a:r>
            <a:r>
              <a:rPr lang="k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버전 업그레이드 시</a:t>
            </a:r>
            <a:r>
              <a:rPr lang="en-US" altLang="k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코드</a:t>
            </a:r>
            <a:r>
              <a:rPr lang="k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얼마나 재사용되는지 </a:t>
            </a:r>
            <a:r>
              <a:rPr lang="k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분석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해봤습니다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68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논문에서 설명하고 있는 재사용은 기존 시스템을 확장하거나 기능을 개선하여 새로운 시스템을 구축하는 것을 의미합니다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통해서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빠른 개발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비용 절감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생산성 향상과 같은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효과가 있다고 이론적으로 언급되고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저희 랩실은 육군 정체단과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MOU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사업을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진행 했었습니다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사용되고 있는 대부분의 국방 프로그램은 처음부터 전체를 구현하기 보다는 기존 시스템을 기반으로 개선하는 경우가 많았습니다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도메인에서 재사용은 필수적이었고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이슈로 재사용에 대한연구를 진행하게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국방 프로그램은 보안상에 문제가 있기</a:t>
            </a:r>
            <a:r>
              <a:rPr lang="ko-KR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때문에 </a:t>
            </a:r>
            <a:r>
              <a:rPr lang="ko-KR" alt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타겟을</a:t>
            </a:r>
            <a:r>
              <a:rPr lang="ko-KR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오픈 소스로 전환했습니다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altLang="ko-K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오픈 소스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Junit</a:t>
            </a:r>
            <a:r>
              <a:rPr lang="k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버전 업그레이드 시</a:t>
            </a:r>
            <a:r>
              <a:rPr lang="en-US" altLang="k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코드</a:t>
            </a:r>
            <a:r>
              <a:rPr lang="k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얼마나 재사용되는지 </a:t>
            </a:r>
            <a:r>
              <a:rPr lang="k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분석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해봤습니다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13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F8A-65A3-4968-BBC4-58F52A2C7F17}" type="datetimeFigureOut">
              <a:rPr lang="ko-KR" altLang="en-US" smtClean="0"/>
              <a:t>2019-11-01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0042-2562-4FEE-B547-8C10DA36B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62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F8A-65A3-4968-BBC4-58F52A2C7F17}" type="datetimeFigureOut">
              <a:rPr lang="ko-KR" altLang="en-US" smtClean="0"/>
              <a:t>2019-11-01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0042-2562-4FEE-B547-8C10DA36B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73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F8A-65A3-4968-BBC4-58F52A2C7F17}" type="datetimeFigureOut">
              <a:rPr lang="ko-KR" altLang="en-US" smtClean="0"/>
              <a:t>2019-11-01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0042-2562-4FEE-B547-8C10DA36B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96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F8A-65A3-4968-BBC4-58F52A2C7F17}" type="datetimeFigureOut">
              <a:rPr lang="ko-KR" altLang="en-US" smtClean="0"/>
              <a:t>2019-11-01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377219" y="649288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420042-2562-4FEE-B547-8C10DA36B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22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F8A-65A3-4968-BBC4-58F52A2C7F17}" type="datetimeFigureOut">
              <a:rPr lang="ko-KR" altLang="en-US" smtClean="0"/>
              <a:t>2019-11-01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0042-2562-4FEE-B547-8C10DA36B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235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F8A-65A3-4968-BBC4-58F52A2C7F17}" type="datetimeFigureOut">
              <a:rPr lang="ko-KR" altLang="en-US" smtClean="0"/>
              <a:t>2019-11-01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0042-2562-4FEE-B547-8C10DA36B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85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F8A-65A3-4968-BBC4-58F52A2C7F17}" type="datetimeFigureOut">
              <a:rPr lang="ko-KR" altLang="en-US" smtClean="0"/>
              <a:t>2019-11-01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0042-2562-4FEE-B547-8C10DA36B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37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F8A-65A3-4968-BBC4-58F52A2C7F17}" type="datetimeFigureOut">
              <a:rPr lang="ko-KR" altLang="en-US" smtClean="0"/>
              <a:t>2019-11-01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0042-2562-4FEE-B547-8C10DA36B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72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F8A-65A3-4968-BBC4-58F52A2C7F17}" type="datetimeFigureOut">
              <a:rPr lang="ko-KR" altLang="en-US" smtClean="0"/>
              <a:t>2019-11-01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0042-2562-4FEE-B547-8C10DA36B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41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F8A-65A3-4968-BBC4-58F52A2C7F17}" type="datetimeFigureOut">
              <a:rPr lang="ko-KR" altLang="en-US" smtClean="0"/>
              <a:t>2019-11-01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0042-2562-4FEE-B547-8C10DA36B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663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F8A-65A3-4968-BBC4-58F52A2C7F17}" type="datetimeFigureOut">
              <a:rPr lang="ko-KR" altLang="en-US" smtClean="0"/>
              <a:t>2019-11-01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0042-2562-4FEE-B547-8C10DA36B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015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37750"/>
            <a:ext cx="12192000" cy="420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DBF8A-65A3-4968-BBC4-58F52A2C7F17}" type="datetimeFigureOut">
              <a:rPr lang="ko-KR" altLang="en-US" smtClean="0"/>
              <a:t>2019-11-01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20042-2562-4FEE-B547-8C10DA36BD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39" y="6500433"/>
            <a:ext cx="29931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>
                <a:solidFill>
                  <a:schemeClr val="bg1"/>
                </a:solidFill>
              </a:rPr>
              <a:t>Hongik</a:t>
            </a:r>
            <a:r>
              <a:rPr lang="en-US" altLang="ko-KR" sz="1050" dirty="0">
                <a:solidFill>
                  <a:schemeClr val="bg1"/>
                </a:solidFill>
              </a:rPr>
              <a:t> University </a:t>
            </a:r>
            <a:r>
              <a:rPr lang="en-US" altLang="ko-KR" sz="1050" b="1" dirty="0">
                <a:solidFill>
                  <a:schemeClr val="bg1"/>
                </a:solidFill>
              </a:rPr>
              <a:t>Software</a:t>
            </a:r>
            <a:r>
              <a:rPr lang="en-US" altLang="ko-KR" sz="1050" b="1" baseline="0" dirty="0">
                <a:solidFill>
                  <a:schemeClr val="bg1"/>
                </a:solidFill>
              </a:rPr>
              <a:t> Engineering</a:t>
            </a:r>
            <a:r>
              <a:rPr lang="en-US" altLang="ko-KR" sz="1050" b="1" dirty="0">
                <a:solidFill>
                  <a:schemeClr val="bg1"/>
                </a:solidFill>
              </a:rPr>
              <a:t> LAB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1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Go </a:t>
            </a:r>
            <a:r>
              <a:rPr lang="ko-KR" altLang="en-US" sz="3000" dirty="0"/>
              <a:t>언어 기반 블록체인 코드의 품질</a:t>
            </a:r>
            <a:br>
              <a:rPr lang="en-US" altLang="ko-KR" sz="3000" dirty="0"/>
            </a:br>
            <a:r>
              <a:rPr lang="ko-KR" altLang="en-US" sz="3000" dirty="0"/>
              <a:t>검증을 위한 효율적인 정적분석기 개발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발표자</a:t>
            </a:r>
            <a:r>
              <a:rPr lang="en-US" altLang="ko-KR" dirty="0"/>
              <a:t>: </a:t>
            </a:r>
            <a:r>
              <a:rPr lang="ko-KR" altLang="en-US" dirty="0"/>
              <a:t>홍익대학교</a:t>
            </a:r>
            <a:r>
              <a:rPr lang="en-US" altLang="ko-KR" dirty="0"/>
              <a:t> </a:t>
            </a:r>
            <a:r>
              <a:rPr lang="ko-KR" altLang="en-US" dirty="0"/>
              <a:t>소프트웨어공학연구실 안현식</a:t>
            </a:r>
            <a:endParaRPr lang="en-US" altLang="ko-KR" dirty="0"/>
          </a:p>
          <a:p>
            <a:r>
              <a:rPr lang="ko-KR" altLang="en-US" dirty="0"/>
              <a:t>지도교수</a:t>
            </a:r>
            <a:r>
              <a:rPr lang="en-US" altLang="ko-KR" dirty="0"/>
              <a:t>: </a:t>
            </a:r>
            <a:r>
              <a:rPr lang="ko-KR" altLang="en-US" dirty="0"/>
              <a:t>김영철</a:t>
            </a:r>
          </a:p>
        </p:txBody>
      </p:sp>
    </p:spTree>
    <p:extLst>
      <p:ext uri="{BB962C8B-B14F-4D97-AF65-F5344CB8AC3E}">
        <p14:creationId xmlns:p14="http://schemas.microsoft.com/office/powerpoint/2010/main" val="284735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Ⅲ. Go </a:t>
            </a:r>
            <a:r>
              <a:rPr lang="en-US" altLang="ko-KR" sz="3000" dirty="0" err="1"/>
              <a:t>lang</a:t>
            </a:r>
            <a:r>
              <a:rPr lang="ko-KR" altLang="en-US" sz="3000" dirty="0"/>
              <a:t>으로 구현된 블록체인 코드 분석기 및 가시화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5305733-04F2-4A63-B047-49EE007E4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7" y="1799967"/>
            <a:ext cx="11251095" cy="466486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66D94DF-E481-49A1-8895-38461A81EC52}"/>
              </a:ext>
            </a:extLst>
          </p:cNvPr>
          <p:cNvSpPr/>
          <p:nvPr/>
        </p:nvSpPr>
        <p:spPr>
          <a:xfrm>
            <a:off x="1207097" y="2540897"/>
            <a:ext cx="80576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75CF77F-E8D1-439C-950D-02E94C674E79}"/>
              </a:ext>
            </a:extLst>
          </p:cNvPr>
          <p:cNvSpPr/>
          <p:nvPr/>
        </p:nvSpPr>
        <p:spPr>
          <a:xfrm>
            <a:off x="7942469" y="2531165"/>
            <a:ext cx="1864140" cy="3887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7A8FB4B-0FB8-4F32-87FA-BEC4535D1B23}"/>
              </a:ext>
            </a:extLst>
          </p:cNvPr>
          <p:cNvSpPr/>
          <p:nvPr/>
        </p:nvSpPr>
        <p:spPr>
          <a:xfrm>
            <a:off x="8164074" y="3059340"/>
            <a:ext cx="2718015" cy="2906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연결선: 꺾임 18">
            <a:extLst>
              <a:ext uri="{FF2B5EF4-FFF2-40B4-BE49-F238E27FC236}">
                <a16:creationId xmlns:a16="http://schemas.microsoft.com/office/drawing/2014/main" id="{862BC236-B731-4E9A-AC30-82C8170D21A6}"/>
              </a:ext>
            </a:extLst>
          </p:cNvPr>
          <p:cNvCxnSpPr>
            <a:cxnSpLocks/>
            <a:stCxn id="6" idx="1"/>
            <a:endCxn id="7" idx="1"/>
          </p:cNvCxnSpPr>
          <p:nvPr/>
        </p:nvCxnSpPr>
        <p:spPr>
          <a:xfrm rot="10800000" flipH="1" flipV="1">
            <a:off x="7942468" y="2725563"/>
            <a:ext cx="221605" cy="479117"/>
          </a:xfrm>
          <a:prstGeom prst="bentConnector3">
            <a:avLst>
              <a:gd name="adj1" fmla="val -1031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84490" y="2510804"/>
            <a:ext cx="37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12857" y="2356231"/>
            <a:ext cx="37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0" name="내용 개체 틀 2"/>
          <p:cNvSpPr>
            <a:spLocks noGrp="1"/>
          </p:cNvSpPr>
          <p:nvPr>
            <p:ph idx="1"/>
          </p:nvPr>
        </p:nvSpPr>
        <p:spPr>
          <a:xfrm>
            <a:off x="366489" y="1369907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2400" b="1" dirty="0"/>
              <a:t>Go AST Viewer</a:t>
            </a:r>
            <a:r>
              <a:rPr lang="ko-KR" altLang="en-US" sz="2400" b="1" dirty="0"/>
              <a:t>  </a:t>
            </a:r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273751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그림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863" y="1304317"/>
            <a:ext cx="1154305" cy="769536"/>
          </a:xfrm>
          <a:prstGeom prst="rect">
            <a:avLst/>
          </a:prstGeom>
        </p:spPr>
      </p:pic>
      <p:sp>
        <p:nvSpPr>
          <p:cNvPr id="68" name="대각선 방향의 모서리가 둥근 사각형 67"/>
          <p:cNvSpPr/>
          <p:nvPr/>
        </p:nvSpPr>
        <p:spPr>
          <a:xfrm>
            <a:off x="392151" y="4320986"/>
            <a:ext cx="3022448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Step4 (Storing)</a:t>
            </a:r>
          </a:p>
        </p:txBody>
      </p:sp>
      <p:sp>
        <p:nvSpPr>
          <p:cNvPr id="69" name="대각선 방향의 모서리가 둥근 사각형 68"/>
          <p:cNvSpPr/>
          <p:nvPr/>
        </p:nvSpPr>
        <p:spPr>
          <a:xfrm>
            <a:off x="392150" y="5246283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Step5 (Visualizing)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2670" y="4758140"/>
            <a:ext cx="2844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분석 결과를 데이터베이스에 </a:t>
            </a:r>
            <a:r>
              <a:rPr lang="ko-KR" altLang="en-US" sz="1200" b="1" dirty="0"/>
              <a:t>저장</a:t>
            </a:r>
            <a:r>
              <a:rPr lang="ko-KR" altLang="en-US" sz="1200" dirty="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392670" y="5626981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데이터베이스에 저장된 데이터를</a:t>
            </a:r>
            <a:endParaRPr lang="en-US" altLang="ko-KR" sz="1200" dirty="0"/>
          </a:p>
          <a:p>
            <a:r>
              <a:rPr lang="en-US" altLang="ko-KR" sz="1200" b="1" dirty="0"/>
              <a:t>Query</a:t>
            </a:r>
            <a:r>
              <a:rPr lang="ko-KR" altLang="en-US" sz="1200" b="1" dirty="0"/>
              <a:t>문</a:t>
            </a:r>
            <a:r>
              <a:rPr lang="ko-KR" altLang="en-US" sz="1200" dirty="0"/>
              <a:t>으로</a:t>
            </a:r>
            <a:r>
              <a:rPr lang="en-US" altLang="ko-KR" sz="1200" dirty="0"/>
              <a:t> </a:t>
            </a:r>
            <a:r>
              <a:rPr lang="en-US" altLang="ko-KR" sz="1200" b="1" dirty="0"/>
              <a:t>SELECT</a:t>
            </a:r>
            <a:r>
              <a:rPr lang="ko-KR" altLang="en-US" sz="1200" dirty="0"/>
              <a:t>하고</a:t>
            </a:r>
            <a:endParaRPr lang="en-US" altLang="ko-KR" sz="1200" dirty="0"/>
          </a:p>
          <a:p>
            <a:r>
              <a:rPr lang="en-US" altLang="ko-KR" sz="1200" b="1" dirty="0" err="1"/>
              <a:t>DotScript</a:t>
            </a:r>
            <a:r>
              <a:rPr lang="ko-KR" altLang="en-US" sz="1200" dirty="0"/>
              <a:t>를 작성한다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96" name="그림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939" y="1458605"/>
            <a:ext cx="952174" cy="497944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998" y="3346388"/>
            <a:ext cx="1151767" cy="1151767"/>
          </a:xfrm>
          <a:prstGeom prst="rect">
            <a:avLst/>
          </a:prstGeom>
        </p:spPr>
      </p:pic>
      <p:sp>
        <p:nvSpPr>
          <p:cNvPr id="100" name="모서리가 둥근 직사각형 99"/>
          <p:cNvSpPr/>
          <p:nvPr/>
        </p:nvSpPr>
        <p:spPr>
          <a:xfrm>
            <a:off x="10088297" y="4417482"/>
            <a:ext cx="952174" cy="3957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Graphviz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01" name="꺾인 연결선 100"/>
          <p:cNvCxnSpPr>
            <a:stCxn id="103" idx="4"/>
            <a:endCxn id="100" idx="3"/>
          </p:cNvCxnSpPr>
          <p:nvPr/>
        </p:nvCxnSpPr>
        <p:spPr>
          <a:xfrm flipH="1">
            <a:off x="11040471" y="2190998"/>
            <a:ext cx="772163" cy="2424383"/>
          </a:xfrm>
          <a:prstGeom prst="bentConnector3">
            <a:avLst>
              <a:gd name="adj1" fmla="val -2960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187401" y="6115415"/>
            <a:ext cx="1193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가시화</a:t>
            </a:r>
            <a:r>
              <a:rPr lang="en-US" altLang="ko-KR" sz="1050" dirty="0"/>
              <a:t> </a:t>
            </a:r>
            <a:r>
              <a:rPr lang="ko-KR" altLang="en-US" sz="1050" dirty="0"/>
              <a:t>결과물</a:t>
            </a:r>
          </a:p>
        </p:txBody>
      </p:sp>
      <p:sp>
        <p:nvSpPr>
          <p:cNvPr id="103" name="원통 102"/>
          <p:cNvSpPr/>
          <p:nvPr/>
        </p:nvSpPr>
        <p:spPr>
          <a:xfrm>
            <a:off x="10859398" y="1870742"/>
            <a:ext cx="953236" cy="64051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DataBase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110" name="그림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726" y="3180938"/>
            <a:ext cx="4085150" cy="28688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12" name="꺾인 연결선 111"/>
          <p:cNvCxnSpPr>
            <a:stCxn id="100" idx="1"/>
            <a:endCxn id="110" idx="3"/>
          </p:cNvCxnSpPr>
          <p:nvPr/>
        </p:nvCxnSpPr>
        <p:spPr>
          <a:xfrm rot="10800000" flipV="1">
            <a:off x="8826877" y="4615380"/>
            <a:ext cx="1261421" cy="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10974917" y="2572380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4</a:t>
            </a:r>
            <a:endParaRPr lang="ko-KR" altLang="en-US" sz="14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10215782" y="4930237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5</a:t>
            </a:r>
            <a:endParaRPr lang="ko-KR" alt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393765" y="2231041"/>
            <a:ext cx="286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대상이 되는 프로그램을 </a:t>
            </a:r>
            <a:r>
              <a:rPr lang="ko-KR" altLang="en-US" sz="1200" b="1" dirty="0"/>
              <a:t>입력</a:t>
            </a:r>
            <a:r>
              <a:rPr lang="ko-KR" altLang="en-US" sz="1200" dirty="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5" name="대각선 방향의 모서리가 둥근 사각형 74"/>
          <p:cNvSpPr/>
          <p:nvPr/>
        </p:nvSpPr>
        <p:spPr>
          <a:xfrm>
            <a:off x="392152" y="1816700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Step1 (Input/Running)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026516" y="2646236"/>
            <a:ext cx="771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/>
              <a:t>소스코드</a:t>
            </a:r>
          </a:p>
        </p:txBody>
      </p:sp>
      <p:sp>
        <p:nvSpPr>
          <p:cNvPr id="104" name="순서도: 다중 문서 103"/>
          <p:cNvSpPr/>
          <p:nvPr/>
        </p:nvSpPr>
        <p:spPr>
          <a:xfrm>
            <a:off x="3769020" y="1798533"/>
            <a:ext cx="1286933" cy="784930"/>
          </a:xfrm>
          <a:prstGeom prst="flowChartMulti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Source Code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4874296" y="1425258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1</a:t>
            </a:r>
            <a:endParaRPr lang="ko-KR" altLang="en-US" sz="1400" dirty="0"/>
          </a:p>
        </p:txBody>
      </p:sp>
      <p:sp>
        <p:nvSpPr>
          <p:cNvPr id="107" name="순서도: 연결자 106"/>
          <p:cNvSpPr/>
          <p:nvPr/>
        </p:nvSpPr>
        <p:spPr>
          <a:xfrm>
            <a:off x="7205592" y="1483803"/>
            <a:ext cx="1232996" cy="49846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Node Information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6" name="대각선 방향의 모서리가 둥근 사각형 65"/>
          <p:cNvSpPr/>
          <p:nvPr/>
        </p:nvSpPr>
        <p:spPr>
          <a:xfrm>
            <a:off x="392152" y="2622787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Step2 (Parsing)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92669" y="3058083"/>
            <a:ext cx="32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Go AST Viewer</a:t>
            </a:r>
            <a:r>
              <a:rPr lang="ko-KR" altLang="en-US" sz="1200" dirty="0"/>
              <a:t>로 </a:t>
            </a:r>
            <a:r>
              <a:rPr lang="en-US" altLang="ko-KR" sz="1200" dirty="0"/>
              <a:t>Node</a:t>
            </a:r>
            <a:r>
              <a:rPr lang="ko-KR" altLang="en-US" sz="1200" dirty="0"/>
              <a:t>의 정보를 수집한다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105" name="그림 1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333" y="1524268"/>
            <a:ext cx="1591467" cy="1333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6" name="TextBox 105"/>
          <p:cNvSpPr txBox="1"/>
          <p:nvPr/>
        </p:nvSpPr>
        <p:spPr>
          <a:xfrm>
            <a:off x="5966848" y="2907846"/>
            <a:ext cx="10024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GoAst Viewer</a:t>
            </a:r>
            <a:endParaRPr lang="ko-KR" altLang="en-US" sz="105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7460852" y="2244428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2</a:t>
            </a:r>
            <a:endParaRPr lang="ko-KR" altLang="en-US" sz="1400" dirty="0"/>
          </a:p>
        </p:txBody>
      </p:sp>
      <p:cxnSp>
        <p:nvCxnSpPr>
          <p:cNvPr id="116" name="직선 화살표 연결선 115"/>
          <p:cNvCxnSpPr>
            <a:stCxn id="104" idx="3"/>
            <a:endCxn id="105" idx="1"/>
          </p:cNvCxnSpPr>
          <p:nvPr/>
        </p:nvCxnSpPr>
        <p:spPr>
          <a:xfrm>
            <a:off x="5055953" y="2190998"/>
            <a:ext cx="6163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/>
          <p:cNvCxnSpPr>
            <a:stCxn id="105" idx="3"/>
            <a:endCxn id="99" idx="1"/>
          </p:cNvCxnSpPr>
          <p:nvPr/>
        </p:nvCxnSpPr>
        <p:spPr>
          <a:xfrm>
            <a:off x="7263800" y="2190998"/>
            <a:ext cx="1116580" cy="1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내용 개체 틀 2"/>
          <p:cNvSpPr>
            <a:spLocks noGrp="1"/>
          </p:cNvSpPr>
          <p:nvPr>
            <p:ph idx="1"/>
          </p:nvPr>
        </p:nvSpPr>
        <p:spPr>
          <a:xfrm>
            <a:off x="366489" y="1369907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1600" b="1" dirty="0"/>
              <a:t>구조  </a:t>
            </a:r>
            <a:endParaRPr lang="en-US" altLang="ko-KR" sz="1600" b="1" dirty="0"/>
          </a:p>
        </p:txBody>
      </p:sp>
      <p:sp>
        <p:nvSpPr>
          <p:cNvPr id="109" name="순서도: 연결자 108"/>
          <p:cNvSpPr/>
          <p:nvPr/>
        </p:nvSpPr>
        <p:spPr>
          <a:xfrm>
            <a:off x="9446738" y="1458880"/>
            <a:ext cx="1473271" cy="54831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</a:rPr>
              <a:t>Depth-First Search of Inspect function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7" name="대각선 방향의 모서리가 둥근 사각형 66"/>
          <p:cNvSpPr/>
          <p:nvPr/>
        </p:nvSpPr>
        <p:spPr>
          <a:xfrm>
            <a:off x="392151" y="3490702"/>
            <a:ext cx="3022445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Step3 (Analyzing)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2670" y="3871400"/>
            <a:ext cx="32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도구를 사용하여 </a:t>
            </a:r>
            <a:r>
              <a:rPr lang="ko-KR" altLang="en-US" sz="1200" b="1" dirty="0"/>
              <a:t>정적 분석</a:t>
            </a:r>
            <a:r>
              <a:rPr lang="ko-KR" altLang="en-US" sz="1200" dirty="0"/>
              <a:t>을 수행한다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99" name="모서리가 둥근 직사각형 98"/>
          <p:cNvSpPr/>
          <p:nvPr/>
        </p:nvSpPr>
        <p:spPr>
          <a:xfrm>
            <a:off x="8380380" y="1941651"/>
            <a:ext cx="1229273" cy="5020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Go Parser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108" name="직선 화살표 연결선 107"/>
          <p:cNvCxnSpPr>
            <a:stCxn id="99" idx="3"/>
            <a:endCxn id="103" idx="2"/>
          </p:cNvCxnSpPr>
          <p:nvPr/>
        </p:nvCxnSpPr>
        <p:spPr>
          <a:xfrm flipV="1">
            <a:off x="9609653" y="2190998"/>
            <a:ext cx="1249745" cy="1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9877985" y="2245291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3</a:t>
            </a:r>
            <a:endParaRPr lang="ko-KR" altLang="en-US" sz="1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Ⅲ. Go </a:t>
            </a:r>
            <a:r>
              <a:rPr lang="en-US" altLang="ko-KR" sz="3000" dirty="0" err="1"/>
              <a:t>lang</a:t>
            </a:r>
            <a:r>
              <a:rPr lang="ko-KR" altLang="en-US" sz="3000" dirty="0"/>
              <a:t>으로 구현된 블록체인 코드 분석기 및 가시화</a:t>
            </a:r>
          </a:p>
        </p:txBody>
      </p:sp>
    </p:spTree>
    <p:extLst>
      <p:ext uri="{BB962C8B-B14F-4D97-AF65-F5344CB8AC3E}">
        <p14:creationId xmlns:p14="http://schemas.microsoft.com/office/powerpoint/2010/main" val="375011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99" grpId="0" animBg="1"/>
      <p:bldP spid="1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622" y="4434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000" dirty="0"/>
              <a:t>Ⅲ. Go </a:t>
            </a:r>
            <a:r>
              <a:rPr lang="en-US" altLang="ko-KR" sz="3000" dirty="0" err="1"/>
              <a:t>lang</a:t>
            </a:r>
            <a:r>
              <a:rPr lang="ko-KR" altLang="en-US" sz="3000" dirty="0"/>
              <a:t>으로 구현된 블록체인 코드 분석기 및 가시화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66E1F22-15DE-455B-910A-1CC2E39CB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33" y="2239617"/>
            <a:ext cx="11158234" cy="3979469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8E16281-E7E5-4BFC-BEED-952D867F1883}"/>
              </a:ext>
            </a:extLst>
          </p:cNvPr>
          <p:cNvSpPr/>
          <p:nvPr/>
        </p:nvSpPr>
        <p:spPr>
          <a:xfrm>
            <a:off x="1131956" y="2289738"/>
            <a:ext cx="1279939" cy="2404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17CE2DA-4829-4D0D-87F2-2BB554E26994}"/>
              </a:ext>
            </a:extLst>
          </p:cNvPr>
          <p:cNvSpPr/>
          <p:nvPr/>
        </p:nvSpPr>
        <p:spPr>
          <a:xfrm>
            <a:off x="3785414" y="4044685"/>
            <a:ext cx="172800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12880" y="3675353"/>
            <a:ext cx="37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66489" y="1124163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2800" b="1" dirty="0"/>
              <a:t>Go Parser</a:t>
            </a:r>
          </a:p>
          <a:p>
            <a:pPr marL="0" indent="0">
              <a:buNone/>
            </a:pPr>
            <a:r>
              <a:rPr lang="en-US" altLang="ko-KR" sz="2800" b="1" dirty="0"/>
              <a:t>- </a:t>
            </a:r>
            <a:r>
              <a:rPr lang="en-US" altLang="ko-KR" sz="2800" dirty="0"/>
              <a:t>Inspect </a:t>
            </a:r>
            <a:r>
              <a:rPr lang="ko-KR" altLang="en-US" sz="2800" dirty="0"/>
              <a:t>함수의 모든 </a:t>
            </a:r>
            <a:r>
              <a:rPr lang="ko-KR" altLang="en-US" sz="2800" dirty="0" err="1"/>
              <a:t>노드</a:t>
            </a:r>
            <a:r>
              <a:rPr lang="ko-KR" altLang="en-US" sz="2800" dirty="0"/>
              <a:t> </a:t>
            </a:r>
            <a:r>
              <a:rPr lang="ko-KR" altLang="en-US" sz="2800" dirty="0" err="1"/>
              <a:t>깊이우선</a:t>
            </a:r>
            <a:r>
              <a:rPr lang="ko-KR" altLang="en-US" sz="2800" dirty="0"/>
              <a:t> 탐색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3004482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대각선 방향의 모서리가 둥근 사각형 66"/>
          <p:cNvSpPr/>
          <p:nvPr/>
        </p:nvSpPr>
        <p:spPr>
          <a:xfrm>
            <a:off x="392151" y="3490702"/>
            <a:ext cx="3022445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Step3 (Analyzing)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2670" y="3871400"/>
            <a:ext cx="32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도구를 사용하여 </a:t>
            </a:r>
            <a:r>
              <a:rPr lang="ko-KR" altLang="en-US" sz="1200" b="1" dirty="0"/>
              <a:t>정적 분석</a:t>
            </a:r>
            <a:r>
              <a:rPr lang="ko-KR" altLang="en-US" sz="1200" dirty="0"/>
              <a:t>을 수행한다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69" name="대각선 방향의 모서리가 둥근 사각형 68"/>
          <p:cNvSpPr/>
          <p:nvPr/>
        </p:nvSpPr>
        <p:spPr>
          <a:xfrm>
            <a:off x="392150" y="5246283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Step5 (Visualizing)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2670" y="5626981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데이터베이스에 저장된 데이터를</a:t>
            </a:r>
            <a:endParaRPr lang="en-US" altLang="ko-KR" sz="1200" dirty="0"/>
          </a:p>
          <a:p>
            <a:r>
              <a:rPr lang="en-US" altLang="ko-KR" sz="1200" b="1" dirty="0"/>
              <a:t>Query</a:t>
            </a:r>
            <a:r>
              <a:rPr lang="ko-KR" altLang="en-US" sz="1200" b="1" dirty="0"/>
              <a:t>문</a:t>
            </a:r>
            <a:r>
              <a:rPr lang="ko-KR" altLang="en-US" sz="1200" dirty="0"/>
              <a:t>으로</a:t>
            </a:r>
            <a:r>
              <a:rPr lang="en-US" altLang="ko-KR" sz="1200" dirty="0"/>
              <a:t> </a:t>
            </a:r>
            <a:r>
              <a:rPr lang="en-US" altLang="ko-KR" sz="1200" b="1" dirty="0"/>
              <a:t>SELECT</a:t>
            </a:r>
            <a:r>
              <a:rPr lang="ko-KR" altLang="en-US" sz="1200" dirty="0"/>
              <a:t>하고</a:t>
            </a:r>
            <a:endParaRPr lang="en-US" altLang="ko-KR" sz="1200" dirty="0"/>
          </a:p>
          <a:p>
            <a:r>
              <a:rPr lang="en-US" altLang="ko-KR" sz="1200" b="1" dirty="0" err="1"/>
              <a:t>DotScript</a:t>
            </a:r>
            <a:r>
              <a:rPr lang="ko-KR" altLang="en-US" sz="1200" dirty="0"/>
              <a:t>를 작성한다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97" name="그림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998" y="3346388"/>
            <a:ext cx="1151767" cy="1151767"/>
          </a:xfrm>
          <a:prstGeom prst="rect">
            <a:avLst/>
          </a:prstGeom>
        </p:spPr>
      </p:pic>
      <p:sp>
        <p:nvSpPr>
          <p:cNvPr id="100" name="모서리가 둥근 직사각형 99"/>
          <p:cNvSpPr/>
          <p:nvPr/>
        </p:nvSpPr>
        <p:spPr>
          <a:xfrm>
            <a:off x="10088297" y="4417482"/>
            <a:ext cx="952174" cy="3957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Graphviz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187401" y="6115415"/>
            <a:ext cx="1193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가시화</a:t>
            </a:r>
            <a:r>
              <a:rPr lang="en-US" altLang="ko-KR" sz="1050" dirty="0"/>
              <a:t> </a:t>
            </a:r>
            <a:r>
              <a:rPr lang="ko-KR" altLang="en-US" sz="1050" dirty="0"/>
              <a:t>결과물</a:t>
            </a:r>
          </a:p>
        </p:txBody>
      </p:sp>
      <p:pic>
        <p:nvPicPr>
          <p:cNvPr id="110" name="그림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726" y="3180938"/>
            <a:ext cx="4085150" cy="28688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12" name="꺾인 연결선 111"/>
          <p:cNvCxnSpPr>
            <a:stCxn id="100" idx="1"/>
            <a:endCxn id="110" idx="3"/>
          </p:cNvCxnSpPr>
          <p:nvPr/>
        </p:nvCxnSpPr>
        <p:spPr>
          <a:xfrm rot="10800000" flipV="1">
            <a:off x="8826877" y="4615380"/>
            <a:ext cx="1261421" cy="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10215782" y="4930237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5</a:t>
            </a:r>
            <a:endParaRPr lang="ko-KR" alt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393765" y="2231041"/>
            <a:ext cx="286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대상이 되는 프로그램을 </a:t>
            </a:r>
            <a:r>
              <a:rPr lang="ko-KR" altLang="en-US" sz="1200" b="1" dirty="0"/>
              <a:t>입력</a:t>
            </a:r>
            <a:r>
              <a:rPr lang="ko-KR" altLang="en-US" sz="1200" dirty="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5" name="대각선 방향의 모서리가 둥근 사각형 74"/>
          <p:cNvSpPr/>
          <p:nvPr/>
        </p:nvSpPr>
        <p:spPr>
          <a:xfrm>
            <a:off x="392152" y="1816700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Step1 (Input/Running)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026516" y="2646236"/>
            <a:ext cx="771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/>
              <a:t>소스코드</a:t>
            </a:r>
          </a:p>
        </p:txBody>
      </p:sp>
      <p:sp>
        <p:nvSpPr>
          <p:cNvPr id="104" name="순서도: 다중 문서 103"/>
          <p:cNvSpPr/>
          <p:nvPr/>
        </p:nvSpPr>
        <p:spPr>
          <a:xfrm>
            <a:off x="3769020" y="1798533"/>
            <a:ext cx="1286933" cy="784930"/>
          </a:xfrm>
          <a:prstGeom prst="flowChartMulti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Source Code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4874296" y="1425258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1</a:t>
            </a:r>
            <a:endParaRPr lang="ko-KR" altLang="en-US" sz="1400" dirty="0"/>
          </a:p>
        </p:txBody>
      </p:sp>
      <p:sp>
        <p:nvSpPr>
          <p:cNvPr id="107" name="순서도: 연결자 106"/>
          <p:cNvSpPr/>
          <p:nvPr/>
        </p:nvSpPr>
        <p:spPr>
          <a:xfrm>
            <a:off x="7205592" y="1483803"/>
            <a:ext cx="1232996" cy="49846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Node Information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6" name="대각선 방향의 모서리가 둥근 사각형 65"/>
          <p:cNvSpPr/>
          <p:nvPr/>
        </p:nvSpPr>
        <p:spPr>
          <a:xfrm>
            <a:off x="392152" y="2622787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Step2 (Parsing)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92669" y="3058083"/>
            <a:ext cx="32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Go AST Viewer</a:t>
            </a:r>
            <a:r>
              <a:rPr lang="ko-KR" altLang="en-US" sz="1200" dirty="0"/>
              <a:t>로 </a:t>
            </a:r>
            <a:r>
              <a:rPr lang="en-US" altLang="ko-KR" sz="1200" dirty="0"/>
              <a:t>Node</a:t>
            </a:r>
            <a:r>
              <a:rPr lang="ko-KR" altLang="en-US" sz="1200" dirty="0"/>
              <a:t>의 정보를 수집한다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105" name="그림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333" y="1524268"/>
            <a:ext cx="1591467" cy="1333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6" name="TextBox 105"/>
          <p:cNvSpPr txBox="1"/>
          <p:nvPr/>
        </p:nvSpPr>
        <p:spPr>
          <a:xfrm>
            <a:off x="5966848" y="2907846"/>
            <a:ext cx="10024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GoAst Viewer</a:t>
            </a:r>
            <a:endParaRPr lang="ko-KR" altLang="en-US" sz="105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7460852" y="2244428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2</a:t>
            </a:r>
            <a:endParaRPr lang="ko-KR" altLang="en-US" sz="1400" dirty="0"/>
          </a:p>
        </p:txBody>
      </p:sp>
      <p:cxnSp>
        <p:nvCxnSpPr>
          <p:cNvPr id="116" name="직선 화살표 연결선 115"/>
          <p:cNvCxnSpPr>
            <a:stCxn id="104" idx="3"/>
            <a:endCxn id="105" idx="1"/>
          </p:cNvCxnSpPr>
          <p:nvPr/>
        </p:nvCxnSpPr>
        <p:spPr>
          <a:xfrm>
            <a:off x="5055953" y="2190998"/>
            <a:ext cx="6163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/>
          <p:cNvCxnSpPr>
            <a:stCxn id="105" idx="3"/>
            <a:endCxn id="99" idx="1"/>
          </p:cNvCxnSpPr>
          <p:nvPr/>
        </p:nvCxnSpPr>
        <p:spPr>
          <a:xfrm>
            <a:off x="7263800" y="2190998"/>
            <a:ext cx="1116580" cy="1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순서도: 연결자 108"/>
          <p:cNvSpPr/>
          <p:nvPr/>
        </p:nvSpPr>
        <p:spPr>
          <a:xfrm>
            <a:off x="9446738" y="1458880"/>
            <a:ext cx="1473271" cy="54831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</a:rPr>
              <a:t>Depth-First Search of Inspect function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pic>
        <p:nvPicPr>
          <p:cNvPr id="95" name="그림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863" y="1304317"/>
            <a:ext cx="1154305" cy="769536"/>
          </a:xfrm>
          <a:prstGeom prst="rect">
            <a:avLst/>
          </a:prstGeom>
        </p:spPr>
      </p:pic>
      <p:sp>
        <p:nvSpPr>
          <p:cNvPr id="99" name="모서리가 둥근 직사각형 98"/>
          <p:cNvSpPr/>
          <p:nvPr/>
        </p:nvSpPr>
        <p:spPr>
          <a:xfrm>
            <a:off x="8380380" y="1941651"/>
            <a:ext cx="1229273" cy="5020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Go Parser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108" name="직선 화살표 연결선 107"/>
          <p:cNvCxnSpPr>
            <a:stCxn id="99" idx="3"/>
            <a:endCxn id="103" idx="2"/>
          </p:cNvCxnSpPr>
          <p:nvPr/>
        </p:nvCxnSpPr>
        <p:spPr>
          <a:xfrm flipV="1">
            <a:off x="9609653" y="2190998"/>
            <a:ext cx="1249745" cy="1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9877985" y="2245291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3</a:t>
            </a:r>
            <a:endParaRPr lang="ko-KR" altLang="en-US" sz="1400" dirty="0"/>
          </a:p>
        </p:txBody>
      </p:sp>
      <p:pic>
        <p:nvPicPr>
          <p:cNvPr id="96" name="그림 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7939" y="1458605"/>
            <a:ext cx="952174" cy="497944"/>
          </a:xfrm>
          <a:prstGeom prst="rect">
            <a:avLst/>
          </a:prstGeom>
        </p:spPr>
      </p:pic>
      <p:cxnSp>
        <p:nvCxnSpPr>
          <p:cNvPr id="101" name="꺾인 연결선 100"/>
          <p:cNvCxnSpPr>
            <a:stCxn id="103" idx="4"/>
            <a:endCxn id="100" idx="3"/>
          </p:cNvCxnSpPr>
          <p:nvPr/>
        </p:nvCxnSpPr>
        <p:spPr>
          <a:xfrm flipH="1">
            <a:off x="11040471" y="2190998"/>
            <a:ext cx="772163" cy="2424383"/>
          </a:xfrm>
          <a:prstGeom prst="bentConnector3">
            <a:avLst>
              <a:gd name="adj1" fmla="val -2960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원통 102"/>
          <p:cNvSpPr/>
          <p:nvPr/>
        </p:nvSpPr>
        <p:spPr>
          <a:xfrm>
            <a:off x="10859398" y="1870742"/>
            <a:ext cx="953236" cy="64051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DataBase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10974917" y="2572380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4</a:t>
            </a:r>
            <a:endParaRPr lang="ko-KR" altLang="en-US" sz="1400" dirty="0"/>
          </a:p>
        </p:txBody>
      </p:sp>
      <p:sp>
        <p:nvSpPr>
          <p:cNvPr id="49" name="내용 개체 틀 2"/>
          <p:cNvSpPr>
            <a:spLocks noGrp="1"/>
          </p:cNvSpPr>
          <p:nvPr>
            <p:ph idx="1"/>
          </p:nvPr>
        </p:nvSpPr>
        <p:spPr>
          <a:xfrm>
            <a:off x="366489" y="1369907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1600" b="1" dirty="0"/>
              <a:t>구조  </a:t>
            </a:r>
            <a:endParaRPr lang="en-US" altLang="ko-KR" sz="1600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Ⅲ. Go </a:t>
            </a:r>
            <a:r>
              <a:rPr lang="en-US" altLang="ko-KR" sz="3000" dirty="0" err="1"/>
              <a:t>lang</a:t>
            </a:r>
            <a:r>
              <a:rPr lang="ko-KR" altLang="en-US" sz="3000" dirty="0"/>
              <a:t>으로 구현된 블록체인 코드 분석기 및 가시화</a:t>
            </a:r>
          </a:p>
        </p:txBody>
      </p:sp>
      <p:sp>
        <p:nvSpPr>
          <p:cNvPr id="68" name="대각선 방향의 모서리가 둥근 사각형 67"/>
          <p:cNvSpPr/>
          <p:nvPr/>
        </p:nvSpPr>
        <p:spPr>
          <a:xfrm>
            <a:off x="392151" y="4320986"/>
            <a:ext cx="3022448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Step4 (Storing)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2670" y="4758140"/>
            <a:ext cx="2844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분석 결과를 데이터베이스에 </a:t>
            </a:r>
            <a:r>
              <a:rPr lang="ko-KR" altLang="en-US" sz="1200" b="1" dirty="0"/>
              <a:t>저장</a:t>
            </a:r>
            <a:r>
              <a:rPr lang="ko-KR" altLang="en-US" sz="1200" dirty="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2838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143986" y="1031394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/>
              <a:t>데이터베이스 저장</a:t>
            </a:r>
            <a:endParaRPr lang="en-US" altLang="ko-KR" sz="2400" b="1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581F6A9-9B57-426C-B2BC-BA1D9D082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33" y="1311175"/>
            <a:ext cx="10790145" cy="50445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78EBB24-4FDA-481F-94F7-5F04FAEDE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33" y="1298321"/>
            <a:ext cx="10515600" cy="499713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36E56DB-5D18-4443-806B-33C56ED40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83" y="1301687"/>
            <a:ext cx="11674181" cy="438349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3A41A8A-93B6-4F54-AD87-67C8CD56A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67" y="1334335"/>
            <a:ext cx="11436950" cy="460783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2583" y="877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000" dirty="0"/>
              <a:t>Ⅲ. Go </a:t>
            </a:r>
            <a:r>
              <a:rPr lang="en-US" altLang="ko-KR" sz="3000" dirty="0" err="1"/>
              <a:t>lang</a:t>
            </a:r>
            <a:r>
              <a:rPr lang="ko-KR" altLang="en-US" sz="3000" dirty="0"/>
              <a:t>으로 구현된 블록체인 코드 분석기 및 가시화</a:t>
            </a:r>
          </a:p>
        </p:txBody>
      </p:sp>
      <p:sp>
        <p:nvSpPr>
          <p:cNvPr id="8" name="순서도: 연결자 7"/>
          <p:cNvSpPr/>
          <p:nvPr/>
        </p:nvSpPr>
        <p:spPr>
          <a:xfrm>
            <a:off x="3277769" y="1268970"/>
            <a:ext cx="4726544" cy="104362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Depth-First Search of Inspect function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564" y="1535362"/>
            <a:ext cx="1949044" cy="116544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776" y="1530797"/>
            <a:ext cx="1680199" cy="1031118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1447564" y="2582473"/>
            <a:ext cx="1949044" cy="5020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Go Parser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원통 13"/>
          <p:cNvSpPr/>
          <p:nvPr/>
        </p:nvSpPr>
        <p:spPr>
          <a:xfrm>
            <a:off x="7885043" y="2572699"/>
            <a:ext cx="1677932" cy="502086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DataBase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직선 화살표 연결선 14"/>
          <p:cNvCxnSpPr>
            <a:cxnSpLocks/>
            <a:stCxn id="13" idx="3"/>
            <a:endCxn id="14" idx="2"/>
          </p:cNvCxnSpPr>
          <p:nvPr/>
        </p:nvCxnSpPr>
        <p:spPr>
          <a:xfrm flipV="1">
            <a:off x="3396608" y="2823742"/>
            <a:ext cx="4488435" cy="97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381344"/>
              </p:ext>
            </p:extLst>
          </p:nvPr>
        </p:nvGraphicFramePr>
        <p:xfrm>
          <a:off x="2564720" y="3191719"/>
          <a:ext cx="287437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03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/>
                        <a:t>GO_FUNCTION</a:t>
                      </a:r>
                      <a:endParaRPr lang="ko-KR" altLang="en-US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/>
                        <a:t>FILE_NAME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TEXT</a:t>
                      </a:r>
                      <a:endParaRPr lang="ko-KR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/>
                        <a:t>ACCESSOR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/>
                        <a:t>TEXT</a:t>
                      </a:r>
                      <a:endParaRPr lang="ko-KR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/>
                        <a:t>NAME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TEXT</a:t>
                      </a:r>
                      <a:endParaRPr lang="ko-KR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/>
                        <a:t>PARAMETER_TYPE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TEXT</a:t>
                      </a:r>
                      <a:endParaRPr lang="ko-KR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/>
                        <a:t>PARAMETER_NAME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TEXT</a:t>
                      </a:r>
                      <a:endParaRPr lang="ko-KR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/>
                        <a:t>RETURN_TYPE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TEXT</a:t>
                      </a:r>
                      <a:endParaRPr lang="ko-KR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/>
                        <a:t>RETURN_VALUE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TEXT</a:t>
                      </a:r>
                      <a:endParaRPr lang="ko-KR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/>
                        <a:t>TYPE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TEXT</a:t>
                      </a:r>
                      <a:endParaRPr lang="ko-KR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96255"/>
              </p:ext>
            </p:extLst>
          </p:nvPr>
        </p:nvGraphicFramePr>
        <p:xfrm>
          <a:off x="5439094" y="3191718"/>
          <a:ext cx="2874375" cy="30575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1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/>
                        <a:t>START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dirty="0"/>
                        <a:t>TEXT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CONDITION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TEXT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VARIATION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TEXT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ITERABLE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TEXT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ITER_ELEMENT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TEXT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PARENT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TEXT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LINE_START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TEXT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LINE_END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TEXT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FILE_PATH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TEXT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72410"/>
              </p:ext>
            </p:extLst>
          </p:nvPr>
        </p:nvGraphicFramePr>
        <p:xfrm>
          <a:off x="3839237" y="2632852"/>
          <a:ext cx="347619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03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2400" b="0" dirty="0"/>
                        <a:t>GO_REFERBY</a:t>
                      </a:r>
                      <a:endParaRPr lang="ko-KR" altLang="en-US" sz="2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/>
                        <a:t>REFER_PACKAGE</a:t>
                      </a:r>
                      <a:endParaRPr lang="ko-KR" alt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TEXT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/>
                        <a:t>REFER_FILE</a:t>
                      </a:r>
                      <a:endParaRPr lang="ko-KR" alt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dirty="0"/>
                        <a:t>TEXT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/>
                        <a:t>REFER_MEMBER</a:t>
                      </a:r>
                      <a:endParaRPr lang="ko-KR" alt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TEXT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/>
                        <a:t>GLOBAL</a:t>
                      </a:r>
                      <a:endParaRPr lang="ko-KR" alt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TEXT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/>
                        <a:t>REFERRED_PACKAGE</a:t>
                      </a:r>
                      <a:endParaRPr lang="ko-KR" alt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TEXT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/>
                        <a:t>REFERRED_FILE</a:t>
                      </a:r>
                      <a:endParaRPr lang="ko-KR" alt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TEXT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/>
                        <a:t>REFERRED_MEMBER</a:t>
                      </a:r>
                      <a:endParaRPr lang="ko-KR" alt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TEXT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/>
                        <a:t>LINE_NO</a:t>
                      </a:r>
                      <a:endParaRPr lang="ko-KR" alt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TEXT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/>
                        <a:t>FILE_PATH</a:t>
                      </a:r>
                      <a:endParaRPr lang="ko-KR" alt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TEXT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901875"/>
              </p:ext>
            </p:extLst>
          </p:nvPr>
        </p:nvGraphicFramePr>
        <p:xfrm>
          <a:off x="3802542" y="3070069"/>
          <a:ext cx="3472768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03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3600" b="0" dirty="0"/>
                        <a:t>GO_FILE</a:t>
                      </a:r>
                      <a:endParaRPr lang="ko-KR" altLang="en-US" sz="3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0" dirty="0"/>
                        <a:t>PACKAGE</a:t>
                      </a:r>
                      <a:endParaRPr lang="ko-KR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/>
                        <a:t>TEXT</a:t>
                      </a:r>
                      <a:endParaRPr lang="ko-KR" alt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0" dirty="0"/>
                        <a:t>NAME</a:t>
                      </a:r>
                      <a:endParaRPr lang="ko-KR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/>
                        <a:t>TEXT</a:t>
                      </a:r>
                      <a:endParaRPr lang="ko-KR" alt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0" dirty="0"/>
                        <a:t>COMMENTS</a:t>
                      </a:r>
                      <a:endParaRPr lang="ko-KR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/>
                        <a:t>TEXT</a:t>
                      </a:r>
                      <a:endParaRPr lang="ko-KR" alt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0" dirty="0"/>
                        <a:t>LINE</a:t>
                      </a:r>
                      <a:endParaRPr lang="ko-KR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/>
                        <a:t>TEXT</a:t>
                      </a:r>
                      <a:endParaRPr lang="ko-KR" alt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5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0" dirty="0"/>
                        <a:t>FILE_PATH</a:t>
                      </a:r>
                      <a:endParaRPr lang="ko-KR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/>
                        <a:t>TEXT</a:t>
                      </a:r>
                      <a:endParaRPr lang="ko-KR" alt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788646"/>
              </p:ext>
            </p:extLst>
          </p:nvPr>
        </p:nvGraphicFramePr>
        <p:xfrm>
          <a:off x="3889942" y="2663097"/>
          <a:ext cx="3472768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55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2800" b="0" dirty="0"/>
                        <a:t>GO_GLOBAL_VAR</a:t>
                      </a:r>
                      <a:endParaRPr lang="ko-KR" altLang="en-US" sz="28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20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/>
                        <a:t>FILE_NAME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0" dirty="0"/>
                        <a:t>TEXT</a:t>
                      </a:r>
                      <a:endParaRPr lang="ko-KR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20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/>
                        <a:t>ACCESSOR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dirty="0"/>
                        <a:t>TEXT</a:t>
                      </a:r>
                      <a:endParaRPr lang="ko-KR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20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/>
                        <a:t>NAME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0" dirty="0"/>
                        <a:t>TEXT</a:t>
                      </a:r>
                      <a:endParaRPr lang="ko-KR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20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/>
                        <a:t>RETURN_TYPE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0" dirty="0"/>
                        <a:t>TEXT</a:t>
                      </a:r>
                      <a:endParaRPr lang="ko-KR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20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/>
                        <a:t>INITIALIZATION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0" dirty="0"/>
                        <a:t>TEXT</a:t>
                      </a:r>
                      <a:endParaRPr lang="ko-KR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20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/>
                        <a:t>LINE_NO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0" dirty="0"/>
                        <a:t>TEXT</a:t>
                      </a:r>
                      <a:endParaRPr lang="ko-KR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0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/>
                        <a:t>FILE_PATH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0" dirty="0"/>
                        <a:t>TEXT</a:t>
                      </a:r>
                      <a:endParaRPr lang="ko-KR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13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대각선 방향의 모서리가 둥근 사각형 66"/>
          <p:cNvSpPr/>
          <p:nvPr/>
        </p:nvSpPr>
        <p:spPr>
          <a:xfrm>
            <a:off x="392151" y="3490702"/>
            <a:ext cx="3022445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Step3 (Analyzing)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2670" y="3871400"/>
            <a:ext cx="32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도구를 사용하여 </a:t>
            </a:r>
            <a:r>
              <a:rPr lang="ko-KR" altLang="en-US" sz="1200" b="1" dirty="0"/>
              <a:t>정적 분석</a:t>
            </a:r>
            <a:r>
              <a:rPr lang="ko-KR" altLang="en-US" sz="1200" dirty="0"/>
              <a:t>을 수행한다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393765" y="2231041"/>
            <a:ext cx="286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대상이 되는 프로그램을 </a:t>
            </a:r>
            <a:r>
              <a:rPr lang="ko-KR" altLang="en-US" sz="1200" b="1" dirty="0"/>
              <a:t>입력</a:t>
            </a:r>
            <a:r>
              <a:rPr lang="ko-KR" altLang="en-US" sz="1200" dirty="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5" name="대각선 방향의 모서리가 둥근 사각형 74"/>
          <p:cNvSpPr/>
          <p:nvPr/>
        </p:nvSpPr>
        <p:spPr>
          <a:xfrm>
            <a:off x="392152" y="1816700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Step1 (Input/Running)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026516" y="2646236"/>
            <a:ext cx="771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/>
              <a:t>소스코드</a:t>
            </a:r>
          </a:p>
        </p:txBody>
      </p:sp>
      <p:sp>
        <p:nvSpPr>
          <p:cNvPr id="104" name="순서도: 다중 문서 103"/>
          <p:cNvSpPr/>
          <p:nvPr/>
        </p:nvSpPr>
        <p:spPr>
          <a:xfrm>
            <a:off x="3769020" y="1798533"/>
            <a:ext cx="1286933" cy="784930"/>
          </a:xfrm>
          <a:prstGeom prst="flowChartMulti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Source Code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4874296" y="1425258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1</a:t>
            </a:r>
            <a:endParaRPr lang="ko-KR" altLang="en-US" sz="1400" dirty="0"/>
          </a:p>
        </p:txBody>
      </p:sp>
      <p:sp>
        <p:nvSpPr>
          <p:cNvPr id="107" name="순서도: 연결자 106"/>
          <p:cNvSpPr/>
          <p:nvPr/>
        </p:nvSpPr>
        <p:spPr>
          <a:xfrm>
            <a:off x="7205592" y="1483803"/>
            <a:ext cx="1232996" cy="49846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Node Information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6" name="대각선 방향의 모서리가 둥근 사각형 65"/>
          <p:cNvSpPr/>
          <p:nvPr/>
        </p:nvSpPr>
        <p:spPr>
          <a:xfrm>
            <a:off x="392152" y="2622787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Step2 (Parsing)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92669" y="3058083"/>
            <a:ext cx="32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Go AST Viewer</a:t>
            </a:r>
            <a:r>
              <a:rPr lang="ko-KR" altLang="en-US" sz="1200" dirty="0"/>
              <a:t>로 </a:t>
            </a:r>
            <a:r>
              <a:rPr lang="en-US" altLang="ko-KR" sz="1200" dirty="0"/>
              <a:t>Node</a:t>
            </a:r>
            <a:r>
              <a:rPr lang="ko-KR" altLang="en-US" sz="1200" dirty="0"/>
              <a:t>의 정보를 수집한다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105" name="그림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333" y="1524268"/>
            <a:ext cx="1591467" cy="1333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6" name="TextBox 105"/>
          <p:cNvSpPr txBox="1"/>
          <p:nvPr/>
        </p:nvSpPr>
        <p:spPr>
          <a:xfrm>
            <a:off x="5966848" y="2907846"/>
            <a:ext cx="10024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GoAst Viewer</a:t>
            </a:r>
            <a:endParaRPr lang="ko-KR" altLang="en-US" sz="105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7460852" y="2244428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2</a:t>
            </a:r>
            <a:endParaRPr lang="ko-KR" altLang="en-US" sz="1400" dirty="0"/>
          </a:p>
        </p:txBody>
      </p:sp>
      <p:cxnSp>
        <p:nvCxnSpPr>
          <p:cNvPr id="116" name="직선 화살표 연결선 115"/>
          <p:cNvCxnSpPr>
            <a:stCxn id="104" idx="3"/>
            <a:endCxn id="105" idx="1"/>
          </p:cNvCxnSpPr>
          <p:nvPr/>
        </p:nvCxnSpPr>
        <p:spPr>
          <a:xfrm>
            <a:off x="5055953" y="2190998"/>
            <a:ext cx="6163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/>
          <p:cNvCxnSpPr>
            <a:stCxn id="105" idx="3"/>
            <a:endCxn id="99" idx="1"/>
          </p:cNvCxnSpPr>
          <p:nvPr/>
        </p:nvCxnSpPr>
        <p:spPr>
          <a:xfrm>
            <a:off x="7263800" y="2190998"/>
            <a:ext cx="1116580" cy="1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순서도: 연결자 108"/>
          <p:cNvSpPr/>
          <p:nvPr/>
        </p:nvSpPr>
        <p:spPr>
          <a:xfrm>
            <a:off x="9446738" y="1458880"/>
            <a:ext cx="1473271" cy="54831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</a:rPr>
              <a:t>Depth-First Search of Inspect function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pic>
        <p:nvPicPr>
          <p:cNvPr id="95" name="그림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863" y="1304317"/>
            <a:ext cx="1154305" cy="769536"/>
          </a:xfrm>
          <a:prstGeom prst="rect">
            <a:avLst/>
          </a:prstGeom>
        </p:spPr>
      </p:pic>
      <p:sp>
        <p:nvSpPr>
          <p:cNvPr id="99" name="모서리가 둥근 직사각형 98"/>
          <p:cNvSpPr/>
          <p:nvPr/>
        </p:nvSpPr>
        <p:spPr>
          <a:xfrm>
            <a:off x="8380380" y="1941651"/>
            <a:ext cx="1229273" cy="5020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Go Parser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108" name="직선 화살표 연결선 107"/>
          <p:cNvCxnSpPr>
            <a:stCxn id="99" idx="3"/>
            <a:endCxn id="103" idx="2"/>
          </p:cNvCxnSpPr>
          <p:nvPr/>
        </p:nvCxnSpPr>
        <p:spPr>
          <a:xfrm flipV="1">
            <a:off x="9609653" y="2190998"/>
            <a:ext cx="1249745" cy="1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9877985" y="2245291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3</a:t>
            </a:r>
            <a:endParaRPr lang="ko-KR" altLang="en-US" sz="14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10974917" y="2572380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4</a:t>
            </a:r>
            <a:endParaRPr lang="ko-KR" altLang="en-US" sz="1400" dirty="0"/>
          </a:p>
        </p:txBody>
      </p:sp>
      <p:sp>
        <p:nvSpPr>
          <p:cNvPr id="49" name="내용 개체 틀 2"/>
          <p:cNvSpPr>
            <a:spLocks noGrp="1"/>
          </p:cNvSpPr>
          <p:nvPr>
            <p:ph idx="1"/>
          </p:nvPr>
        </p:nvSpPr>
        <p:spPr>
          <a:xfrm>
            <a:off x="366489" y="1369907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1600" b="1" dirty="0"/>
              <a:t>구조  </a:t>
            </a:r>
            <a:endParaRPr lang="en-US" altLang="ko-KR" sz="1600" b="1" dirty="0"/>
          </a:p>
        </p:txBody>
      </p:sp>
      <p:sp>
        <p:nvSpPr>
          <p:cNvPr id="68" name="대각선 방향의 모서리가 둥근 사각형 67"/>
          <p:cNvSpPr/>
          <p:nvPr/>
        </p:nvSpPr>
        <p:spPr>
          <a:xfrm>
            <a:off x="392151" y="4320986"/>
            <a:ext cx="3022448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Step4 (Storing)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2670" y="4758140"/>
            <a:ext cx="2844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분석 결과를 데이터베이스에 </a:t>
            </a:r>
            <a:r>
              <a:rPr lang="ko-KR" altLang="en-US" sz="1200" b="1" dirty="0"/>
              <a:t>저장</a:t>
            </a:r>
            <a:r>
              <a:rPr lang="ko-KR" altLang="en-US" sz="1200" dirty="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69" name="대각선 방향의 모서리가 둥근 사각형 68"/>
          <p:cNvSpPr/>
          <p:nvPr/>
        </p:nvSpPr>
        <p:spPr>
          <a:xfrm>
            <a:off x="392150" y="5246283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Step5 (Visualizing)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2670" y="5626981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데이터베이스에 저장된 데이터를</a:t>
            </a:r>
            <a:endParaRPr lang="en-US" altLang="ko-KR" sz="1200" dirty="0"/>
          </a:p>
          <a:p>
            <a:r>
              <a:rPr lang="en-US" altLang="ko-KR" sz="1200" b="1" dirty="0"/>
              <a:t>Query</a:t>
            </a:r>
            <a:r>
              <a:rPr lang="ko-KR" altLang="en-US" sz="1200" b="1" dirty="0"/>
              <a:t>문</a:t>
            </a:r>
            <a:r>
              <a:rPr lang="ko-KR" altLang="en-US" sz="1200" dirty="0"/>
              <a:t>으로</a:t>
            </a:r>
            <a:r>
              <a:rPr lang="en-US" altLang="ko-KR" sz="1200" dirty="0"/>
              <a:t> </a:t>
            </a:r>
            <a:r>
              <a:rPr lang="en-US" altLang="ko-KR" sz="1200" b="1" dirty="0"/>
              <a:t>SELECT</a:t>
            </a:r>
            <a:r>
              <a:rPr lang="ko-KR" altLang="en-US" sz="1200" dirty="0"/>
              <a:t>하고</a:t>
            </a:r>
            <a:endParaRPr lang="en-US" altLang="ko-KR" sz="1200" dirty="0"/>
          </a:p>
          <a:p>
            <a:r>
              <a:rPr lang="en-US" altLang="ko-KR" sz="1200" b="1" dirty="0" err="1"/>
              <a:t>DotScript</a:t>
            </a:r>
            <a:r>
              <a:rPr lang="ko-KR" altLang="en-US" sz="1200" dirty="0"/>
              <a:t>를 작성한다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97" name="그림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998" y="3346388"/>
            <a:ext cx="1151767" cy="1151767"/>
          </a:xfrm>
          <a:prstGeom prst="rect">
            <a:avLst/>
          </a:prstGeom>
        </p:spPr>
      </p:pic>
      <p:sp>
        <p:nvSpPr>
          <p:cNvPr id="100" name="모서리가 둥근 직사각형 99"/>
          <p:cNvSpPr/>
          <p:nvPr/>
        </p:nvSpPr>
        <p:spPr>
          <a:xfrm>
            <a:off x="10088297" y="4417482"/>
            <a:ext cx="952174" cy="3957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Graphviz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187401" y="6115415"/>
            <a:ext cx="1193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가시화</a:t>
            </a:r>
            <a:r>
              <a:rPr lang="en-US" altLang="ko-KR" sz="1050" dirty="0"/>
              <a:t> </a:t>
            </a:r>
            <a:r>
              <a:rPr lang="ko-KR" altLang="en-US" sz="1050" dirty="0"/>
              <a:t>결과물</a:t>
            </a:r>
          </a:p>
        </p:txBody>
      </p:sp>
      <p:pic>
        <p:nvPicPr>
          <p:cNvPr id="110" name="그림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726" y="3180938"/>
            <a:ext cx="4085150" cy="28688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12" name="꺾인 연결선 111"/>
          <p:cNvCxnSpPr>
            <a:stCxn id="100" idx="1"/>
            <a:endCxn id="110" idx="3"/>
          </p:cNvCxnSpPr>
          <p:nvPr/>
        </p:nvCxnSpPr>
        <p:spPr>
          <a:xfrm rot="10800000" flipV="1">
            <a:off x="8826877" y="4615380"/>
            <a:ext cx="1261421" cy="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10215782" y="4930237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5</a:t>
            </a:r>
            <a:endParaRPr lang="ko-KR" altLang="en-US" sz="1400" dirty="0"/>
          </a:p>
        </p:txBody>
      </p:sp>
      <p:pic>
        <p:nvPicPr>
          <p:cNvPr id="96" name="그림 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7939" y="1458605"/>
            <a:ext cx="952174" cy="497944"/>
          </a:xfrm>
          <a:prstGeom prst="rect">
            <a:avLst/>
          </a:prstGeom>
        </p:spPr>
      </p:pic>
      <p:cxnSp>
        <p:nvCxnSpPr>
          <p:cNvPr id="101" name="꺾인 연결선 100"/>
          <p:cNvCxnSpPr>
            <a:stCxn id="103" idx="4"/>
            <a:endCxn id="100" idx="3"/>
          </p:cNvCxnSpPr>
          <p:nvPr/>
        </p:nvCxnSpPr>
        <p:spPr>
          <a:xfrm flipH="1">
            <a:off x="11040471" y="2190998"/>
            <a:ext cx="772163" cy="2424383"/>
          </a:xfrm>
          <a:prstGeom prst="bentConnector3">
            <a:avLst>
              <a:gd name="adj1" fmla="val -2960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원통 102"/>
          <p:cNvSpPr/>
          <p:nvPr/>
        </p:nvSpPr>
        <p:spPr>
          <a:xfrm>
            <a:off x="10859398" y="1870742"/>
            <a:ext cx="953236" cy="64051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DataBase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Ⅲ. Go </a:t>
            </a:r>
            <a:r>
              <a:rPr lang="en-US" altLang="ko-KR" sz="3000" dirty="0" err="1"/>
              <a:t>lang</a:t>
            </a:r>
            <a:r>
              <a:rPr lang="ko-KR" altLang="en-US" sz="3000" dirty="0"/>
              <a:t>으로 구현된 블록체인 코드 분석기 및 가시화</a:t>
            </a:r>
          </a:p>
        </p:txBody>
      </p:sp>
    </p:spTree>
    <p:extLst>
      <p:ext uri="{BB962C8B-B14F-4D97-AF65-F5344CB8AC3E}">
        <p14:creationId xmlns:p14="http://schemas.microsoft.com/office/powerpoint/2010/main" val="2746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2" grpId="0"/>
      <p:bldP spid="1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EB4A8341-5080-4BD6-8772-038E278E8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451370"/>
            <a:ext cx="9315450" cy="432458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4B855C1-3CFA-4620-A6C9-8F57FD59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2958"/>
            <a:ext cx="10001250" cy="390731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rcRect l="-530" t="8914" r="7556" b="31194"/>
          <a:stretch/>
        </p:blipFill>
        <p:spPr>
          <a:xfrm>
            <a:off x="-1" y="1451372"/>
            <a:ext cx="8600662" cy="432458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37EB188-1D47-4B62-8396-70E2FAF86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72960"/>
            <a:ext cx="8562418" cy="31785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44C1F5F-290C-42EA-92B7-72FC0E412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72961"/>
            <a:ext cx="8562418" cy="317855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D0D61E-DBEF-41A3-8535-AC668C685A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77724"/>
            <a:ext cx="8562418" cy="296175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F378544-6F9E-4572-B9C8-B88983F44F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1451371"/>
            <a:ext cx="8562419" cy="376998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4"/>
            </a:pPr>
            <a:r>
              <a:rPr lang="ko-KR" altLang="en-US" sz="3600" b="1" dirty="0"/>
              <a:t>사례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9215" y="570567"/>
            <a:ext cx="26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- </a:t>
            </a:r>
            <a:r>
              <a:rPr lang="en-US" altLang="ko-KR" b="1" dirty="0" err="1">
                <a:solidFill>
                  <a:schemeClr val="tx2"/>
                </a:solidFill>
              </a:rPr>
              <a:t>main.go</a:t>
            </a:r>
            <a:r>
              <a:rPr lang="en-US" altLang="ko-KR" b="1" dirty="0">
                <a:solidFill>
                  <a:schemeClr val="tx2"/>
                </a:solidFill>
              </a:rPr>
              <a:t> </a:t>
            </a:r>
            <a:r>
              <a:rPr lang="en-US" altLang="ko-KR" b="1" dirty="0" err="1">
                <a:solidFill>
                  <a:schemeClr val="tx2"/>
                </a:solidFill>
              </a:rPr>
              <a:t>Database.go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08204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실행화면</a:t>
            </a:r>
            <a:endParaRPr lang="en-US" altLang="ko-KR" b="1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10"/>
          <a:srcRect t="14011" r="42881"/>
          <a:stretch/>
        </p:blipFill>
        <p:spPr>
          <a:xfrm>
            <a:off x="8767053" y="939899"/>
            <a:ext cx="2794727" cy="487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774" y="5816600"/>
            <a:ext cx="7094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/>
              <a:t>main.go</a:t>
            </a:r>
            <a:r>
              <a:rPr lang="en-US" altLang="ko-KR" sz="2000" dirty="0"/>
              <a:t> </a:t>
            </a:r>
            <a:r>
              <a:rPr lang="ko-KR" altLang="en-US" sz="2000" dirty="0"/>
              <a:t>실행화면</a:t>
            </a:r>
            <a:r>
              <a:rPr lang="en-US" altLang="ko-KR" sz="2000" dirty="0"/>
              <a:t> </a:t>
            </a:r>
            <a:r>
              <a:rPr lang="ko-KR" altLang="en-US" sz="2000" dirty="0"/>
              <a:t>중</a:t>
            </a:r>
            <a:r>
              <a:rPr lang="en-US" altLang="ko-KR" sz="2000" dirty="0"/>
              <a:t> Database insert</a:t>
            </a:r>
            <a:r>
              <a:rPr lang="ko-KR" altLang="en-US" sz="2000" dirty="0"/>
              <a:t>화면 및 </a:t>
            </a:r>
            <a:r>
              <a:rPr lang="en-US" altLang="ko-KR" sz="2000" dirty="0"/>
              <a:t>select</a:t>
            </a:r>
            <a:r>
              <a:rPr lang="ko-KR" altLang="en-US" sz="2000" dirty="0"/>
              <a:t>코드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67053" y="5816600"/>
            <a:ext cx="2264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/>
              <a:t>생성된 </a:t>
            </a:r>
            <a:r>
              <a:rPr lang="en-US" altLang="ko-KR" sz="2000" dirty="0" err="1"/>
              <a:t>DotScript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715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4"/>
            </a:pPr>
            <a:r>
              <a:rPr lang="ko-KR" altLang="en-US" sz="3600" b="1" dirty="0"/>
              <a:t>사례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9215" y="570567"/>
            <a:ext cx="26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- </a:t>
            </a:r>
            <a:r>
              <a:rPr lang="en-US" altLang="ko-KR" b="1" dirty="0" err="1">
                <a:solidFill>
                  <a:schemeClr val="tx2"/>
                </a:solidFill>
              </a:rPr>
              <a:t>main.go</a:t>
            </a:r>
            <a:r>
              <a:rPr lang="en-US" altLang="ko-KR" b="1" dirty="0">
                <a:solidFill>
                  <a:schemeClr val="tx2"/>
                </a:solidFill>
              </a:rPr>
              <a:t> </a:t>
            </a:r>
            <a:r>
              <a:rPr lang="en-US" altLang="ko-KR" b="1" dirty="0" err="1">
                <a:solidFill>
                  <a:schemeClr val="tx2"/>
                </a:solidFill>
              </a:rPr>
              <a:t>Database.go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082040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tx2"/>
                </a:solidFill>
                <a:sym typeface="Wingdings" panose="05000000000000000000" pitchFamily="2" charset="2"/>
              </a:rPr>
              <a:t>가시화 결과물</a:t>
            </a:r>
            <a:endParaRPr lang="en-US" altLang="ko-KR" sz="3200" b="1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742662"/>
            <a:ext cx="11294533" cy="391442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6D406C6-7ECC-4D79-BE29-9D81D916C7C4}"/>
              </a:ext>
            </a:extLst>
          </p:cNvPr>
          <p:cNvSpPr/>
          <p:nvPr/>
        </p:nvSpPr>
        <p:spPr>
          <a:xfrm>
            <a:off x="1908313" y="4187687"/>
            <a:ext cx="2491409" cy="8481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66277D8-318D-436C-AC06-21922FD79888}"/>
              </a:ext>
            </a:extLst>
          </p:cNvPr>
          <p:cNvCxnSpPr/>
          <p:nvPr/>
        </p:nvCxnSpPr>
        <p:spPr>
          <a:xfrm flipV="1">
            <a:off x="1908313" y="3097885"/>
            <a:ext cx="2542677" cy="10898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789433C-C7F6-4FF4-8933-11EF1955B012}"/>
              </a:ext>
            </a:extLst>
          </p:cNvPr>
          <p:cNvCxnSpPr/>
          <p:nvPr/>
        </p:nvCxnSpPr>
        <p:spPr>
          <a:xfrm>
            <a:off x="1908313" y="5035826"/>
            <a:ext cx="2542677" cy="9309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AFCA475-3E9E-43DC-883C-250AE1AA690D}"/>
              </a:ext>
            </a:extLst>
          </p:cNvPr>
          <p:cNvCxnSpPr/>
          <p:nvPr/>
        </p:nvCxnSpPr>
        <p:spPr>
          <a:xfrm flipV="1">
            <a:off x="4399722" y="3097885"/>
            <a:ext cx="4136418" cy="10898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64565FB3-B11B-43F1-920C-DFEAEC1E2030}"/>
              </a:ext>
            </a:extLst>
          </p:cNvPr>
          <p:cNvCxnSpPr/>
          <p:nvPr/>
        </p:nvCxnSpPr>
        <p:spPr>
          <a:xfrm>
            <a:off x="4399722" y="5035826"/>
            <a:ext cx="4136418" cy="9309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430DCDC2-8758-4BB6-939A-FFFA1CA4C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90" y="3097885"/>
            <a:ext cx="4085150" cy="2868887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150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5"/>
            </a:pPr>
            <a:r>
              <a:rPr lang="ko-KR" altLang="en-US" sz="3600" b="1" dirty="0"/>
              <a:t>결론</a:t>
            </a: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304801" y="1082040"/>
            <a:ext cx="11781182" cy="5094923"/>
          </a:xfrm>
          <a:ln>
            <a:noFill/>
          </a:ln>
        </p:spPr>
        <p:txBody>
          <a:bodyPr anchor="ctr"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3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3200" b="1" dirty="0"/>
              <a:t>결론</a:t>
            </a:r>
            <a:endParaRPr lang="en-US" altLang="ko-KR" sz="3200" b="1" dirty="0"/>
          </a:p>
          <a:p>
            <a:pPr marL="742950" lvl="1" indent="-285750">
              <a:lnSpc>
                <a:spcPct val="150000"/>
              </a:lnSpc>
            </a:pPr>
            <a:r>
              <a:rPr lang="en-US" altLang="ko-KR" sz="2600" dirty="0"/>
              <a:t>Go language</a:t>
            </a:r>
            <a:r>
              <a:rPr lang="ko-KR" altLang="en-US" sz="2600" dirty="0"/>
              <a:t>를 </a:t>
            </a:r>
            <a:r>
              <a:rPr lang="ko-KR" altLang="en-US" sz="2600" dirty="0" err="1"/>
              <a:t>정적분석하여</a:t>
            </a:r>
            <a:r>
              <a:rPr lang="ko-KR" altLang="en-US" sz="2600" dirty="0"/>
              <a:t> 코드 내부의 </a:t>
            </a:r>
            <a:r>
              <a:rPr lang="en-US" altLang="ko-KR" sz="2600" dirty="0"/>
              <a:t>Code Complexity </a:t>
            </a:r>
            <a:r>
              <a:rPr lang="ko-KR" altLang="en-US" sz="2600" dirty="0"/>
              <a:t>식별 가능</a:t>
            </a:r>
            <a:r>
              <a:rPr lang="en-US" altLang="ko-KR" sz="2600" dirty="0"/>
              <a:t>, </a:t>
            </a:r>
          </a:p>
          <a:p>
            <a:pPr marL="742950" lvl="1" indent="-285750">
              <a:lnSpc>
                <a:spcPct val="150000"/>
              </a:lnSpc>
            </a:pPr>
            <a:r>
              <a:rPr lang="ko-KR" altLang="en-US" sz="2600" dirty="0"/>
              <a:t>특히</a:t>
            </a:r>
            <a:r>
              <a:rPr lang="en-US" altLang="ko-KR" sz="2600" dirty="0"/>
              <a:t>, Go </a:t>
            </a:r>
            <a:r>
              <a:rPr lang="ko-KR" altLang="en-US" sz="2600" dirty="0"/>
              <a:t>코드 내부의 결합도를 측정하여 상대적으로 좋은 결합도</a:t>
            </a:r>
            <a:r>
              <a:rPr lang="en-US" altLang="ko-KR" sz="2600" dirty="0"/>
              <a:t>(loosely</a:t>
            </a:r>
            <a:r>
              <a:rPr lang="ko-KR" altLang="en-US" sz="2600" dirty="0"/>
              <a:t> </a:t>
            </a:r>
            <a:r>
              <a:rPr lang="en-US" altLang="ko-KR" sz="2600" dirty="0"/>
              <a:t>coupling)</a:t>
            </a:r>
            <a:r>
              <a:rPr lang="ko-KR" altLang="en-US" sz="2600" dirty="0"/>
              <a:t>로 </a:t>
            </a:r>
            <a:r>
              <a:rPr lang="en-US" altLang="ko-KR" sz="2600" dirty="0"/>
              <a:t>refactoring</a:t>
            </a:r>
            <a:r>
              <a:rPr lang="ko-KR" altLang="en-US" sz="2600" dirty="0"/>
              <a:t>하여 잠재적인 오류를 제거하여</a:t>
            </a:r>
            <a:r>
              <a:rPr lang="en-US" altLang="ko-KR" sz="2600" dirty="0"/>
              <a:t>, </a:t>
            </a:r>
            <a:r>
              <a:rPr lang="ko-KR" altLang="en-US" sz="2600" dirty="0"/>
              <a:t>높은 품질의 블록체인 소프트웨어 제작이 가능해짐</a:t>
            </a:r>
            <a:endParaRPr lang="en-US" altLang="ko-KR" sz="2600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2000" b="1" dirty="0"/>
          </a:p>
          <a:p>
            <a:pPr marL="400059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800" b="1" dirty="0"/>
              <a:t>향후연구</a:t>
            </a:r>
            <a:endParaRPr lang="en-US" altLang="ko-KR" sz="2400" b="1" dirty="0"/>
          </a:p>
          <a:p>
            <a:pPr marL="742950" lvl="1" indent="-285750">
              <a:lnSpc>
                <a:spcPct val="150000"/>
              </a:lnSpc>
            </a:pPr>
            <a:r>
              <a:rPr lang="ko-KR" altLang="en-US" sz="2600" dirty="0"/>
              <a:t>향후 연구는 우리 연구실의 </a:t>
            </a:r>
            <a:r>
              <a:rPr lang="ko-KR" altLang="en-US" sz="2600" dirty="0" err="1"/>
              <a:t>절차식</a:t>
            </a:r>
            <a:r>
              <a:rPr lang="ko-KR" altLang="en-US" sz="2600" dirty="0"/>
              <a:t> 언어에서 품질 지표</a:t>
            </a:r>
            <a:r>
              <a:rPr lang="en-US" altLang="ko-KR" sz="2600" dirty="0"/>
              <a:t>, cyclomatic number, </a:t>
            </a:r>
            <a:r>
              <a:rPr lang="ko-KR" altLang="en-US" sz="2600" dirty="0"/>
              <a:t>결합력</a:t>
            </a:r>
            <a:r>
              <a:rPr lang="en-US" altLang="ko-KR" sz="2600" dirty="0"/>
              <a:t>, </a:t>
            </a:r>
            <a:r>
              <a:rPr lang="ko-KR" altLang="en-US" sz="2600" dirty="0"/>
              <a:t>응집력</a:t>
            </a:r>
            <a:r>
              <a:rPr lang="en-US" altLang="ko-KR" sz="2600" dirty="0"/>
              <a:t>, Bad Smell, </a:t>
            </a:r>
            <a:r>
              <a:rPr lang="ko-KR" altLang="en-US" sz="2600" dirty="0"/>
              <a:t>성능</a:t>
            </a:r>
            <a:r>
              <a:rPr lang="en-US" altLang="ko-KR" sz="2600" dirty="0"/>
              <a:t>, </a:t>
            </a:r>
            <a:r>
              <a:rPr lang="ko-KR" altLang="en-US" sz="2600" dirty="0"/>
              <a:t>저전력 추출 및 가시화</a:t>
            </a:r>
            <a:r>
              <a:rPr lang="en-US" altLang="ko-KR" sz="2600" dirty="0"/>
              <a:t> </a:t>
            </a:r>
            <a:r>
              <a:rPr lang="ko-KR" altLang="en-US" sz="2600" dirty="0"/>
              <a:t>등 처럼 블록체인 코드에도 진행 중이며 이를 통해 고품질화 연구 진행 예정</a:t>
            </a:r>
            <a:endParaRPr lang="en-US" altLang="ko-KR" sz="2600" dirty="0"/>
          </a:p>
        </p:txBody>
      </p:sp>
    </p:spTree>
    <p:extLst>
      <p:ext uri="{BB962C8B-B14F-4D97-AF65-F5344CB8AC3E}">
        <p14:creationId xmlns:p14="http://schemas.microsoft.com/office/powerpoint/2010/main" val="321048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9" name="AutoShape 49"/>
          <p:cNvSpPr>
            <a:spLocks noChangeArrowheads="1"/>
          </p:cNvSpPr>
          <p:nvPr/>
        </p:nvSpPr>
        <p:spPr bwMode="gray">
          <a:xfrm>
            <a:off x="1673495" y="5077242"/>
            <a:ext cx="8966901" cy="43702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V.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</a:rPr>
              <a:t>결론 및 </a:t>
            </a:r>
            <a:r>
              <a:rPr lang="ko-KR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</a:rPr>
              <a:t>향후연구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</a:endParaRPr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gray">
          <a:xfrm>
            <a:off x="1685655" y="3358213"/>
            <a:ext cx="8944245" cy="47401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III. Go language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로 구현된 블록체인 코드 분석기 및 가시화</a:t>
            </a:r>
          </a:p>
        </p:txBody>
      </p:sp>
      <p:sp>
        <p:nvSpPr>
          <p:cNvPr id="11" name="AutoShape 52"/>
          <p:cNvSpPr>
            <a:spLocks noChangeArrowheads="1"/>
          </p:cNvSpPr>
          <p:nvPr/>
        </p:nvSpPr>
        <p:spPr bwMode="gray">
          <a:xfrm>
            <a:off x="1685655" y="2510873"/>
            <a:ext cx="8944245" cy="47401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II.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관련연구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AutoShape 50"/>
          <p:cNvSpPr>
            <a:spLocks noChangeArrowheads="1"/>
          </p:cNvSpPr>
          <p:nvPr/>
        </p:nvSpPr>
        <p:spPr bwMode="gray">
          <a:xfrm>
            <a:off x="1685654" y="4205553"/>
            <a:ext cx="8944247" cy="4983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IV.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사례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AutoShape 52"/>
          <p:cNvSpPr>
            <a:spLocks noChangeArrowheads="1"/>
          </p:cNvSpPr>
          <p:nvPr/>
        </p:nvSpPr>
        <p:spPr bwMode="gray">
          <a:xfrm>
            <a:off x="1685655" y="1663533"/>
            <a:ext cx="8944245" cy="47401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I.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연구배경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588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4131" y="0"/>
            <a:ext cx="10515600" cy="1325563"/>
          </a:xfrm>
        </p:spPr>
        <p:txBody>
          <a:bodyPr/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</a:rPr>
              <a:t>I. 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</a:rPr>
              <a:t>연구배경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AA6A613-F664-4F60-B28D-8D9B49C39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685" y="3011797"/>
            <a:ext cx="5176630" cy="3149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10284-65AF-4B5E-BD7C-FF99247AE156}"/>
              </a:ext>
            </a:extLst>
          </p:cNvPr>
          <p:cNvSpPr txBox="1"/>
          <p:nvPr/>
        </p:nvSpPr>
        <p:spPr>
          <a:xfrm>
            <a:off x="414131" y="1325563"/>
            <a:ext cx="1136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- 4</a:t>
            </a:r>
            <a:r>
              <a:rPr lang="ko-KR" altLang="en-US" sz="3200" dirty="0"/>
              <a:t>차 산업혁명</a:t>
            </a:r>
            <a:r>
              <a:rPr lang="en-US" altLang="ko-KR" sz="3200" dirty="0"/>
              <a:t>: </a:t>
            </a:r>
            <a:r>
              <a:rPr lang="ko-KR" altLang="en-US" sz="3200" dirty="0"/>
              <a:t>새로운 </a:t>
            </a:r>
            <a:r>
              <a:rPr lang="en-US" altLang="ko-KR" sz="3200" dirty="0"/>
              <a:t>SW</a:t>
            </a:r>
            <a:r>
              <a:rPr lang="ko-KR" altLang="en-US" sz="3200" dirty="0"/>
              <a:t>의 등장</a:t>
            </a:r>
            <a:r>
              <a:rPr lang="en-US" altLang="ko-KR" sz="3200" dirty="0"/>
              <a:t>(</a:t>
            </a:r>
            <a:r>
              <a:rPr lang="ko-KR" altLang="en-US" sz="3200" dirty="0"/>
              <a:t>자율주행</a:t>
            </a:r>
            <a:r>
              <a:rPr lang="en-US" altLang="ko-KR" sz="3200" dirty="0"/>
              <a:t>, AI, </a:t>
            </a:r>
            <a:r>
              <a:rPr lang="ko-KR" altLang="en-US" sz="3200" dirty="0"/>
              <a:t>블록체인 등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8D69B4E-5040-4E4C-9D05-82019B1277D3}"/>
              </a:ext>
            </a:extLst>
          </p:cNvPr>
          <p:cNvSpPr/>
          <p:nvPr/>
        </p:nvSpPr>
        <p:spPr>
          <a:xfrm>
            <a:off x="5168348" y="1910338"/>
            <a:ext cx="1855304" cy="173401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</a:rPr>
              <a:t>자율주행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217CCF47-EC0C-4DFB-80BB-CDBAF030D4A4}"/>
              </a:ext>
            </a:extLst>
          </p:cNvPr>
          <p:cNvSpPr/>
          <p:nvPr/>
        </p:nvSpPr>
        <p:spPr>
          <a:xfrm>
            <a:off x="1914939" y="4080658"/>
            <a:ext cx="1855304" cy="173401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tx1"/>
                </a:solidFill>
              </a:rPr>
              <a:t>AI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1EF796AC-B1AF-45FF-9359-A0D5BC89835E}"/>
              </a:ext>
            </a:extLst>
          </p:cNvPr>
          <p:cNvSpPr/>
          <p:nvPr/>
        </p:nvSpPr>
        <p:spPr>
          <a:xfrm>
            <a:off x="8421759" y="4080658"/>
            <a:ext cx="1855304" cy="173401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</a:rPr>
              <a:t>블록체인</a:t>
            </a:r>
          </a:p>
        </p:txBody>
      </p:sp>
    </p:spTree>
    <p:extLst>
      <p:ext uri="{BB962C8B-B14F-4D97-AF65-F5344CB8AC3E}">
        <p14:creationId xmlns:p14="http://schemas.microsoft.com/office/powerpoint/2010/main" val="113413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2FA475-D22E-44CE-A023-A96760E9E3AF}"/>
              </a:ext>
            </a:extLst>
          </p:cNvPr>
          <p:cNvSpPr txBox="1"/>
          <p:nvPr/>
        </p:nvSpPr>
        <p:spPr>
          <a:xfrm>
            <a:off x="8295861" y="6175513"/>
            <a:ext cx="2385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출처</a:t>
            </a:r>
            <a:r>
              <a:rPr lang="en-US" altLang="ko-KR" sz="1100" dirty="0"/>
              <a:t>: </a:t>
            </a:r>
            <a:r>
              <a:rPr lang="ko-KR" altLang="en-US" sz="1100" dirty="0"/>
              <a:t>소프트웨어정책연구소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530" y="113009"/>
            <a:ext cx="10515600" cy="1325563"/>
          </a:xfrm>
        </p:spPr>
        <p:txBody>
          <a:bodyPr/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</a:rPr>
              <a:t>I. 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</a:rPr>
              <a:t>연구배경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5687" y="964259"/>
            <a:ext cx="4118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블록체인기술연구센터 박종대 </a:t>
            </a:r>
            <a:r>
              <a:rPr lang="ko-KR" altLang="en-US" sz="1400" dirty="0" err="1"/>
              <a:t>센터장</a:t>
            </a:r>
            <a:r>
              <a:rPr lang="ko-KR" altLang="en-US" sz="1400" dirty="0"/>
              <a:t> 인터뷰 中</a:t>
            </a:r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329775751"/>
              </p:ext>
            </p:extLst>
          </p:nvPr>
        </p:nvGraphicFramePr>
        <p:xfrm>
          <a:off x="2192867" y="3559517"/>
          <a:ext cx="7382933" cy="297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8296" y="1438572"/>
            <a:ext cx="11913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400" dirty="0"/>
              <a:t>2018</a:t>
            </a:r>
            <a:r>
              <a:rPr lang="ko-KR" altLang="en-US" sz="2400" dirty="0"/>
              <a:t>년 디지털 암호화폐 가격 폭락의 이유는 현실적인 문제를 해결하기 위한</a:t>
            </a:r>
            <a:endParaRPr lang="en-US" altLang="ko-KR" sz="2400" dirty="0"/>
          </a:p>
          <a:p>
            <a:r>
              <a:rPr lang="en-US" altLang="ko-KR" sz="2400" dirty="0"/>
              <a:t>   </a:t>
            </a:r>
            <a:r>
              <a:rPr lang="ko-KR" altLang="en-US" sz="2400" dirty="0"/>
              <a:t>증명이 필요했기 때문이다</a:t>
            </a:r>
            <a:r>
              <a:rPr lang="en-US" altLang="ko-KR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ko-KR" altLang="en-US" sz="2400" dirty="0"/>
              <a:t>이는 기술적으로 미성숙한 상황에서 블록체인 기술을 너무 일찍 활용하려</a:t>
            </a:r>
            <a:endParaRPr lang="en-US" altLang="ko-KR" sz="2400" dirty="0"/>
          </a:p>
          <a:p>
            <a:r>
              <a:rPr lang="en-US" altLang="ko-KR" sz="2400" dirty="0"/>
              <a:t>   </a:t>
            </a:r>
            <a:r>
              <a:rPr lang="ko-KR" altLang="en-US" sz="2400" dirty="0"/>
              <a:t>했던 점이 문제가 됨</a:t>
            </a:r>
            <a:r>
              <a:rPr lang="en-US" altLang="ko-KR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altLang="ko-KR" sz="2400" dirty="0"/>
              <a:t>FOMO(Fear of Missing Out)</a:t>
            </a:r>
            <a:r>
              <a:rPr lang="ko-KR" altLang="en-US" sz="2400" dirty="0"/>
              <a:t>현상으로 블록체인을 내부에 적용하려는</a:t>
            </a:r>
            <a:endParaRPr lang="en-US" altLang="ko-KR" sz="2400" dirty="0"/>
          </a:p>
          <a:p>
            <a:r>
              <a:rPr lang="en-US" altLang="ko-KR" sz="2400" dirty="0"/>
              <a:t>   </a:t>
            </a:r>
            <a:r>
              <a:rPr lang="ko-KR" altLang="en-US" sz="2400" dirty="0"/>
              <a:t>시도들이 무차별적으로 일어남</a:t>
            </a:r>
            <a:r>
              <a:rPr lang="en-US" altLang="ko-KR" sz="2400" dirty="0"/>
              <a:t>.</a:t>
            </a:r>
          </a:p>
          <a:p>
            <a:pPr marL="285750" indent="-285750">
              <a:buFontTx/>
              <a:buChar char="-"/>
            </a:pPr>
            <a:endParaRPr lang="ko-KR" altLang="en-US" sz="2400" dirty="0"/>
          </a:p>
        </p:txBody>
      </p:sp>
      <p:grpSp>
        <p:nvGrpSpPr>
          <p:cNvPr id="14" name="그룹 13"/>
          <p:cNvGrpSpPr/>
          <p:nvPr/>
        </p:nvGrpSpPr>
        <p:grpSpPr>
          <a:xfrm>
            <a:off x="0" y="21868"/>
            <a:ext cx="12192000" cy="6489700"/>
            <a:chOff x="0" y="6852"/>
            <a:chExt cx="12192000" cy="6489700"/>
          </a:xfrm>
        </p:grpSpPr>
        <p:sp>
          <p:nvSpPr>
            <p:cNvPr id="15" name="직사각형 14"/>
            <p:cNvSpPr/>
            <p:nvPr/>
          </p:nvSpPr>
          <p:spPr>
            <a:xfrm>
              <a:off x="0" y="6852"/>
              <a:ext cx="12192000" cy="6489700"/>
            </a:xfrm>
            <a:prstGeom prst="rect">
              <a:avLst/>
            </a:prstGeom>
            <a:gradFill>
              <a:gsLst>
                <a:gs pos="0">
                  <a:schemeClr val="bg1">
                    <a:alpha val="95000"/>
                  </a:schemeClr>
                </a:gs>
                <a:gs pos="46000">
                  <a:schemeClr val="bg1">
                    <a:lumMod val="95000"/>
                    <a:alpha val="95000"/>
                  </a:schemeClr>
                </a:gs>
                <a:gs pos="100000">
                  <a:schemeClr val="bg1">
                    <a:lumMod val="75000"/>
                    <a:alpha val="95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85F71130-1232-44E1-ADF5-67246FFEDF18}"/>
                </a:ext>
              </a:extLst>
            </p:cNvPr>
            <p:cNvSpPr/>
            <p:nvPr/>
          </p:nvSpPr>
          <p:spPr>
            <a:xfrm>
              <a:off x="1563306" y="1464935"/>
              <a:ext cx="6935803" cy="2971990"/>
            </a:xfrm>
            <a:prstGeom prst="ellipse">
              <a:avLst/>
            </a:prstGeom>
            <a:solidFill>
              <a:schemeClr val="bg1">
                <a:lumMod val="50000"/>
                <a:alpha val="29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A27E65-8FA6-48B4-9CDA-80CBCC06BDFF}"/>
                </a:ext>
              </a:extLst>
            </p:cNvPr>
            <p:cNvSpPr txBox="1"/>
            <p:nvPr/>
          </p:nvSpPr>
          <p:spPr>
            <a:xfrm>
              <a:off x="1833296" y="2716294"/>
              <a:ext cx="6183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Arial" panose="020B0604020202020204" pitchFamily="34" charset="0"/>
                </a:rPr>
                <a:t>블록체인 기술이 </a:t>
              </a:r>
              <a:r>
                <a:rPr lang="ko-KR" altLang="en-US" dirty="0" err="1">
                  <a:latin typeface="Arial" panose="020B0604020202020204" pitchFamily="34" charset="0"/>
                </a:rPr>
                <a:t>효율성있고</a:t>
              </a:r>
              <a:r>
                <a:rPr lang="en-US" altLang="ko-KR" dirty="0">
                  <a:latin typeface="Arial" panose="020B0604020202020204" pitchFamily="34" charset="0"/>
                </a:rPr>
                <a:t>, </a:t>
              </a:r>
              <a:r>
                <a:rPr lang="ko-KR" altLang="en-US" dirty="0">
                  <a:latin typeface="Arial" panose="020B0604020202020204" pitchFamily="34" charset="0"/>
                </a:rPr>
                <a:t>투명하고</a:t>
              </a:r>
              <a:r>
                <a:rPr lang="en-US" altLang="ko-KR" dirty="0">
                  <a:latin typeface="Arial" panose="020B0604020202020204" pitchFamily="34" charset="0"/>
                </a:rPr>
                <a:t>, </a:t>
              </a:r>
              <a:r>
                <a:rPr lang="ko-KR" altLang="en-US" dirty="0">
                  <a:latin typeface="Arial" panose="020B0604020202020204" pitchFamily="34" charset="0"/>
                </a:rPr>
                <a:t>프라이버시 개선 등 목표 달성 여부 확인 필요</a:t>
              </a:r>
              <a:endParaRPr lang="ko-KR" altLang="ko-KR" dirty="0">
                <a:latin typeface="Arial" panose="020B0604020202020204" pitchFamily="34" charset="0"/>
              </a:endParaRP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AD3BA7B4-812F-4F66-BF8C-CE1F0D1BD0CD}"/>
                </a:ext>
              </a:extLst>
            </p:cNvPr>
            <p:cNvSpPr/>
            <p:nvPr/>
          </p:nvSpPr>
          <p:spPr>
            <a:xfrm>
              <a:off x="4653048" y="2635959"/>
              <a:ext cx="6164918" cy="3100094"/>
            </a:xfrm>
            <a:prstGeom prst="ellipse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AE8551-58CC-4D22-B54E-786C657C81DC}"/>
                </a:ext>
              </a:extLst>
            </p:cNvPr>
            <p:cNvSpPr txBox="1"/>
            <p:nvPr/>
          </p:nvSpPr>
          <p:spPr>
            <a:xfrm>
              <a:off x="5694951" y="3693591"/>
              <a:ext cx="40811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/>
                <a:t>블록체인 코드의 품질 검증을 위한 정적분석기 필요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8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991" y="181608"/>
            <a:ext cx="10515600" cy="724442"/>
          </a:xfrm>
        </p:spPr>
        <p:txBody>
          <a:bodyPr/>
          <a:lstStyle/>
          <a:p>
            <a:r>
              <a:rPr lang="en-US" altLang="ko-KR" sz="3200" b="1" dirty="0"/>
              <a:t>Ⅱ. </a:t>
            </a:r>
            <a:r>
              <a:rPr lang="ko-KR" altLang="en-US" sz="3200" b="1" dirty="0"/>
              <a:t>관련연구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4988" y="3379328"/>
            <a:ext cx="1269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소스코드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3926709" y="2687043"/>
            <a:ext cx="1288448" cy="6545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Parser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cxnSp>
        <p:nvCxnSpPr>
          <p:cNvPr id="6" name="꺾인 연결선 5"/>
          <p:cNvCxnSpPr>
            <a:cxnSpLocks/>
            <a:stCxn id="5" idx="3"/>
            <a:endCxn id="13" idx="2"/>
          </p:cNvCxnSpPr>
          <p:nvPr/>
        </p:nvCxnSpPr>
        <p:spPr>
          <a:xfrm flipV="1">
            <a:off x="5215157" y="3014290"/>
            <a:ext cx="1566071" cy="1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모서리가 둥근 직사각형 6"/>
          <p:cNvSpPr/>
          <p:nvPr/>
        </p:nvSpPr>
        <p:spPr>
          <a:xfrm>
            <a:off x="9967777" y="2748189"/>
            <a:ext cx="1290942" cy="5409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Graphviz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cxnSp>
        <p:nvCxnSpPr>
          <p:cNvPr id="8" name="꺾인 연결선 7"/>
          <p:cNvCxnSpPr>
            <a:cxnSpLocks/>
            <a:stCxn id="13" idx="4"/>
            <a:endCxn id="7" idx="1"/>
          </p:cNvCxnSpPr>
          <p:nvPr/>
        </p:nvCxnSpPr>
        <p:spPr>
          <a:xfrm>
            <a:off x="8163339" y="3014290"/>
            <a:ext cx="1804438" cy="435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267" y="3442470"/>
            <a:ext cx="5280072" cy="2655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934574" y="6105007"/>
            <a:ext cx="284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가시화</a:t>
            </a:r>
            <a:r>
              <a:rPr lang="en-US" altLang="ko-KR" sz="2400" dirty="0"/>
              <a:t> </a:t>
            </a:r>
            <a:r>
              <a:rPr lang="ko-KR" altLang="en-US" sz="2400" dirty="0"/>
              <a:t>결과물</a:t>
            </a:r>
          </a:p>
        </p:txBody>
      </p:sp>
      <p:cxnSp>
        <p:nvCxnSpPr>
          <p:cNvPr id="12" name="꺾인 연결선 11"/>
          <p:cNvCxnSpPr>
            <a:cxnSpLocks/>
            <a:stCxn id="7" idx="2"/>
            <a:endCxn id="9" idx="3"/>
          </p:cNvCxnSpPr>
          <p:nvPr/>
        </p:nvCxnSpPr>
        <p:spPr>
          <a:xfrm rot="5400000">
            <a:off x="8647628" y="2804821"/>
            <a:ext cx="1481332" cy="244990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원통 12"/>
          <p:cNvSpPr/>
          <p:nvPr/>
        </p:nvSpPr>
        <p:spPr>
          <a:xfrm>
            <a:off x="6781228" y="2662009"/>
            <a:ext cx="1382111" cy="704562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DataBase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순서도: 다중 문서 13"/>
          <p:cNvSpPr/>
          <p:nvPr/>
        </p:nvSpPr>
        <p:spPr>
          <a:xfrm>
            <a:off x="1077451" y="2594074"/>
            <a:ext cx="1284681" cy="822647"/>
          </a:xfrm>
          <a:prstGeom prst="flowChartMulti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Source Code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cxnSp>
        <p:nvCxnSpPr>
          <p:cNvPr id="18" name="직선 화살표 연결선 17"/>
          <p:cNvCxnSpPr>
            <a:stCxn id="14" idx="3"/>
            <a:endCxn id="5" idx="1"/>
          </p:cNvCxnSpPr>
          <p:nvPr/>
        </p:nvCxnSpPr>
        <p:spPr>
          <a:xfrm>
            <a:off x="2362132" y="3005398"/>
            <a:ext cx="1564577" cy="8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2991" y="805467"/>
            <a:ext cx="11696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dirty="0"/>
              <a:t>아키텍처 가시화 </a:t>
            </a:r>
            <a:endParaRPr lang="en-US" altLang="ko-KR" sz="2200" dirty="0"/>
          </a:p>
          <a:p>
            <a:pPr marL="742950" lvl="1" indent="-285750">
              <a:buFontTx/>
              <a:buChar char="-"/>
            </a:pPr>
            <a:r>
              <a:rPr lang="ko-KR" altLang="en-US" sz="2200" dirty="0"/>
              <a:t>기존 자바 파서 확장 기반의 코드 정적 분석기 구현 </a:t>
            </a:r>
            <a:r>
              <a:rPr lang="en-US" altLang="ko-KR" sz="2200" dirty="0"/>
              <a:t>– </a:t>
            </a:r>
            <a:r>
              <a:rPr lang="ko-KR" altLang="en-US" sz="2200" dirty="0"/>
              <a:t>박지훈</a:t>
            </a:r>
            <a:r>
              <a:rPr lang="en-US" altLang="ko-KR" sz="2200" dirty="0"/>
              <a:t>(2017)</a:t>
            </a:r>
          </a:p>
          <a:p>
            <a:pPr marL="742950" lvl="1" indent="-285750">
              <a:buFontTx/>
              <a:buChar char="-"/>
            </a:pPr>
            <a:r>
              <a:rPr lang="ko-KR" altLang="en-US" sz="2000" dirty="0"/>
              <a:t>기존 오픈 소스 도구들 비교 분석을 통한 정적 분석 및 가시화 도구 구축 </a:t>
            </a:r>
            <a:r>
              <a:rPr lang="en-US" altLang="ko-KR" sz="2000" dirty="0"/>
              <a:t>– </a:t>
            </a:r>
            <a:r>
              <a:rPr lang="ko-KR" altLang="en-US" sz="2000" dirty="0" err="1"/>
              <a:t>서채연</a:t>
            </a:r>
            <a:r>
              <a:rPr lang="en-US" altLang="ko-KR" sz="2000" dirty="0"/>
              <a:t>(2016)</a:t>
            </a:r>
          </a:p>
          <a:p>
            <a:pPr marL="742950" lvl="1" indent="-285750">
              <a:buFontTx/>
              <a:buChar char="-"/>
            </a:pPr>
            <a:r>
              <a:rPr lang="en-US" altLang="ko-KR" sz="2200" dirty="0"/>
              <a:t>SW </a:t>
            </a:r>
            <a:r>
              <a:rPr lang="ko-KR" altLang="en-US" sz="2200" dirty="0"/>
              <a:t>가시화 기반 </a:t>
            </a:r>
            <a:r>
              <a:rPr lang="ko-KR" altLang="en-US" sz="2200" dirty="0" err="1"/>
              <a:t>리펙토링</a:t>
            </a:r>
            <a:r>
              <a:rPr lang="ko-KR" altLang="en-US" sz="2200" dirty="0"/>
              <a:t> 기법 적용을 통한 정적 코드 복잡도 개선 </a:t>
            </a:r>
            <a:r>
              <a:rPr lang="en-US" altLang="ko-KR" sz="2200" dirty="0"/>
              <a:t>– </a:t>
            </a:r>
            <a:r>
              <a:rPr lang="ko-KR" altLang="en-US" sz="2200" dirty="0" err="1"/>
              <a:t>강건희</a:t>
            </a:r>
            <a:r>
              <a:rPr lang="en-US" altLang="ko-KR" sz="2200" dirty="0"/>
              <a:t>(2014)</a:t>
            </a:r>
          </a:p>
          <a:p>
            <a:pPr marL="742950" lvl="1" indent="-285750">
              <a:buFontTx/>
              <a:buChar char="-"/>
            </a:pPr>
            <a:r>
              <a:rPr lang="ko-KR" altLang="en-US" sz="2200" dirty="0"/>
              <a:t>객체지향 코드의 정적 분석을 위한 </a:t>
            </a:r>
            <a:r>
              <a:rPr lang="en-US" altLang="ko-KR" sz="2200" dirty="0"/>
              <a:t>Tool-chain</a:t>
            </a:r>
            <a:r>
              <a:rPr lang="ko-KR" altLang="en-US" sz="2200" dirty="0"/>
              <a:t>화 사례 연구 </a:t>
            </a:r>
            <a:r>
              <a:rPr lang="en-US" altLang="ko-KR" sz="2200" dirty="0"/>
              <a:t>– </a:t>
            </a:r>
            <a:r>
              <a:rPr lang="ko-KR" altLang="en-US" sz="2200" dirty="0" err="1"/>
              <a:t>박보경</a:t>
            </a:r>
            <a:r>
              <a:rPr lang="en-US" altLang="ko-KR" sz="2200" dirty="0"/>
              <a:t>(2014)</a:t>
            </a:r>
            <a:endParaRPr lang="ko-KR" altLang="en-US" sz="2200" dirty="0"/>
          </a:p>
        </p:txBody>
      </p:sp>
      <p:sp>
        <p:nvSpPr>
          <p:cNvPr id="35" name="TextBox 34"/>
          <p:cNvSpPr txBox="1"/>
          <p:nvPr/>
        </p:nvSpPr>
        <p:spPr>
          <a:xfrm>
            <a:off x="2453956" y="2693809"/>
            <a:ext cx="148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information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478853" y="2693809"/>
            <a:ext cx="926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insert</a:t>
            </a:r>
            <a:endParaRPr lang="ko-KR" alt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8544117" y="2693809"/>
            <a:ext cx="926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select</a:t>
            </a:r>
            <a:endParaRPr lang="ko-KR" alt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8817164" y="4370330"/>
            <a:ext cx="1307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/>
              <a:t>dotscript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1193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8114" y="153096"/>
            <a:ext cx="10515600" cy="830998"/>
          </a:xfrm>
        </p:spPr>
        <p:txBody>
          <a:bodyPr/>
          <a:lstStyle/>
          <a:p>
            <a:r>
              <a:rPr lang="en-US" altLang="ko-KR" sz="3200" b="1" dirty="0"/>
              <a:t>Ⅱ. </a:t>
            </a:r>
            <a:r>
              <a:rPr lang="ko-KR" altLang="en-US" sz="3200" b="1" dirty="0"/>
              <a:t>관련연구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8114" y="850270"/>
            <a:ext cx="56218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200" dirty="0"/>
              <a:t>Go AST Viewer</a:t>
            </a:r>
          </a:p>
          <a:p>
            <a:r>
              <a:rPr lang="en-US" altLang="ko-KR" sz="2200" dirty="0"/>
              <a:t>Go </a:t>
            </a:r>
            <a:r>
              <a:rPr lang="ko-KR" altLang="en-US" sz="2200" dirty="0"/>
              <a:t>코드를 </a:t>
            </a:r>
            <a:r>
              <a:rPr lang="en-US" altLang="ko-KR" sz="2200" dirty="0"/>
              <a:t>Abstract Syntax Tree </a:t>
            </a:r>
            <a:r>
              <a:rPr lang="ko-KR" altLang="en-US" sz="2200" dirty="0"/>
              <a:t>구조로 </a:t>
            </a:r>
            <a:endParaRPr lang="en-US" altLang="ko-KR" sz="2200" dirty="0"/>
          </a:p>
          <a:p>
            <a:r>
              <a:rPr lang="ko-KR" altLang="en-US" sz="2200" dirty="0"/>
              <a:t>보여주는 웹 기반의 오픈소스</a:t>
            </a:r>
            <a:endParaRPr lang="en-US" altLang="ko-KR" sz="2200" dirty="0"/>
          </a:p>
          <a:p>
            <a:pPr marL="285750" indent="-285750">
              <a:buFontTx/>
              <a:buChar char="-"/>
            </a:pPr>
            <a:r>
              <a:rPr lang="en-US" altLang="ko-KR" sz="2200" dirty="0"/>
              <a:t>Go Parser</a:t>
            </a:r>
            <a:r>
              <a:rPr lang="ko-KR" altLang="en-US" sz="2200" dirty="0"/>
              <a:t>로 </a:t>
            </a:r>
            <a:r>
              <a:rPr lang="ko-KR" altLang="en-US" sz="2200" dirty="0" err="1"/>
              <a:t>파싱을</a:t>
            </a:r>
            <a:r>
              <a:rPr lang="ko-KR" altLang="en-US" sz="2200" dirty="0"/>
              <a:t> 할 때 해당 문구의 </a:t>
            </a:r>
            <a:endParaRPr lang="en-US" altLang="ko-KR" sz="2200" dirty="0"/>
          </a:p>
          <a:p>
            <a:r>
              <a:rPr lang="en-US" altLang="ko-KR" sz="2200" dirty="0"/>
              <a:t>AST Node </a:t>
            </a:r>
            <a:r>
              <a:rPr lang="ko-KR" altLang="en-US" sz="2200" dirty="0"/>
              <a:t>정보가 있어야 파싱이 가능하다</a:t>
            </a:r>
            <a:r>
              <a:rPr lang="en-US" altLang="ko-KR" sz="2200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9495" y="804103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400" dirty="0"/>
              <a:t>Go Parser</a:t>
            </a:r>
          </a:p>
          <a:p>
            <a:r>
              <a:rPr lang="en-US" altLang="ko-KR" sz="2400" dirty="0"/>
              <a:t>Go </a:t>
            </a:r>
            <a:r>
              <a:rPr lang="ko-KR" altLang="en-US" sz="2400" dirty="0"/>
              <a:t>코드를 </a:t>
            </a:r>
            <a:r>
              <a:rPr lang="en-US" altLang="ko-KR" sz="2400" dirty="0"/>
              <a:t>Abstract Syntax Tree </a:t>
            </a:r>
            <a:r>
              <a:rPr lang="ko-KR" altLang="en-US" sz="2400" dirty="0"/>
              <a:t>구조로 </a:t>
            </a:r>
            <a:r>
              <a:rPr lang="ko-KR" altLang="en-US" sz="2400" dirty="0" err="1"/>
              <a:t>파싱할</a:t>
            </a:r>
            <a:r>
              <a:rPr lang="ko-KR" altLang="en-US" sz="2400" dirty="0"/>
              <a:t> 수 있는 오픈 소스 패키지 및</a:t>
            </a:r>
            <a:r>
              <a:rPr lang="en-US" altLang="ko-KR" sz="2400" dirty="0"/>
              <a:t> </a:t>
            </a:r>
            <a:r>
              <a:rPr lang="ko-KR" altLang="en-US" sz="2400" dirty="0"/>
              <a:t>라이브러리</a:t>
            </a:r>
            <a:endParaRPr lang="en-US" altLang="ko-KR" sz="2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4" y="2722331"/>
            <a:ext cx="5423819" cy="307648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466E1F22-15DE-455B-910A-1CC2E39CB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494" y="2722331"/>
            <a:ext cx="5874391" cy="30764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63758" y="5798813"/>
            <a:ext cx="3458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Go AST Viewer </a:t>
            </a:r>
            <a:r>
              <a:rPr lang="ko-KR" altLang="en-US" sz="2000" dirty="0"/>
              <a:t>사용화면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64626" y="5871910"/>
            <a:ext cx="4038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Go Parser</a:t>
            </a:r>
            <a:r>
              <a:rPr lang="ko-KR" altLang="en-US" sz="2000" dirty="0"/>
              <a:t>를 사용한 </a:t>
            </a:r>
            <a:r>
              <a:rPr lang="ko-KR" altLang="en-US" sz="2000" dirty="0" err="1"/>
              <a:t>파싱코드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7166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순서도: 연결자 108"/>
          <p:cNvSpPr/>
          <p:nvPr/>
        </p:nvSpPr>
        <p:spPr>
          <a:xfrm>
            <a:off x="9446738" y="1458880"/>
            <a:ext cx="1473271" cy="54831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</a:rPr>
              <a:t>Depth-First Search of Inspect function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07" name="순서도: 연결자 106"/>
          <p:cNvSpPr/>
          <p:nvPr/>
        </p:nvSpPr>
        <p:spPr>
          <a:xfrm>
            <a:off x="7205592" y="1483803"/>
            <a:ext cx="1232996" cy="49846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Node Information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6" name="대각선 방향의 모서리가 둥근 사각형 65"/>
          <p:cNvSpPr/>
          <p:nvPr/>
        </p:nvSpPr>
        <p:spPr>
          <a:xfrm>
            <a:off x="392152" y="2622787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Step2 (Parsing)</a:t>
            </a:r>
          </a:p>
        </p:txBody>
      </p:sp>
      <p:sp>
        <p:nvSpPr>
          <p:cNvPr id="67" name="대각선 방향의 모서리가 둥근 사각형 66"/>
          <p:cNvSpPr/>
          <p:nvPr/>
        </p:nvSpPr>
        <p:spPr>
          <a:xfrm>
            <a:off x="392151" y="3490702"/>
            <a:ext cx="3022445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Step3 (Analyzing)</a:t>
            </a:r>
          </a:p>
        </p:txBody>
      </p:sp>
      <p:sp>
        <p:nvSpPr>
          <p:cNvPr id="68" name="대각선 방향의 모서리가 둥근 사각형 67"/>
          <p:cNvSpPr/>
          <p:nvPr/>
        </p:nvSpPr>
        <p:spPr>
          <a:xfrm>
            <a:off x="392151" y="4320986"/>
            <a:ext cx="3022448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Step4 (Storing)</a:t>
            </a:r>
          </a:p>
        </p:txBody>
      </p:sp>
      <p:sp>
        <p:nvSpPr>
          <p:cNvPr id="69" name="대각선 방향의 모서리가 둥근 사각형 68"/>
          <p:cNvSpPr/>
          <p:nvPr/>
        </p:nvSpPr>
        <p:spPr>
          <a:xfrm>
            <a:off x="392150" y="5246283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Step5 (Visualizing)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2670" y="3871400"/>
            <a:ext cx="32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도구를 사용하여 </a:t>
            </a:r>
            <a:r>
              <a:rPr lang="ko-KR" altLang="en-US" sz="1200" b="1" dirty="0"/>
              <a:t>정적 분석</a:t>
            </a:r>
            <a:r>
              <a:rPr lang="ko-KR" altLang="en-US" sz="1200" dirty="0"/>
              <a:t>을 수행한다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392670" y="4758140"/>
            <a:ext cx="2844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분석 결과를 데이터베이스에 </a:t>
            </a:r>
            <a:r>
              <a:rPr lang="ko-KR" altLang="en-US" sz="1200" b="1" dirty="0"/>
              <a:t>저장</a:t>
            </a:r>
            <a:r>
              <a:rPr lang="ko-KR" altLang="en-US" sz="1200" dirty="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392670" y="5626981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데이터베이스에 저장된 데이터를</a:t>
            </a:r>
            <a:endParaRPr lang="en-US" altLang="ko-KR" sz="1200" dirty="0"/>
          </a:p>
          <a:p>
            <a:r>
              <a:rPr lang="en-US" altLang="ko-KR" sz="1200" b="1" dirty="0"/>
              <a:t>Query</a:t>
            </a:r>
            <a:r>
              <a:rPr lang="ko-KR" altLang="en-US" sz="1200" b="1" dirty="0"/>
              <a:t>문</a:t>
            </a:r>
            <a:r>
              <a:rPr lang="ko-KR" altLang="en-US" sz="1200" dirty="0"/>
              <a:t>으로</a:t>
            </a:r>
            <a:r>
              <a:rPr lang="en-US" altLang="ko-KR" sz="1200" dirty="0"/>
              <a:t> </a:t>
            </a:r>
            <a:r>
              <a:rPr lang="en-US" altLang="ko-KR" sz="1200" b="1" dirty="0"/>
              <a:t>SELECT</a:t>
            </a:r>
            <a:r>
              <a:rPr lang="ko-KR" altLang="en-US" sz="1200" dirty="0"/>
              <a:t>하고</a:t>
            </a:r>
            <a:endParaRPr lang="en-US" altLang="ko-KR" sz="1200" dirty="0"/>
          </a:p>
          <a:p>
            <a:r>
              <a:rPr lang="en-US" altLang="ko-KR" sz="1200" b="1" dirty="0" err="1"/>
              <a:t>DotScript</a:t>
            </a:r>
            <a:r>
              <a:rPr lang="ko-KR" altLang="en-US" sz="1200" dirty="0"/>
              <a:t>를 작성한다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392669" y="3058083"/>
            <a:ext cx="32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Go AST Viewer</a:t>
            </a:r>
            <a:r>
              <a:rPr lang="ko-KR" altLang="en-US" sz="1200" dirty="0"/>
              <a:t>로 </a:t>
            </a:r>
            <a:r>
              <a:rPr lang="en-US" altLang="ko-KR" sz="1200" dirty="0"/>
              <a:t>Node</a:t>
            </a:r>
            <a:r>
              <a:rPr lang="ko-KR" altLang="en-US" sz="1200" dirty="0"/>
              <a:t>의 정보를 수집한다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95" name="그림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863" y="1304317"/>
            <a:ext cx="1154305" cy="769536"/>
          </a:xfrm>
          <a:prstGeom prst="rect">
            <a:avLst/>
          </a:prstGeom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939" y="1458605"/>
            <a:ext cx="952174" cy="497944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998" y="3346388"/>
            <a:ext cx="1151767" cy="1151767"/>
          </a:xfrm>
          <a:prstGeom prst="rect">
            <a:avLst/>
          </a:prstGeom>
        </p:spPr>
      </p:pic>
      <p:sp>
        <p:nvSpPr>
          <p:cNvPr id="99" name="모서리가 둥근 직사각형 98"/>
          <p:cNvSpPr/>
          <p:nvPr/>
        </p:nvSpPr>
        <p:spPr>
          <a:xfrm>
            <a:off x="8380380" y="1941651"/>
            <a:ext cx="1229273" cy="5020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Go Parser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10088297" y="4417482"/>
            <a:ext cx="952174" cy="3957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Graphviz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01" name="꺾인 연결선 100"/>
          <p:cNvCxnSpPr>
            <a:stCxn id="103" idx="4"/>
            <a:endCxn id="100" idx="3"/>
          </p:cNvCxnSpPr>
          <p:nvPr/>
        </p:nvCxnSpPr>
        <p:spPr>
          <a:xfrm flipH="1">
            <a:off x="11040471" y="2190998"/>
            <a:ext cx="772163" cy="2424383"/>
          </a:xfrm>
          <a:prstGeom prst="bentConnector3">
            <a:avLst>
              <a:gd name="adj1" fmla="val -2960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187401" y="6115415"/>
            <a:ext cx="1193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가시화</a:t>
            </a:r>
            <a:r>
              <a:rPr lang="en-US" altLang="ko-KR" sz="1050" dirty="0"/>
              <a:t> </a:t>
            </a:r>
            <a:r>
              <a:rPr lang="ko-KR" altLang="en-US" sz="1050" dirty="0"/>
              <a:t>결과물</a:t>
            </a:r>
          </a:p>
        </p:txBody>
      </p:sp>
      <p:sp>
        <p:nvSpPr>
          <p:cNvPr id="103" name="원통 102"/>
          <p:cNvSpPr/>
          <p:nvPr/>
        </p:nvSpPr>
        <p:spPr>
          <a:xfrm>
            <a:off x="10859398" y="1870742"/>
            <a:ext cx="953236" cy="64051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DataBase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105" name="그림 1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333" y="1524268"/>
            <a:ext cx="1591467" cy="1333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6" name="TextBox 105"/>
          <p:cNvSpPr txBox="1"/>
          <p:nvPr/>
        </p:nvSpPr>
        <p:spPr>
          <a:xfrm>
            <a:off x="5966848" y="2907846"/>
            <a:ext cx="10024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GoAst Viewer</a:t>
            </a:r>
            <a:endParaRPr lang="ko-KR" altLang="en-US" sz="1050" dirty="0"/>
          </a:p>
        </p:txBody>
      </p:sp>
      <p:cxnSp>
        <p:nvCxnSpPr>
          <p:cNvPr id="108" name="직선 화살표 연결선 107"/>
          <p:cNvCxnSpPr>
            <a:stCxn id="99" idx="3"/>
            <a:endCxn id="103" idx="2"/>
          </p:cNvCxnSpPr>
          <p:nvPr/>
        </p:nvCxnSpPr>
        <p:spPr>
          <a:xfrm flipV="1">
            <a:off x="9609653" y="2190998"/>
            <a:ext cx="1249745" cy="1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그림 1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1726" y="3180938"/>
            <a:ext cx="4085150" cy="28688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12" name="꺾인 연결선 111"/>
          <p:cNvCxnSpPr>
            <a:stCxn id="100" idx="1"/>
            <a:endCxn id="110" idx="3"/>
          </p:cNvCxnSpPr>
          <p:nvPr/>
        </p:nvCxnSpPr>
        <p:spPr>
          <a:xfrm rot="10800000" flipV="1">
            <a:off x="8826877" y="4615380"/>
            <a:ext cx="1261421" cy="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7460852" y="2244428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2</a:t>
            </a:r>
            <a:endParaRPr lang="ko-KR" altLang="en-US" sz="14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9877985" y="2245291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3</a:t>
            </a:r>
            <a:endParaRPr lang="ko-KR" altLang="en-US" sz="1400" dirty="0"/>
          </a:p>
        </p:txBody>
      </p:sp>
      <p:cxnSp>
        <p:nvCxnSpPr>
          <p:cNvPr id="116" name="직선 화살표 연결선 115"/>
          <p:cNvCxnSpPr>
            <a:stCxn id="104" idx="3"/>
            <a:endCxn id="105" idx="1"/>
          </p:cNvCxnSpPr>
          <p:nvPr/>
        </p:nvCxnSpPr>
        <p:spPr>
          <a:xfrm>
            <a:off x="5055953" y="2190998"/>
            <a:ext cx="6163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/>
          <p:cNvCxnSpPr>
            <a:stCxn id="105" idx="3"/>
            <a:endCxn id="99" idx="1"/>
          </p:cNvCxnSpPr>
          <p:nvPr/>
        </p:nvCxnSpPr>
        <p:spPr>
          <a:xfrm>
            <a:off x="7263800" y="2190998"/>
            <a:ext cx="1116580" cy="1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10974917" y="2572380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4</a:t>
            </a:r>
            <a:endParaRPr lang="ko-KR" altLang="en-US" sz="14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10215782" y="4930237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5</a:t>
            </a:r>
            <a:endParaRPr lang="ko-KR" altLang="en-US" sz="1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Ⅲ. Go </a:t>
            </a:r>
            <a:r>
              <a:rPr lang="en-US" altLang="ko-KR" sz="3000" dirty="0" err="1"/>
              <a:t>lang</a:t>
            </a:r>
            <a:r>
              <a:rPr lang="ko-KR" altLang="en-US" sz="3000" dirty="0"/>
              <a:t>으로 구현된 블록체인 코드 분석기 및 가시화</a:t>
            </a:r>
          </a:p>
        </p:txBody>
      </p:sp>
      <p:sp>
        <p:nvSpPr>
          <p:cNvPr id="49" name="내용 개체 틀 2"/>
          <p:cNvSpPr>
            <a:spLocks noGrp="1"/>
          </p:cNvSpPr>
          <p:nvPr>
            <p:ph idx="1"/>
          </p:nvPr>
        </p:nvSpPr>
        <p:spPr>
          <a:xfrm>
            <a:off x="366489" y="1369907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1600" b="1" dirty="0"/>
              <a:t>구조  </a:t>
            </a:r>
            <a:endParaRPr lang="en-US" altLang="ko-KR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93765" y="2231041"/>
            <a:ext cx="286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대상이 되는 프로그램을 </a:t>
            </a:r>
            <a:r>
              <a:rPr lang="ko-KR" altLang="en-US" sz="1200" b="1" dirty="0"/>
              <a:t>입력</a:t>
            </a:r>
            <a:r>
              <a:rPr lang="ko-KR" altLang="en-US" sz="1200" dirty="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5" name="대각선 방향의 모서리가 둥근 사각형 74"/>
          <p:cNvSpPr/>
          <p:nvPr/>
        </p:nvSpPr>
        <p:spPr>
          <a:xfrm>
            <a:off x="392152" y="1816700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Step1 (Input/Running)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026516" y="2646236"/>
            <a:ext cx="771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/>
              <a:t>소스코드</a:t>
            </a:r>
          </a:p>
        </p:txBody>
      </p:sp>
      <p:sp>
        <p:nvSpPr>
          <p:cNvPr id="104" name="순서도: 다중 문서 103"/>
          <p:cNvSpPr/>
          <p:nvPr/>
        </p:nvSpPr>
        <p:spPr>
          <a:xfrm>
            <a:off x="3769020" y="1798533"/>
            <a:ext cx="1286933" cy="784930"/>
          </a:xfrm>
          <a:prstGeom prst="flowChartMulti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Source Code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4874296" y="1425258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1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7217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4" grpId="0" animBg="1"/>
      <p:bldP spid="1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그림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333" y="1524268"/>
            <a:ext cx="1591467" cy="1333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9" name="순서도: 연결자 108"/>
          <p:cNvSpPr/>
          <p:nvPr/>
        </p:nvSpPr>
        <p:spPr>
          <a:xfrm>
            <a:off x="9446738" y="1458880"/>
            <a:ext cx="1473271" cy="54831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</a:rPr>
              <a:t>Depth-First Search of Inspect function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7" name="대각선 방향의 모서리가 둥근 사각형 66"/>
          <p:cNvSpPr/>
          <p:nvPr/>
        </p:nvSpPr>
        <p:spPr>
          <a:xfrm>
            <a:off x="392151" y="3490702"/>
            <a:ext cx="3022445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Step3 (Analyzing)</a:t>
            </a:r>
          </a:p>
        </p:txBody>
      </p:sp>
      <p:sp>
        <p:nvSpPr>
          <p:cNvPr id="68" name="대각선 방향의 모서리가 둥근 사각형 67"/>
          <p:cNvSpPr/>
          <p:nvPr/>
        </p:nvSpPr>
        <p:spPr>
          <a:xfrm>
            <a:off x="392151" y="4320986"/>
            <a:ext cx="3022448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Step4 (Storing)</a:t>
            </a:r>
          </a:p>
        </p:txBody>
      </p:sp>
      <p:sp>
        <p:nvSpPr>
          <p:cNvPr id="69" name="대각선 방향의 모서리가 둥근 사각형 68"/>
          <p:cNvSpPr/>
          <p:nvPr/>
        </p:nvSpPr>
        <p:spPr>
          <a:xfrm>
            <a:off x="392150" y="5246283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Step5 (Visualizing)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2670" y="3871400"/>
            <a:ext cx="32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도구를 사용하여 </a:t>
            </a:r>
            <a:r>
              <a:rPr lang="ko-KR" altLang="en-US" sz="1200" b="1" dirty="0"/>
              <a:t>정적 분석</a:t>
            </a:r>
            <a:r>
              <a:rPr lang="ko-KR" altLang="en-US" sz="1200" dirty="0"/>
              <a:t>을 수행한다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392670" y="4758140"/>
            <a:ext cx="2844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분석 결과를 데이터베이스에 </a:t>
            </a:r>
            <a:r>
              <a:rPr lang="ko-KR" altLang="en-US" sz="1200" b="1" dirty="0"/>
              <a:t>저장</a:t>
            </a:r>
            <a:r>
              <a:rPr lang="ko-KR" altLang="en-US" sz="1200" dirty="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392670" y="5626981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데이터베이스에 저장된 데이터를</a:t>
            </a:r>
            <a:endParaRPr lang="en-US" altLang="ko-KR" sz="1200" dirty="0"/>
          </a:p>
          <a:p>
            <a:r>
              <a:rPr lang="en-US" altLang="ko-KR" sz="1200" b="1" dirty="0"/>
              <a:t>Query</a:t>
            </a:r>
            <a:r>
              <a:rPr lang="ko-KR" altLang="en-US" sz="1200" b="1" dirty="0"/>
              <a:t>문</a:t>
            </a:r>
            <a:r>
              <a:rPr lang="ko-KR" altLang="en-US" sz="1200" dirty="0"/>
              <a:t>으로</a:t>
            </a:r>
            <a:r>
              <a:rPr lang="en-US" altLang="ko-KR" sz="1200" dirty="0"/>
              <a:t> </a:t>
            </a:r>
            <a:r>
              <a:rPr lang="en-US" altLang="ko-KR" sz="1200" b="1" dirty="0"/>
              <a:t>SELECT</a:t>
            </a:r>
            <a:r>
              <a:rPr lang="ko-KR" altLang="en-US" sz="1200" dirty="0"/>
              <a:t>하고</a:t>
            </a:r>
            <a:endParaRPr lang="en-US" altLang="ko-KR" sz="1200" dirty="0"/>
          </a:p>
          <a:p>
            <a:r>
              <a:rPr lang="en-US" altLang="ko-KR" sz="1200" b="1" dirty="0" err="1"/>
              <a:t>DotScript</a:t>
            </a:r>
            <a:r>
              <a:rPr lang="ko-KR" altLang="en-US" sz="1200" dirty="0"/>
              <a:t>를 작성한다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95" name="그림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863" y="1304317"/>
            <a:ext cx="1154305" cy="769536"/>
          </a:xfrm>
          <a:prstGeom prst="rect">
            <a:avLst/>
          </a:prstGeom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939" y="1458605"/>
            <a:ext cx="952174" cy="497944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0998" y="3346388"/>
            <a:ext cx="1151767" cy="1151767"/>
          </a:xfrm>
          <a:prstGeom prst="rect">
            <a:avLst/>
          </a:prstGeom>
        </p:spPr>
      </p:pic>
      <p:sp>
        <p:nvSpPr>
          <p:cNvPr id="99" name="모서리가 둥근 직사각형 98"/>
          <p:cNvSpPr/>
          <p:nvPr/>
        </p:nvSpPr>
        <p:spPr>
          <a:xfrm>
            <a:off x="8380380" y="1941651"/>
            <a:ext cx="1229273" cy="5020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Go Parser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10088297" y="4417482"/>
            <a:ext cx="952174" cy="3957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Graphviz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01" name="꺾인 연결선 100"/>
          <p:cNvCxnSpPr>
            <a:stCxn id="103" idx="4"/>
            <a:endCxn id="100" idx="3"/>
          </p:cNvCxnSpPr>
          <p:nvPr/>
        </p:nvCxnSpPr>
        <p:spPr>
          <a:xfrm flipH="1">
            <a:off x="11040471" y="2190998"/>
            <a:ext cx="772163" cy="2424383"/>
          </a:xfrm>
          <a:prstGeom prst="bentConnector3">
            <a:avLst>
              <a:gd name="adj1" fmla="val -2960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187401" y="6115415"/>
            <a:ext cx="1193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가시화</a:t>
            </a:r>
            <a:r>
              <a:rPr lang="en-US" altLang="ko-KR" sz="1050" dirty="0"/>
              <a:t> </a:t>
            </a:r>
            <a:r>
              <a:rPr lang="ko-KR" altLang="en-US" sz="1050" dirty="0"/>
              <a:t>결과물</a:t>
            </a:r>
          </a:p>
        </p:txBody>
      </p:sp>
      <p:sp>
        <p:nvSpPr>
          <p:cNvPr id="103" name="원통 102"/>
          <p:cNvSpPr/>
          <p:nvPr/>
        </p:nvSpPr>
        <p:spPr>
          <a:xfrm>
            <a:off x="10859398" y="1870742"/>
            <a:ext cx="953236" cy="64051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DataBase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08" name="직선 화살표 연결선 107"/>
          <p:cNvCxnSpPr>
            <a:stCxn id="99" idx="3"/>
            <a:endCxn id="103" idx="2"/>
          </p:cNvCxnSpPr>
          <p:nvPr/>
        </p:nvCxnSpPr>
        <p:spPr>
          <a:xfrm flipV="1">
            <a:off x="9609653" y="2190998"/>
            <a:ext cx="1249745" cy="1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그림 1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1726" y="3180938"/>
            <a:ext cx="4085150" cy="28688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12" name="꺾인 연결선 111"/>
          <p:cNvCxnSpPr>
            <a:stCxn id="100" idx="1"/>
            <a:endCxn id="110" idx="3"/>
          </p:cNvCxnSpPr>
          <p:nvPr/>
        </p:nvCxnSpPr>
        <p:spPr>
          <a:xfrm rot="10800000" flipV="1">
            <a:off x="8826877" y="4615380"/>
            <a:ext cx="1261421" cy="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9877985" y="2245291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3</a:t>
            </a:r>
            <a:endParaRPr lang="ko-KR" altLang="en-US" sz="14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10974917" y="2572380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4</a:t>
            </a:r>
            <a:endParaRPr lang="ko-KR" altLang="en-US" sz="14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10215782" y="4930237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5</a:t>
            </a:r>
            <a:endParaRPr lang="ko-KR" alt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393765" y="2231041"/>
            <a:ext cx="286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대상이 되는 프로그램을 </a:t>
            </a:r>
            <a:r>
              <a:rPr lang="ko-KR" altLang="en-US" sz="1200" b="1" dirty="0"/>
              <a:t>입력</a:t>
            </a:r>
            <a:r>
              <a:rPr lang="ko-KR" altLang="en-US" sz="1200" dirty="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5" name="대각선 방향의 모서리가 둥근 사각형 74"/>
          <p:cNvSpPr/>
          <p:nvPr/>
        </p:nvSpPr>
        <p:spPr>
          <a:xfrm>
            <a:off x="392152" y="1816700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Step1 (Input/Running)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026516" y="2646236"/>
            <a:ext cx="771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/>
              <a:t>소스코드</a:t>
            </a:r>
          </a:p>
        </p:txBody>
      </p:sp>
      <p:sp>
        <p:nvSpPr>
          <p:cNvPr id="104" name="순서도: 다중 문서 103"/>
          <p:cNvSpPr/>
          <p:nvPr/>
        </p:nvSpPr>
        <p:spPr>
          <a:xfrm>
            <a:off x="3769020" y="1798533"/>
            <a:ext cx="1286933" cy="784930"/>
          </a:xfrm>
          <a:prstGeom prst="flowChartMulti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Source Code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4874296" y="1425258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1</a:t>
            </a:r>
            <a:endParaRPr lang="ko-KR" altLang="en-US" sz="1400" dirty="0"/>
          </a:p>
        </p:txBody>
      </p:sp>
      <p:sp>
        <p:nvSpPr>
          <p:cNvPr id="107" name="순서도: 연결자 106"/>
          <p:cNvSpPr/>
          <p:nvPr/>
        </p:nvSpPr>
        <p:spPr>
          <a:xfrm>
            <a:off x="7205592" y="1483803"/>
            <a:ext cx="1232996" cy="49846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Node Information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6" name="대각선 방향의 모서리가 둥근 사각형 65"/>
          <p:cNvSpPr/>
          <p:nvPr/>
        </p:nvSpPr>
        <p:spPr>
          <a:xfrm>
            <a:off x="392152" y="2622787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Step2 (Parsing)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92669" y="3058083"/>
            <a:ext cx="32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Go AST Viewer</a:t>
            </a:r>
            <a:r>
              <a:rPr lang="ko-KR" altLang="en-US" sz="1200" dirty="0"/>
              <a:t>로 </a:t>
            </a:r>
            <a:r>
              <a:rPr lang="en-US" altLang="ko-KR" sz="1200" dirty="0"/>
              <a:t>Node</a:t>
            </a:r>
            <a:r>
              <a:rPr lang="ko-KR" altLang="en-US" sz="1200" dirty="0"/>
              <a:t>의 정보를 수집한다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966848" y="2907846"/>
            <a:ext cx="10024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GoAst Viewer</a:t>
            </a:r>
            <a:endParaRPr lang="ko-KR" altLang="en-US" sz="105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2FE448E-5A97-4115-87EC-F886CB20991B}"/>
              </a:ext>
            </a:extLst>
          </p:cNvPr>
          <p:cNvSpPr txBox="1"/>
          <p:nvPr/>
        </p:nvSpPr>
        <p:spPr>
          <a:xfrm>
            <a:off x="7460852" y="2244428"/>
            <a:ext cx="7221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 2</a:t>
            </a:r>
            <a:endParaRPr lang="ko-KR" altLang="en-US" sz="1400" dirty="0"/>
          </a:p>
        </p:txBody>
      </p:sp>
      <p:cxnSp>
        <p:nvCxnSpPr>
          <p:cNvPr id="116" name="직선 화살표 연결선 115"/>
          <p:cNvCxnSpPr>
            <a:stCxn id="104" idx="3"/>
            <a:endCxn id="105" idx="1"/>
          </p:cNvCxnSpPr>
          <p:nvPr/>
        </p:nvCxnSpPr>
        <p:spPr>
          <a:xfrm>
            <a:off x="5055953" y="2190998"/>
            <a:ext cx="6163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/>
          <p:cNvCxnSpPr>
            <a:stCxn id="105" idx="3"/>
            <a:endCxn id="99" idx="1"/>
          </p:cNvCxnSpPr>
          <p:nvPr/>
        </p:nvCxnSpPr>
        <p:spPr>
          <a:xfrm>
            <a:off x="7263800" y="2190998"/>
            <a:ext cx="1116580" cy="1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Ⅲ. Go </a:t>
            </a:r>
            <a:r>
              <a:rPr lang="en-US" altLang="ko-KR" sz="3000" dirty="0" err="1"/>
              <a:t>lang</a:t>
            </a:r>
            <a:r>
              <a:rPr lang="ko-KR" altLang="en-US" sz="3000" dirty="0"/>
              <a:t>으로 구현된 블록체인 코드 분석기 및 가시화</a:t>
            </a:r>
          </a:p>
        </p:txBody>
      </p:sp>
      <p:sp>
        <p:nvSpPr>
          <p:cNvPr id="49" name="내용 개체 틀 2"/>
          <p:cNvSpPr>
            <a:spLocks noGrp="1"/>
          </p:cNvSpPr>
          <p:nvPr>
            <p:ph idx="1"/>
          </p:nvPr>
        </p:nvSpPr>
        <p:spPr>
          <a:xfrm>
            <a:off x="366489" y="1369907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1600" b="1" dirty="0"/>
              <a:t>구조  </a:t>
            </a: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422166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6" grpId="0"/>
      <p:bldP spid="1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>
            <a:extLst>
              <a:ext uri="{FF2B5EF4-FFF2-40B4-BE49-F238E27FC236}">
                <a16:creationId xmlns:a16="http://schemas.microsoft.com/office/drawing/2014/main" id="{3247C5C8-D9D8-4866-A780-2505F0B9B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762" y="2172828"/>
            <a:ext cx="7174696" cy="401593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7BC3F4C-96DF-4C37-B256-35EB8619E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560" y="2172827"/>
            <a:ext cx="3916902" cy="429200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6489" y="16322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000" dirty="0"/>
              <a:t>Ⅲ. Go </a:t>
            </a:r>
            <a:r>
              <a:rPr lang="en-US" altLang="ko-KR" sz="3000" dirty="0" err="1"/>
              <a:t>lang</a:t>
            </a:r>
            <a:r>
              <a:rPr lang="ko-KR" altLang="en-US" sz="3000" dirty="0"/>
              <a:t>으로 구현된 블록체인 코드 분석기 및 가시화</a:t>
            </a:r>
          </a:p>
        </p:txBody>
      </p:sp>
      <p:sp>
        <p:nvSpPr>
          <p:cNvPr id="49" name="내용 개체 틀 2"/>
          <p:cNvSpPr>
            <a:spLocks noGrp="1"/>
          </p:cNvSpPr>
          <p:nvPr>
            <p:ph idx="1"/>
          </p:nvPr>
        </p:nvSpPr>
        <p:spPr>
          <a:xfrm>
            <a:off x="366489" y="1369907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2800" b="1" dirty="0"/>
              <a:t>Go AST Viewer</a:t>
            </a:r>
            <a:r>
              <a:rPr lang="ko-KR" altLang="en-US" sz="2800" b="1" dirty="0"/>
              <a:t>  </a:t>
            </a:r>
            <a:endParaRPr lang="en-US" altLang="ko-KR" sz="2800" b="1" dirty="0"/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D1F9B101-ED38-46E9-9FBB-9566BA996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43" y="2172827"/>
            <a:ext cx="3783200" cy="4015937"/>
          </a:xfrm>
          <a:prstGeom prst="rect">
            <a:avLst/>
          </a:prstGeom>
        </p:spPr>
      </p:pic>
      <p:sp>
        <p:nvSpPr>
          <p:cNvPr id="42" name="화살표: 오른쪽 6">
            <a:extLst>
              <a:ext uri="{FF2B5EF4-FFF2-40B4-BE49-F238E27FC236}">
                <a16:creationId xmlns:a16="http://schemas.microsoft.com/office/drawing/2014/main" id="{61C111D4-E868-41EE-BD60-9C426BC20CE8}"/>
              </a:ext>
            </a:extLst>
          </p:cNvPr>
          <p:cNvSpPr/>
          <p:nvPr/>
        </p:nvSpPr>
        <p:spPr>
          <a:xfrm>
            <a:off x="4183398" y="3444863"/>
            <a:ext cx="573364" cy="278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656867B5-A6F1-4DCA-ABC3-110DB04AB85F}"/>
              </a:ext>
            </a:extLst>
          </p:cNvPr>
          <p:cNvSpPr/>
          <p:nvPr/>
        </p:nvSpPr>
        <p:spPr>
          <a:xfrm>
            <a:off x="6831073" y="2394984"/>
            <a:ext cx="60556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4D6F367-06E0-4BE6-8C03-862C6E4195CB}"/>
              </a:ext>
            </a:extLst>
          </p:cNvPr>
          <p:cNvSpPr/>
          <p:nvPr/>
        </p:nvSpPr>
        <p:spPr>
          <a:xfrm>
            <a:off x="4848738" y="2880135"/>
            <a:ext cx="2014533" cy="3308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화살표: 오른쪽 10">
            <a:extLst>
              <a:ext uri="{FF2B5EF4-FFF2-40B4-BE49-F238E27FC236}">
                <a16:creationId xmlns:a16="http://schemas.microsoft.com/office/drawing/2014/main" id="{5B714FBF-3C1A-41D6-9D1A-FD56314433A0}"/>
              </a:ext>
            </a:extLst>
          </p:cNvPr>
          <p:cNvSpPr/>
          <p:nvPr/>
        </p:nvSpPr>
        <p:spPr>
          <a:xfrm>
            <a:off x="7045740" y="3444863"/>
            <a:ext cx="894521" cy="333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585524" y="2084505"/>
            <a:ext cx="37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82184" y="2084505"/>
            <a:ext cx="37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87207D-F5BC-4760-A7C7-D39C3FA14357}"/>
              </a:ext>
            </a:extLst>
          </p:cNvPr>
          <p:cNvSpPr/>
          <p:nvPr/>
        </p:nvSpPr>
        <p:spPr>
          <a:xfrm>
            <a:off x="8033559" y="2179466"/>
            <a:ext cx="3916902" cy="4285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2784018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2" id="{BA6F3BA1-EE56-45D7-9C73-FB292BA62F44}" vid="{07585E61-94C1-4F71-BCC2-A0A07C48FA5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테마2</Template>
  <TotalTime>6971</TotalTime>
  <Words>1403</Words>
  <Application>Microsoft Office PowerPoint</Application>
  <PresentationFormat>와이드스크린</PresentationFormat>
  <Paragraphs>330</Paragraphs>
  <Slides>18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맑은 고딕</vt:lpstr>
      <vt:lpstr>Arial</vt:lpstr>
      <vt:lpstr>Wingdings</vt:lpstr>
      <vt:lpstr>테마2</vt:lpstr>
      <vt:lpstr>Go 언어 기반 블록체인 코드의 품질 검증을 위한 효율적인 정적분석기 개발 </vt:lpstr>
      <vt:lpstr>목차</vt:lpstr>
      <vt:lpstr>I. 연구배경</vt:lpstr>
      <vt:lpstr>I. 연구배경</vt:lpstr>
      <vt:lpstr>Ⅱ. 관련연구</vt:lpstr>
      <vt:lpstr>Ⅱ. 관련연구</vt:lpstr>
      <vt:lpstr>Ⅲ. Go lang으로 구현된 블록체인 코드 분석기 및 가시화</vt:lpstr>
      <vt:lpstr>Ⅲ. Go lang으로 구현된 블록체인 코드 분석기 및 가시화</vt:lpstr>
      <vt:lpstr>Ⅲ. Go lang으로 구현된 블록체인 코드 분석기 및 가시화</vt:lpstr>
      <vt:lpstr>Ⅲ. Go lang으로 구현된 블록체인 코드 분석기 및 가시화</vt:lpstr>
      <vt:lpstr>Ⅲ. Go lang으로 구현된 블록체인 코드 분석기 및 가시화</vt:lpstr>
      <vt:lpstr>Ⅲ. Go lang으로 구현된 블록체인 코드 분석기 및 가시화</vt:lpstr>
      <vt:lpstr>Ⅲ. Go lang으로 구현된 블록체인 코드 분석기 및 가시화</vt:lpstr>
      <vt:lpstr>Ⅲ. Go lang으로 구현된 블록체인 코드 분석기 및 가시화</vt:lpstr>
      <vt:lpstr>Ⅲ. Go lang으로 구현된 블록체인 코드 분석기 및 가시화</vt:lpstr>
      <vt:lpstr>사례</vt:lpstr>
      <vt:lpstr>사례</vt:lpstr>
      <vt:lpstr>결론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언어 기반 블록체인 코드의 품질 검증을 위한 효율적인 정적분석기 개발</dc:title>
  <dc:creator>이 진협</dc:creator>
  <cp:lastModifiedBy>현식 안</cp:lastModifiedBy>
  <cp:revision>49</cp:revision>
  <dcterms:created xsi:type="dcterms:W3CDTF">2019-10-21T10:26:02Z</dcterms:created>
  <dcterms:modified xsi:type="dcterms:W3CDTF">2019-11-01T15:26:18Z</dcterms:modified>
</cp:coreProperties>
</file>